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584" y="-114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7191-1935-4542-BB70-5A7CDE74A7E0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87B9-EAFB-4F73-BF54-AADDAA22B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97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7191-1935-4542-BB70-5A7CDE74A7E0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87B9-EAFB-4F73-BF54-AADDAA22B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395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97584" y="488951"/>
            <a:ext cx="650974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4661" y="488951"/>
            <a:ext cx="1867198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7191-1935-4542-BB70-5A7CDE74A7E0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87B9-EAFB-4F73-BF54-AADDAA22B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654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7191-1935-4542-BB70-5A7CDE74A7E0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87B9-EAFB-4F73-BF54-AADDAA22B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385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7191-1935-4542-BB70-5A7CDE74A7E0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87B9-EAFB-4F73-BF54-AADDAA22B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128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661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89472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7191-1935-4542-BB70-5A7CDE74A7E0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87B9-EAFB-4F73-BF54-AADDAA22B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188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7191-1935-4542-BB70-5A7CDE74A7E0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87B9-EAFB-4F73-BF54-AADDAA22B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642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7191-1935-4542-BB70-5A7CDE74A7E0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87B9-EAFB-4F73-BF54-AADDAA22B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023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7191-1935-4542-BB70-5A7CDE74A7E0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87B9-EAFB-4F73-BF54-AADDAA22B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103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7191-1935-4542-BB70-5A7CDE74A7E0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87B9-EAFB-4F73-BF54-AADDAA22B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7191-1935-4542-BB70-5A7CDE74A7E0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87B9-EAFB-4F73-BF54-AADDAA22B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97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17191-1935-4542-BB70-5A7CDE74A7E0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E87B9-EAFB-4F73-BF54-AADDAA22B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062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hyperlink" Target="mailto:drdavidgatica@gmail.com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37795" y="-36512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Nº </a:t>
            </a:r>
            <a:r>
              <a:rPr lang="es-ES" b="1" dirty="0"/>
              <a:t> P-001</a:t>
            </a:r>
          </a:p>
        </p:txBody>
      </p:sp>
      <p:pic>
        <p:nvPicPr>
          <p:cNvPr id="1026" name="Picture 2" descr="https://lh7-rt.googleusercontent.com/docsz/AD_4nXcwn11ydWpy1SjQM8-unQqiK8KIdIFguuT2XOefT79rbepZ7SwJvfTflJGIcdykiO_76b3hvBkvNxv_Em6SXHx-qLqHkuKQudXV_0XegntapbF3-Y3qn2UchAX9mTezyLtkxOlXfpbGkoKycfBuaQzaTX_y?key=UgNvYlm_BtaTpQpCV9SLF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08" y="37728"/>
            <a:ext cx="989582" cy="659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h7-rt.googleusercontent.com/docsz/AD_4nXeGkPbHR4OW5L4Qy0fiSD7Snm16lNwOQi547D3MLh9HXCar04ErpKxcwWTSr14ulddDHdpiteMzN2HpQuxYvutNLg3-Etwd_wdHyJgOfy2-kAWJ2-a2g1iOOvRiQaNbLetH86EYRtt-R1mHzVA0mORjpW9I?key=UgNvYlm_BtaTpQpCV9SLF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630" y="8554724"/>
            <a:ext cx="2160240" cy="46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183543" y="51797"/>
            <a:ext cx="28283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spc="300" dirty="0" smtClean="0"/>
              <a:t> ASMA, COSTOS FARMACOLÓGICOS</a:t>
            </a:r>
            <a:endParaRPr lang="es-ES" sz="2000" b="1" spc="3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6984" y="683568"/>
            <a:ext cx="489909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b="1" dirty="0" smtClean="0"/>
              <a:t>Autores</a:t>
            </a:r>
            <a:r>
              <a:rPr lang="es-ES" sz="900" b="1" dirty="0"/>
              <a:t>:</a:t>
            </a:r>
          </a:p>
          <a:p>
            <a:r>
              <a:rPr lang="es-ES" sz="800" dirty="0"/>
              <a:t>David Gatica, </a:t>
            </a:r>
            <a:r>
              <a:rPr lang="es-ES" sz="800" dirty="0" smtClean="0"/>
              <a:t>German </a:t>
            </a:r>
            <a:r>
              <a:rPr lang="es-ES" sz="800" dirty="0" err="1"/>
              <a:t>Lisanti</a:t>
            </a:r>
            <a:r>
              <a:rPr lang="es-ES" sz="800" dirty="0"/>
              <a:t>, </a:t>
            </a:r>
            <a:r>
              <a:rPr lang="es-ES" sz="800" dirty="0" smtClean="0"/>
              <a:t>Luciano </a:t>
            </a:r>
            <a:r>
              <a:rPr lang="es-ES" sz="800" dirty="0"/>
              <a:t>Quero, </a:t>
            </a:r>
            <a:r>
              <a:rPr lang="es-ES" sz="800" dirty="0" smtClean="0"/>
              <a:t>Jimena Brandi.</a:t>
            </a:r>
          </a:p>
          <a:p>
            <a:r>
              <a:rPr lang="es-ES" sz="800" dirty="0" smtClean="0"/>
              <a:t>HOSPITAL DEL CARMEN – OSEP – Mendoza Argentina</a:t>
            </a:r>
          </a:p>
          <a:p>
            <a:r>
              <a:rPr lang="es-ES" sz="800" dirty="0" smtClean="0">
                <a:hlinkClick r:id="rId4"/>
              </a:rPr>
              <a:t>drdavidgatica@gmail.com</a:t>
            </a:r>
            <a:endParaRPr lang="es-ES" sz="800" dirty="0" smtClean="0"/>
          </a:p>
          <a:p>
            <a:r>
              <a:rPr lang="es-ES" sz="800" b="1" dirty="0" smtClean="0"/>
              <a:t>Palabras clave:</a:t>
            </a:r>
          </a:p>
          <a:p>
            <a:r>
              <a:rPr lang="es-ES" sz="800" dirty="0" smtClean="0"/>
              <a:t>Asma, Costo de la enfermedad, Gasto sanitario.</a:t>
            </a:r>
          </a:p>
          <a:p>
            <a:r>
              <a:rPr lang="es-ES" sz="900" b="1" dirty="0" smtClean="0"/>
              <a:t>Introducción</a:t>
            </a:r>
            <a:r>
              <a:rPr lang="es-ES" sz="900" b="1" dirty="0"/>
              <a:t>:</a:t>
            </a:r>
          </a:p>
          <a:p>
            <a:r>
              <a:rPr lang="es-ES" sz="900" dirty="0"/>
              <a:t>El asma </a:t>
            </a:r>
            <a:r>
              <a:rPr lang="es-ES" sz="900" dirty="0" smtClean="0"/>
              <a:t>supone un número </a:t>
            </a:r>
            <a:r>
              <a:rPr lang="es-ES" sz="900" dirty="0"/>
              <a:t>elevado de consultas médicas con el consiguiente uso de </a:t>
            </a:r>
            <a:r>
              <a:rPr lang="es-ES" sz="900" dirty="0" smtClean="0"/>
              <a:t>medicamentos.</a:t>
            </a:r>
          </a:p>
          <a:p>
            <a:r>
              <a:rPr lang="es-ES" sz="900" dirty="0" smtClean="0"/>
              <a:t>Lo </a:t>
            </a:r>
            <a:r>
              <a:rPr lang="es-ES" sz="900" dirty="0"/>
              <a:t>que genera costos económicos, el objetivo fue conocer las </a:t>
            </a:r>
            <a:r>
              <a:rPr lang="es-ES" sz="900" dirty="0" smtClean="0"/>
              <a:t>características generales </a:t>
            </a:r>
            <a:r>
              <a:rPr lang="es-ES" sz="900" dirty="0"/>
              <a:t>y el costo del </a:t>
            </a:r>
            <a:endParaRPr lang="es-ES" sz="900" dirty="0" smtClean="0"/>
          </a:p>
          <a:p>
            <a:r>
              <a:rPr lang="es-ES" sz="900" dirty="0" smtClean="0"/>
              <a:t>asma </a:t>
            </a:r>
            <a:r>
              <a:rPr lang="es-ES" sz="900" dirty="0"/>
              <a:t>por </a:t>
            </a:r>
            <a:r>
              <a:rPr lang="es-ES" sz="900" dirty="0" smtClean="0"/>
              <a:t>el </a:t>
            </a:r>
            <a:r>
              <a:rPr lang="es-ES" sz="900" dirty="0"/>
              <a:t>periodo de un año</a:t>
            </a:r>
            <a:r>
              <a:rPr lang="es-ES" sz="900" dirty="0" smtClean="0"/>
              <a:t>.</a:t>
            </a:r>
          </a:p>
          <a:p>
            <a:r>
              <a:rPr lang="es-ES" sz="900" b="1" dirty="0" smtClean="0"/>
              <a:t>Método</a:t>
            </a:r>
            <a:r>
              <a:rPr lang="es-ES" sz="900" b="1" dirty="0"/>
              <a:t>:</a:t>
            </a:r>
          </a:p>
          <a:p>
            <a:r>
              <a:rPr lang="es-ES" sz="900" dirty="0"/>
              <a:t>E</a:t>
            </a:r>
            <a:r>
              <a:rPr lang="es-ES" sz="900" dirty="0" smtClean="0"/>
              <a:t>studio </a:t>
            </a:r>
            <a:r>
              <a:rPr lang="es-ES" sz="900" dirty="0"/>
              <a:t>descriptivo, de corte transversal entre enero a diciembre del año 2023.</a:t>
            </a:r>
          </a:p>
          <a:p>
            <a:r>
              <a:rPr lang="es-ES" sz="900" dirty="0"/>
              <a:t>Los datos fueron obtenidos a través de la historia clínica digital de OSEP, la inclusión </a:t>
            </a:r>
            <a:r>
              <a:rPr lang="es-ES" sz="900" dirty="0" smtClean="0"/>
              <a:t>del diagnóstico </a:t>
            </a:r>
          </a:p>
          <a:p>
            <a:r>
              <a:rPr lang="es-ES" sz="900" dirty="0" smtClean="0"/>
              <a:t>de </a:t>
            </a:r>
            <a:r>
              <a:rPr lang="es-ES" sz="900" dirty="0"/>
              <a:t>asma fue por su carga en el sistema, con la palabra clave: asma</a:t>
            </a:r>
            <a:r>
              <a:rPr lang="es-ES" sz="900" dirty="0" smtClean="0"/>
              <a:t>., </a:t>
            </a:r>
            <a:r>
              <a:rPr lang="es-ES" sz="900" dirty="0" smtClean="0"/>
              <a:t>sexo</a:t>
            </a:r>
            <a:r>
              <a:rPr lang="es-ES" sz="900" dirty="0"/>
              <a:t>, </a:t>
            </a:r>
            <a:r>
              <a:rPr lang="es-ES" sz="900" dirty="0" smtClean="0"/>
              <a:t>edad, medicamento</a:t>
            </a:r>
            <a:r>
              <a:rPr lang="es-ES" sz="900" dirty="0"/>
              <a:t>, </a:t>
            </a:r>
            <a:endParaRPr lang="es-ES" sz="900" dirty="0" smtClean="0"/>
          </a:p>
          <a:p>
            <a:r>
              <a:rPr lang="es-ES" sz="900" dirty="0" smtClean="0"/>
              <a:t>fecha </a:t>
            </a:r>
            <a:r>
              <a:rPr lang="es-ES" sz="900" dirty="0"/>
              <a:t>de consumo, costo del medicamento</a:t>
            </a:r>
            <a:r>
              <a:rPr lang="es-ES" sz="900" dirty="0" smtClean="0"/>
              <a:t>.</a:t>
            </a:r>
          </a:p>
          <a:p>
            <a:r>
              <a:rPr lang="es-ES" sz="900" b="1" dirty="0" smtClean="0"/>
              <a:t>Resultados</a:t>
            </a:r>
            <a:r>
              <a:rPr lang="es-ES" sz="900" b="1" dirty="0"/>
              <a:t>:</a:t>
            </a:r>
          </a:p>
          <a:p>
            <a:r>
              <a:rPr lang="es-ES" sz="900" dirty="0"/>
              <a:t>Total de afiliados: 384.638. Se identificaron 18.770 </a:t>
            </a:r>
            <a:r>
              <a:rPr lang="es-ES" sz="900" dirty="0" smtClean="0"/>
              <a:t>(prevalencia: </a:t>
            </a:r>
            <a:r>
              <a:rPr lang="es-ES" sz="900" dirty="0"/>
              <a:t>4.87</a:t>
            </a:r>
            <a:r>
              <a:rPr lang="es-ES" sz="900" dirty="0" smtClean="0"/>
              <a:t>%). </a:t>
            </a:r>
            <a:endParaRPr lang="es-ES" sz="900" dirty="0"/>
          </a:p>
          <a:p>
            <a:r>
              <a:rPr lang="es-ES" sz="900" dirty="0"/>
              <a:t>El sexo </a:t>
            </a:r>
            <a:r>
              <a:rPr lang="es-ES" sz="900" dirty="0" smtClean="0"/>
              <a:t>femenino 56.5</a:t>
            </a:r>
            <a:r>
              <a:rPr lang="es-ES" sz="900" dirty="0"/>
              <a:t>% (</a:t>
            </a:r>
            <a:r>
              <a:rPr lang="es-ES" sz="900" dirty="0" smtClean="0"/>
              <a:t>10.605 pacientes) y masculinos 8.165.</a:t>
            </a:r>
            <a:endParaRPr lang="es-ES" sz="900" dirty="0"/>
          </a:p>
          <a:p>
            <a:r>
              <a:rPr lang="es-ES" sz="900" dirty="0" smtClean="0"/>
              <a:t>Consumo </a:t>
            </a:r>
            <a:r>
              <a:rPr lang="es-ES" sz="900" dirty="0"/>
              <a:t>total </a:t>
            </a:r>
            <a:r>
              <a:rPr lang="es-ES" sz="900" dirty="0" smtClean="0"/>
              <a:t>: 44.911 </a:t>
            </a:r>
            <a:r>
              <a:rPr lang="es-ES" sz="900" dirty="0"/>
              <a:t>medicamentos. </a:t>
            </a:r>
            <a:r>
              <a:rPr lang="es-ES" sz="900" dirty="0" smtClean="0"/>
              <a:t>Costo : 179.495.400 pesos, (227.714 </a:t>
            </a:r>
            <a:r>
              <a:rPr lang="es-ES" sz="900" dirty="0"/>
              <a:t>dólares</a:t>
            </a:r>
            <a:r>
              <a:rPr lang="es-ES" sz="900" dirty="0" smtClean="0"/>
              <a:t>).</a:t>
            </a:r>
            <a:endParaRPr lang="es-ES" sz="9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7" t="42448" r="12016" b="40625"/>
          <a:stretch/>
        </p:blipFill>
        <p:spPr bwMode="auto">
          <a:xfrm>
            <a:off x="94534" y="3283892"/>
            <a:ext cx="4803998" cy="619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29608" y="5510758"/>
            <a:ext cx="4777270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ES" sz="900" b="1" dirty="0">
                <a:solidFill>
                  <a:prstClr val="black"/>
                </a:solidFill>
              </a:rPr>
              <a:t>Conclusiones: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s-ES" sz="900" dirty="0">
                <a:solidFill>
                  <a:prstClr val="black"/>
                </a:solidFill>
              </a:rPr>
              <a:t>El estudio presenta la limitante de que el filtro obtenido (palabra clave) para la búsqueda de</a:t>
            </a:r>
          </a:p>
          <a:p>
            <a:pPr lvl="0"/>
            <a:r>
              <a:rPr lang="es-ES" sz="900" dirty="0">
                <a:solidFill>
                  <a:prstClr val="black"/>
                </a:solidFill>
              </a:rPr>
              <a:t>datos es: asma </a:t>
            </a:r>
            <a:r>
              <a:rPr lang="es-ES" sz="900" dirty="0" smtClean="0">
                <a:solidFill>
                  <a:prstClr val="black"/>
                </a:solidFill>
              </a:rPr>
              <a:t>bronquial.</a:t>
            </a:r>
            <a:endParaRPr lang="es-ES" sz="900" dirty="0">
              <a:solidFill>
                <a:prstClr val="black"/>
              </a:solidFill>
            </a:endParaRPr>
          </a:p>
          <a:p>
            <a:pPr marL="171450" lvl="0" indent="-171450">
              <a:buFont typeface="Arial" pitchFamily="34" charset="0"/>
              <a:buChar char="•"/>
            </a:pPr>
            <a:r>
              <a:rPr lang="es-ES" sz="900" dirty="0">
                <a:solidFill>
                  <a:prstClr val="black"/>
                </a:solidFill>
              </a:rPr>
              <a:t>Un estudio realizado en Argentina mostró una prevalencia de asma en adultos (de 20 a 44</a:t>
            </a:r>
          </a:p>
          <a:p>
            <a:pPr lvl="0"/>
            <a:r>
              <a:rPr lang="es-ES" sz="900" dirty="0">
                <a:solidFill>
                  <a:prstClr val="black"/>
                </a:solidFill>
              </a:rPr>
              <a:t>años) del 6,4 %. </a:t>
            </a:r>
            <a:r>
              <a:rPr lang="es-ES" sz="900" dirty="0" smtClean="0">
                <a:solidFill>
                  <a:prstClr val="black"/>
                </a:solidFill>
              </a:rPr>
              <a:t>En </a:t>
            </a:r>
            <a:r>
              <a:rPr lang="es-ES" sz="900" dirty="0">
                <a:solidFill>
                  <a:prstClr val="black"/>
                </a:solidFill>
              </a:rPr>
              <a:t>nuestra observación es inferior, siendo del 4.87.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s-ES" sz="900" dirty="0">
                <a:solidFill>
                  <a:prstClr val="black"/>
                </a:solidFill>
              </a:rPr>
              <a:t>A</a:t>
            </a:r>
            <a:r>
              <a:rPr lang="es-ES" sz="900" dirty="0" smtClean="0">
                <a:solidFill>
                  <a:prstClr val="black"/>
                </a:solidFill>
              </a:rPr>
              <a:t>dherencia </a:t>
            </a:r>
            <a:r>
              <a:rPr lang="es-ES" sz="900" dirty="0">
                <a:solidFill>
                  <a:prstClr val="black"/>
                </a:solidFill>
              </a:rPr>
              <a:t>muy baja al tratamiento, tasa de recurrencia de la medicación: 2.39.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s-ES" sz="900" dirty="0">
                <a:solidFill>
                  <a:prstClr val="black"/>
                </a:solidFill>
              </a:rPr>
              <a:t>El Asma Grave representa de 5 a 10 % de la población total con asma. En OSEP según la</a:t>
            </a:r>
          </a:p>
          <a:p>
            <a:pPr lvl="0"/>
            <a:r>
              <a:rPr lang="es-ES" sz="900" dirty="0">
                <a:solidFill>
                  <a:prstClr val="black"/>
                </a:solidFill>
              </a:rPr>
              <a:t>medicación prescrita (incluyendo los biológicos) se puede hacer una estimación que</a:t>
            </a:r>
          </a:p>
          <a:p>
            <a:pPr lvl="0"/>
            <a:r>
              <a:rPr lang="es-ES" sz="900" dirty="0">
                <a:solidFill>
                  <a:prstClr val="black"/>
                </a:solidFill>
              </a:rPr>
              <a:t>representa el 0.14%, con 26 pacientes, costo del tratamiento 101.768 dólares. Para un</a:t>
            </a:r>
          </a:p>
          <a:p>
            <a:pPr lvl="0"/>
            <a:r>
              <a:rPr lang="es-ES" sz="900" dirty="0">
                <a:solidFill>
                  <a:prstClr val="black"/>
                </a:solidFill>
              </a:rPr>
              <a:t>estimado según estadísticas internacionales de 938 a 1.877 pacientes que representaría un</a:t>
            </a:r>
          </a:p>
          <a:p>
            <a:pPr lvl="0"/>
            <a:r>
              <a:rPr lang="es-ES" sz="900" dirty="0">
                <a:solidFill>
                  <a:prstClr val="black"/>
                </a:solidFill>
              </a:rPr>
              <a:t>gasto de 3.671.476 / 7.346.866 dólares. Estos tienen la tasa más alta de repetición de</a:t>
            </a:r>
          </a:p>
          <a:p>
            <a:pPr lvl="0"/>
            <a:r>
              <a:rPr lang="es-ES" sz="900" dirty="0">
                <a:solidFill>
                  <a:prstClr val="black"/>
                </a:solidFill>
              </a:rPr>
              <a:t>prescripción: </a:t>
            </a:r>
            <a:r>
              <a:rPr lang="es-ES" sz="900" dirty="0" err="1">
                <a:solidFill>
                  <a:prstClr val="black"/>
                </a:solidFill>
              </a:rPr>
              <a:t>Omalizumab</a:t>
            </a:r>
            <a:r>
              <a:rPr lang="es-ES" sz="900" dirty="0">
                <a:solidFill>
                  <a:prstClr val="black"/>
                </a:solidFill>
              </a:rPr>
              <a:t> 9.3 y </a:t>
            </a:r>
            <a:r>
              <a:rPr lang="es-ES" sz="900" dirty="0" err="1">
                <a:solidFill>
                  <a:prstClr val="black"/>
                </a:solidFill>
              </a:rPr>
              <a:t>Mepolizumab</a:t>
            </a:r>
            <a:r>
              <a:rPr lang="es-ES" sz="900" dirty="0">
                <a:solidFill>
                  <a:prstClr val="black"/>
                </a:solidFill>
              </a:rPr>
              <a:t>: 8.5</a:t>
            </a:r>
            <a:r>
              <a:rPr lang="es-ES" sz="900" dirty="0" smtClean="0">
                <a:solidFill>
                  <a:prstClr val="black"/>
                </a:solidFill>
              </a:rPr>
              <a:t>.</a:t>
            </a:r>
            <a:endParaRPr lang="es-ES" sz="900" dirty="0">
              <a:solidFill>
                <a:prstClr val="black"/>
              </a:solidFill>
            </a:endParaRPr>
          </a:p>
          <a:p>
            <a:pPr marL="171450" lvl="0" indent="-171450">
              <a:buFont typeface="Arial" pitchFamily="34" charset="0"/>
              <a:buChar char="•"/>
            </a:pPr>
            <a:r>
              <a:rPr lang="es-ES" sz="900" dirty="0">
                <a:solidFill>
                  <a:prstClr val="black"/>
                </a:solidFill>
              </a:rPr>
              <a:t>Consumo mayor entre los meses de mayo y octubre, con mayores ventas en agosto: 4.823.</a:t>
            </a:r>
          </a:p>
          <a:p>
            <a:pPr lvl="0"/>
            <a:r>
              <a:rPr lang="es-ES" sz="900" dirty="0">
                <a:solidFill>
                  <a:prstClr val="black"/>
                </a:solidFill>
              </a:rPr>
              <a:t>Posiblemente asociado a un factor ambiental de la provincia de Mendoza.</a:t>
            </a:r>
          </a:p>
          <a:p>
            <a:pPr lvl="0"/>
            <a:endParaRPr lang="es-ES" sz="900" dirty="0" smtClean="0">
              <a:solidFill>
                <a:prstClr val="black"/>
              </a:solidFill>
            </a:endParaRPr>
          </a:p>
          <a:p>
            <a:pPr lvl="0"/>
            <a:r>
              <a:rPr lang="es-ES" sz="900" dirty="0" smtClean="0">
                <a:solidFill>
                  <a:prstClr val="black"/>
                </a:solidFill>
              </a:rPr>
              <a:t>Estos </a:t>
            </a:r>
            <a:r>
              <a:rPr lang="es-ES" sz="900" dirty="0">
                <a:solidFill>
                  <a:prstClr val="black"/>
                </a:solidFill>
              </a:rPr>
              <a:t>datos, con las limitaciones que presentan, demuestra que el Asma bronquial: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s-ES" sz="900" dirty="0" smtClean="0">
                <a:solidFill>
                  <a:prstClr val="black"/>
                </a:solidFill>
              </a:rPr>
              <a:t>En n</a:t>
            </a:r>
            <a:r>
              <a:rPr lang="es-ES" sz="900" dirty="0" smtClean="0">
                <a:solidFill>
                  <a:prstClr val="black"/>
                </a:solidFill>
              </a:rPr>
              <a:t>uestra </a:t>
            </a:r>
            <a:r>
              <a:rPr lang="es-ES" sz="900" dirty="0">
                <a:solidFill>
                  <a:prstClr val="black"/>
                </a:solidFill>
              </a:rPr>
              <a:t>población estudiada está </a:t>
            </a:r>
            <a:r>
              <a:rPr lang="es-ES" sz="900" dirty="0" err="1" smtClean="0">
                <a:solidFill>
                  <a:prstClr val="black"/>
                </a:solidFill>
              </a:rPr>
              <a:t>inframedicado</a:t>
            </a:r>
            <a:r>
              <a:rPr lang="es-ES" sz="900" dirty="0">
                <a:solidFill>
                  <a:prstClr val="black"/>
                </a:solidFill>
              </a:rPr>
              <a:t>.</a:t>
            </a:r>
            <a:r>
              <a:rPr lang="es-ES" sz="900" dirty="0" smtClean="0">
                <a:solidFill>
                  <a:prstClr val="black"/>
                </a:solidFill>
              </a:rPr>
              <a:t> </a:t>
            </a:r>
            <a:endParaRPr lang="es-ES" sz="900" dirty="0">
              <a:solidFill>
                <a:prstClr val="black"/>
              </a:solidFill>
            </a:endParaRPr>
          </a:p>
          <a:p>
            <a:pPr marL="171450" lvl="0" indent="-171450">
              <a:buFont typeface="Arial" pitchFamily="34" charset="0"/>
              <a:buChar char="•"/>
            </a:pPr>
            <a:r>
              <a:rPr lang="es-ES" sz="900" dirty="0">
                <a:solidFill>
                  <a:prstClr val="black"/>
                </a:solidFill>
              </a:rPr>
              <a:t>P</a:t>
            </a:r>
            <a:r>
              <a:rPr lang="es-ES" sz="900" dirty="0" smtClean="0">
                <a:solidFill>
                  <a:prstClr val="black"/>
                </a:solidFill>
              </a:rPr>
              <a:t>resenta </a:t>
            </a:r>
            <a:r>
              <a:rPr lang="es-ES" sz="900" dirty="0">
                <a:solidFill>
                  <a:prstClr val="black"/>
                </a:solidFill>
              </a:rPr>
              <a:t>una muy baja adherencia al </a:t>
            </a:r>
            <a:r>
              <a:rPr lang="es-ES" sz="900" dirty="0" smtClean="0">
                <a:solidFill>
                  <a:prstClr val="black"/>
                </a:solidFill>
              </a:rPr>
              <a:t>tratamiento.</a:t>
            </a:r>
            <a:endParaRPr lang="es-ES" sz="900" dirty="0">
              <a:solidFill>
                <a:prstClr val="black"/>
              </a:solidFill>
            </a:endParaRPr>
          </a:p>
          <a:p>
            <a:pPr marL="171450" lvl="0" indent="-171450">
              <a:buFont typeface="Arial" pitchFamily="34" charset="0"/>
              <a:buChar char="•"/>
            </a:pPr>
            <a:r>
              <a:rPr lang="es-ES" sz="900" dirty="0">
                <a:solidFill>
                  <a:prstClr val="black"/>
                </a:solidFill>
              </a:rPr>
              <a:t>E</a:t>
            </a:r>
            <a:r>
              <a:rPr lang="es-ES" sz="900" dirty="0" smtClean="0">
                <a:solidFill>
                  <a:prstClr val="black"/>
                </a:solidFill>
              </a:rPr>
              <a:t>l </a:t>
            </a:r>
            <a:r>
              <a:rPr lang="es-ES" sz="900" dirty="0">
                <a:solidFill>
                  <a:prstClr val="black"/>
                </a:solidFill>
              </a:rPr>
              <a:t>coste incremental por paciente crece de forma muy rápida con el nivel de gravedad con una</a:t>
            </a:r>
          </a:p>
          <a:p>
            <a:pPr lvl="0"/>
            <a:r>
              <a:rPr lang="es-ES" sz="900" dirty="0">
                <a:solidFill>
                  <a:prstClr val="black"/>
                </a:solidFill>
              </a:rPr>
              <a:t> proyección estimada del doble. 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s-ES" sz="900" dirty="0">
                <a:solidFill>
                  <a:prstClr val="black"/>
                </a:solidFill>
              </a:rPr>
              <a:t>Refleja una información muy útil para estimar programas de salud en OSEP.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383" y="3903072"/>
            <a:ext cx="1764471" cy="1611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863" y="3903071"/>
            <a:ext cx="1152128" cy="77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166" y="4665743"/>
            <a:ext cx="1212824" cy="81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4 Grupo"/>
          <p:cNvGrpSpPr/>
          <p:nvPr/>
        </p:nvGrpSpPr>
        <p:grpSpPr>
          <a:xfrm>
            <a:off x="134628" y="3903072"/>
            <a:ext cx="1573026" cy="1611955"/>
            <a:chOff x="142008" y="3885407"/>
            <a:chExt cx="1130306" cy="10493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743" r="8351"/>
            <a:stretch/>
          </p:blipFill>
          <p:spPr bwMode="auto">
            <a:xfrm>
              <a:off x="483518" y="3885407"/>
              <a:ext cx="788796" cy="1046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435"/>
            <a:stretch/>
          </p:blipFill>
          <p:spPr bwMode="auto">
            <a:xfrm>
              <a:off x="142008" y="3885407"/>
              <a:ext cx="396194" cy="1049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8063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449</Words>
  <Application>Microsoft Office PowerPoint</Application>
  <PresentationFormat>Presentación en pantalla (16:9)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Home</dc:creator>
  <cp:lastModifiedBy>Home</cp:lastModifiedBy>
  <cp:revision>12</cp:revision>
  <dcterms:created xsi:type="dcterms:W3CDTF">2024-10-14T01:17:51Z</dcterms:created>
  <dcterms:modified xsi:type="dcterms:W3CDTF">2024-10-14T19:01:34Z</dcterms:modified>
</cp:coreProperties>
</file>