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3"/>
  </p:notesMasterIdLst>
  <p:sldIdLst>
    <p:sldId id="256" r:id="rId2"/>
  </p:sldIdLst>
  <p:sldSz cx="5145088" cy="9144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40" d="100"/>
          <a:sy n="140" d="100"/>
        </p:scale>
        <p:origin x="96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127AA1-D8B5-4C8E-AE42-664D63BEF5F2}" type="datetimeFigureOut">
              <a:rPr lang="es-AR" smtClean="0"/>
              <a:t>16/10/2024</a:t>
            </a:fld>
            <a:endParaRPr lang="es-AR" dirty="0"/>
          </a:p>
        </p:txBody>
      </p:sp>
      <p:sp>
        <p:nvSpPr>
          <p:cNvPr id="4" name="Marcador de imagen de diapositiva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s-AR"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448116-6E25-430D-8956-D0CCE5DB7E6D}" type="slidenum">
              <a:rPr lang="es-AR" smtClean="0"/>
              <a:t>‹Nº›</a:t>
            </a:fld>
            <a:endParaRPr lang="es-AR" dirty="0"/>
          </a:p>
        </p:txBody>
      </p:sp>
    </p:spTree>
    <p:extLst>
      <p:ext uri="{BB962C8B-B14F-4D97-AF65-F5344CB8AC3E}">
        <p14:creationId xmlns:p14="http://schemas.microsoft.com/office/powerpoint/2010/main" val="1610101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560638" y="1143000"/>
            <a:ext cx="1736725" cy="3086100"/>
          </a:xfrm>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DA448116-6E25-430D-8956-D0CCE5DB7E6D}" type="slidenum">
              <a:rPr lang="es-AR" smtClean="0"/>
              <a:t>1</a:t>
            </a:fld>
            <a:endParaRPr lang="es-AR" dirty="0"/>
          </a:p>
        </p:txBody>
      </p:sp>
    </p:spTree>
    <p:extLst>
      <p:ext uri="{BB962C8B-B14F-4D97-AF65-F5344CB8AC3E}">
        <p14:creationId xmlns:p14="http://schemas.microsoft.com/office/powerpoint/2010/main" val="2019435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51768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4270249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4782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166389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solidFill>
              </a:defRPr>
            </a:lvl1pPr>
            <a:lvl2pPr marL="257266" indent="0">
              <a:buNone/>
              <a:defRPr sz="1125">
                <a:solidFill>
                  <a:schemeClr val="tx1">
                    <a:tint val="75000"/>
                  </a:schemeClr>
                </a:solidFill>
              </a:defRPr>
            </a:lvl2pPr>
            <a:lvl3pPr marL="514533" indent="0">
              <a:buNone/>
              <a:defRPr sz="1013">
                <a:solidFill>
                  <a:schemeClr val="tx1">
                    <a:tint val="75000"/>
                  </a:schemeClr>
                </a:solidFill>
              </a:defRPr>
            </a:lvl3pPr>
            <a:lvl4pPr marL="771799" indent="0">
              <a:buNone/>
              <a:defRPr sz="900">
                <a:solidFill>
                  <a:schemeClr val="tx1">
                    <a:tint val="75000"/>
                  </a:schemeClr>
                </a:solidFill>
              </a:defRPr>
            </a:lvl4pPr>
            <a:lvl5pPr marL="1029066" indent="0">
              <a:buNone/>
              <a:defRPr sz="900">
                <a:solidFill>
                  <a:schemeClr val="tx1">
                    <a:tint val="75000"/>
                  </a:schemeClr>
                </a:solidFill>
              </a:defRPr>
            </a:lvl5pPr>
            <a:lvl6pPr marL="1286332" indent="0">
              <a:buNone/>
              <a:defRPr sz="900">
                <a:solidFill>
                  <a:schemeClr val="tx1">
                    <a:tint val="75000"/>
                  </a:schemeClr>
                </a:solidFill>
              </a:defRPr>
            </a:lvl6pPr>
            <a:lvl7pPr marL="1543599" indent="0">
              <a:buNone/>
              <a:defRPr sz="900">
                <a:solidFill>
                  <a:schemeClr val="tx1">
                    <a:tint val="75000"/>
                  </a:schemeClr>
                </a:solidFill>
              </a:defRPr>
            </a:lvl7pPr>
            <a:lvl8pPr marL="1800865" indent="0">
              <a:buNone/>
              <a:defRPr sz="900">
                <a:solidFill>
                  <a:schemeClr val="tx1">
                    <a:tint val="75000"/>
                  </a:schemeClr>
                </a:solidFill>
              </a:defRPr>
            </a:lvl8pPr>
            <a:lvl9pPr marL="2058132" indent="0">
              <a:buNone/>
              <a:defRPr sz="9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5" name="Footer Placeholder 4"/>
          <p:cNvSpPr>
            <a:spLocks noGrp="1"/>
          </p:cNvSpPr>
          <p:nvPr>
            <p:ph type="ftr" sz="quarter" idx="11"/>
          </p:nvPr>
        </p:nvSpPr>
        <p:spPr/>
        <p:txBody>
          <a:bodyPr/>
          <a:lstStyle/>
          <a:p>
            <a:endParaRPr lang="es-AR" dirty="0"/>
          </a:p>
        </p:txBody>
      </p:sp>
      <p:sp>
        <p:nvSpPr>
          <p:cNvPr id="6" name="Slide Number Placeholder 5"/>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1069400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6" name="Footer Placeholder 5"/>
          <p:cNvSpPr>
            <a:spLocks noGrp="1"/>
          </p:cNvSpPr>
          <p:nvPr>
            <p:ph type="ftr" sz="quarter" idx="11"/>
          </p:nvPr>
        </p:nvSpPr>
        <p:spPr/>
        <p:txBody>
          <a:bodyPr/>
          <a:lstStyle/>
          <a:p>
            <a:endParaRPr lang="es-AR" dirty="0"/>
          </a:p>
        </p:txBody>
      </p:sp>
      <p:sp>
        <p:nvSpPr>
          <p:cNvPr id="7" name="Slide Number Placeholder 6"/>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221821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8" name="Footer Placeholder 7"/>
          <p:cNvSpPr>
            <a:spLocks noGrp="1"/>
          </p:cNvSpPr>
          <p:nvPr>
            <p:ph type="ftr" sz="quarter" idx="11"/>
          </p:nvPr>
        </p:nvSpPr>
        <p:spPr/>
        <p:txBody>
          <a:bodyPr/>
          <a:lstStyle/>
          <a:p>
            <a:endParaRPr lang="es-AR" dirty="0"/>
          </a:p>
        </p:txBody>
      </p:sp>
      <p:sp>
        <p:nvSpPr>
          <p:cNvPr id="9" name="Slide Number Placeholder 8"/>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153810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4" name="Footer Placeholder 3"/>
          <p:cNvSpPr>
            <a:spLocks noGrp="1"/>
          </p:cNvSpPr>
          <p:nvPr>
            <p:ph type="ftr" sz="quarter" idx="11"/>
          </p:nvPr>
        </p:nvSpPr>
        <p:spPr/>
        <p:txBody>
          <a:bodyPr/>
          <a:lstStyle/>
          <a:p>
            <a:endParaRPr lang="es-AR" dirty="0"/>
          </a:p>
        </p:txBody>
      </p:sp>
      <p:sp>
        <p:nvSpPr>
          <p:cNvPr id="5" name="Slide Number Placeholder 4"/>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4228403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3" name="Footer Placeholder 2"/>
          <p:cNvSpPr>
            <a:spLocks noGrp="1"/>
          </p:cNvSpPr>
          <p:nvPr>
            <p:ph type="ftr" sz="quarter" idx="11"/>
          </p:nvPr>
        </p:nvSpPr>
        <p:spPr/>
        <p:txBody>
          <a:bodyPr/>
          <a:lstStyle/>
          <a:p>
            <a:endParaRPr lang="es-AR" dirty="0"/>
          </a:p>
        </p:txBody>
      </p:sp>
      <p:sp>
        <p:nvSpPr>
          <p:cNvPr id="4" name="Slide Number Placeholder 3"/>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350254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6" name="Footer Placeholder 5"/>
          <p:cNvSpPr>
            <a:spLocks noGrp="1"/>
          </p:cNvSpPr>
          <p:nvPr>
            <p:ph type="ftr" sz="quarter" idx="11"/>
          </p:nvPr>
        </p:nvSpPr>
        <p:spPr/>
        <p:txBody>
          <a:bodyPr/>
          <a:lstStyle/>
          <a:p>
            <a:endParaRPr lang="es-AR" dirty="0"/>
          </a:p>
        </p:txBody>
      </p:sp>
      <p:sp>
        <p:nvSpPr>
          <p:cNvPr id="7" name="Slide Number Placeholder 6"/>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3869188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6DA9017-1540-4550-BB4E-D5A6529F9459}" type="datetimeFigureOut">
              <a:rPr lang="es-AR" smtClean="0"/>
              <a:t>16/10/2024</a:t>
            </a:fld>
            <a:endParaRPr lang="es-AR" dirty="0"/>
          </a:p>
        </p:txBody>
      </p:sp>
      <p:sp>
        <p:nvSpPr>
          <p:cNvPr id="6" name="Footer Placeholder 5"/>
          <p:cNvSpPr>
            <a:spLocks noGrp="1"/>
          </p:cNvSpPr>
          <p:nvPr>
            <p:ph type="ftr" sz="quarter" idx="11"/>
          </p:nvPr>
        </p:nvSpPr>
        <p:spPr/>
        <p:txBody>
          <a:bodyPr/>
          <a:lstStyle/>
          <a:p>
            <a:endParaRPr lang="es-AR" dirty="0"/>
          </a:p>
        </p:txBody>
      </p:sp>
      <p:sp>
        <p:nvSpPr>
          <p:cNvPr id="7" name="Slide Number Placeholder 6"/>
          <p:cNvSpPr>
            <a:spLocks noGrp="1"/>
          </p:cNvSpPr>
          <p:nvPr>
            <p:ph type="sldNum" sz="quarter" idx="12"/>
          </p:nvPr>
        </p:nvSpPr>
        <p:spPr/>
        <p:txBody>
          <a:bodyPr/>
          <a:lstStyle/>
          <a:p>
            <a:fld id="{8311C339-F1F0-401E-B05D-4004774C2EA3}" type="slidenum">
              <a:rPr lang="es-AR" smtClean="0"/>
              <a:t>‹Nº›</a:t>
            </a:fld>
            <a:endParaRPr lang="es-AR" dirty="0"/>
          </a:p>
        </p:txBody>
      </p:sp>
    </p:spTree>
    <p:extLst>
      <p:ext uri="{BB962C8B-B14F-4D97-AF65-F5344CB8AC3E}">
        <p14:creationId xmlns:p14="http://schemas.microsoft.com/office/powerpoint/2010/main" val="3102746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D6DA9017-1540-4550-BB4E-D5A6529F9459}" type="datetimeFigureOut">
              <a:rPr lang="es-AR" smtClean="0"/>
              <a:t>16/10/2024</a:t>
            </a:fld>
            <a:endParaRPr lang="es-AR" dirty="0"/>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dirty="0"/>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8311C339-F1F0-401E-B05D-4004774C2EA3}" type="slidenum">
              <a:rPr lang="es-AR" smtClean="0"/>
              <a:t>‹Nº›</a:t>
            </a:fld>
            <a:endParaRPr lang="es-AR" dirty="0"/>
          </a:p>
        </p:txBody>
      </p:sp>
    </p:spTree>
    <p:extLst>
      <p:ext uri="{BB962C8B-B14F-4D97-AF65-F5344CB8AC3E}">
        <p14:creationId xmlns:p14="http://schemas.microsoft.com/office/powerpoint/2010/main" val="1197444285"/>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729" y="323366"/>
            <a:ext cx="5127178" cy="848942"/>
          </a:xfrm>
        </p:spPr>
        <p:txBody>
          <a:bodyPr>
            <a:noAutofit/>
          </a:bodyPr>
          <a:lstStyle/>
          <a:p>
            <a:r>
              <a:rPr lang="es-AR" sz="1002" b="1" dirty="0">
                <a:latin typeface="Arial" panose="020B0604020202020204" pitchFamily="34" charset="0"/>
                <a:cs typeface="Arial" panose="020B0604020202020204" pitchFamily="34" charset="0"/>
              </a:rPr>
              <a:t>CARACTERIZACION Y SOBREVIDA DEL CANCER DE PULMON </a:t>
            </a:r>
            <a:endParaRPr lang="es-AR" sz="1002" b="1" dirty="0" smtClean="0">
              <a:latin typeface="Arial" panose="020B0604020202020204" pitchFamily="34" charset="0"/>
              <a:cs typeface="Arial" panose="020B0604020202020204" pitchFamily="34" charset="0"/>
            </a:endParaRPr>
          </a:p>
          <a:p>
            <a:r>
              <a:rPr lang="es-AR" sz="1002" b="1" dirty="0" smtClean="0">
                <a:latin typeface="Arial" panose="020B0604020202020204" pitchFamily="34" charset="0"/>
                <a:cs typeface="Arial" panose="020B0604020202020204" pitchFamily="34" charset="0"/>
              </a:rPr>
              <a:t>CON </a:t>
            </a:r>
            <a:r>
              <a:rPr lang="es-AR" sz="1002" b="1" dirty="0">
                <a:latin typeface="Arial" panose="020B0604020202020204" pitchFamily="34" charset="0"/>
                <a:cs typeface="Arial" panose="020B0604020202020204" pitchFamily="34" charset="0"/>
              </a:rPr>
              <a:t>ATENCION MULTIDISCIPLINARIA</a:t>
            </a:r>
          </a:p>
          <a:p>
            <a:r>
              <a:rPr lang="it-IT" sz="900" dirty="0">
                <a:latin typeface="Arial" panose="020B0604020202020204" pitchFamily="34" charset="0"/>
                <a:cs typeface="Arial" panose="020B0604020202020204" pitchFamily="34" charset="0"/>
              </a:rPr>
              <a:t>Luciana Vegetti, Ariel Ballina, Sebastián Wustten, Martin Maillo, Paula Gonzalo, </a:t>
            </a:r>
            <a:endParaRPr lang="it-IT" sz="900" dirty="0" smtClean="0">
              <a:latin typeface="Arial" panose="020B0604020202020204" pitchFamily="34" charset="0"/>
              <a:cs typeface="Arial" panose="020B0604020202020204" pitchFamily="34" charset="0"/>
            </a:endParaRPr>
          </a:p>
          <a:p>
            <a:r>
              <a:rPr lang="it-IT" sz="900" dirty="0" smtClean="0">
                <a:latin typeface="Arial" panose="020B0604020202020204" pitchFamily="34" charset="0"/>
                <a:cs typeface="Arial" panose="020B0604020202020204" pitchFamily="34" charset="0"/>
              </a:rPr>
              <a:t>Martin </a:t>
            </a:r>
            <a:r>
              <a:rPr lang="it-IT" sz="900" dirty="0">
                <a:latin typeface="Arial" panose="020B0604020202020204" pitchFamily="34" charset="0"/>
                <a:cs typeface="Arial" panose="020B0604020202020204" pitchFamily="34" charset="0"/>
              </a:rPr>
              <a:t>Gonzalez Vara, </a:t>
            </a:r>
            <a:r>
              <a:rPr lang="it-IT" sz="900" dirty="0" smtClean="0">
                <a:latin typeface="Arial" panose="020B0604020202020204" pitchFamily="34" charset="0"/>
                <a:cs typeface="Arial" panose="020B0604020202020204" pitchFamily="34" charset="0"/>
              </a:rPr>
              <a:t>Paula Di Rienzo, Eugenia Guala. </a:t>
            </a:r>
            <a:endParaRPr lang="it-IT" sz="900" dirty="0">
              <a:latin typeface="Arial" panose="020B0604020202020204" pitchFamily="34" charset="0"/>
              <a:cs typeface="Arial" panose="020B0604020202020204" pitchFamily="34" charset="0"/>
            </a:endParaRPr>
          </a:p>
          <a:p>
            <a:r>
              <a:rPr lang="es-MX" sz="900" dirty="0">
                <a:latin typeface="Arial" panose="020B0604020202020204" pitchFamily="34" charset="0"/>
                <a:cs typeface="Arial" panose="020B0604020202020204" pitchFamily="34" charset="0"/>
              </a:rPr>
              <a:t>Servicio Neumonología Hospital José María Cullen, Santa Fe</a:t>
            </a:r>
            <a:r>
              <a:rPr lang="es-MX" sz="900" dirty="0" smtClean="0">
                <a:latin typeface="Arial" panose="020B0604020202020204" pitchFamily="34" charset="0"/>
                <a:cs typeface="Arial" panose="020B0604020202020204" pitchFamily="34" charset="0"/>
              </a:rPr>
              <a:t>.</a:t>
            </a:r>
          </a:p>
          <a:p>
            <a:endParaRPr lang="es-AR" sz="900" dirty="0">
              <a:latin typeface="Arial" panose="020B0604020202020204" pitchFamily="34" charset="0"/>
              <a:cs typeface="Arial" panose="020B0604020202020204" pitchFamily="34" charset="0"/>
            </a:endParaRPr>
          </a:p>
          <a:p>
            <a:endParaRPr lang="es-AR" sz="3178" dirty="0">
              <a:latin typeface="Arial" panose="020B0604020202020204" pitchFamily="34" charset="0"/>
              <a:cs typeface="Arial" panose="020B0604020202020204" pitchFamily="34" charset="0"/>
            </a:endParaRPr>
          </a:p>
        </p:txBody>
      </p:sp>
      <p:sp>
        <p:nvSpPr>
          <p:cNvPr id="5" name="Marcador de número de diapositiva 4"/>
          <p:cNvSpPr>
            <a:spLocks noGrp="1"/>
          </p:cNvSpPr>
          <p:nvPr>
            <p:ph type="sldNum" sz="quarter" idx="12"/>
          </p:nvPr>
        </p:nvSpPr>
        <p:spPr/>
        <p:txBody>
          <a:bodyPr/>
          <a:lstStyle/>
          <a:p>
            <a:fld id="{8311C339-F1F0-401E-B05D-4004774C2EA3}" type="slidenum">
              <a:rPr lang="es-AR" smtClean="0"/>
              <a:t>1</a:t>
            </a:fld>
            <a:endParaRPr lang="es-AR" dirty="0"/>
          </a:p>
        </p:txBody>
      </p:sp>
      <p:sp>
        <p:nvSpPr>
          <p:cNvPr id="6" name="CuadroTexto 5"/>
          <p:cNvSpPr txBox="1"/>
          <p:nvPr/>
        </p:nvSpPr>
        <p:spPr>
          <a:xfrm>
            <a:off x="-2727" y="61564"/>
            <a:ext cx="564702" cy="261610"/>
          </a:xfrm>
          <a:prstGeom prst="rect">
            <a:avLst/>
          </a:prstGeom>
          <a:noFill/>
        </p:spPr>
        <p:txBody>
          <a:bodyPr wrap="square" rtlCol="0">
            <a:spAutoFit/>
          </a:bodyPr>
          <a:lstStyle/>
          <a:p>
            <a:r>
              <a:rPr lang="es-AR" sz="1100" b="1" dirty="0">
                <a:latin typeface="Arial" panose="020B0604020202020204" pitchFamily="34" charset="0"/>
                <a:cs typeface="Arial" panose="020B0604020202020204" pitchFamily="34" charset="0"/>
              </a:rPr>
              <a:t>P-010</a:t>
            </a:r>
          </a:p>
        </p:txBody>
      </p:sp>
      <p:pic>
        <p:nvPicPr>
          <p:cNvPr id="24" name="Imagen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5675" y="3269565"/>
            <a:ext cx="1628774" cy="1245285"/>
          </a:xfrm>
          <a:prstGeom prst="rect">
            <a:avLst/>
          </a:prstGeom>
        </p:spPr>
      </p:pic>
      <p:pic>
        <p:nvPicPr>
          <p:cNvPr id="25" name="Imagen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5675" y="5119739"/>
            <a:ext cx="1630362" cy="1395361"/>
          </a:xfrm>
          <a:prstGeom prst="rect">
            <a:avLst/>
          </a:prstGeom>
        </p:spPr>
      </p:pic>
      <p:sp>
        <p:nvSpPr>
          <p:cNvPr id="30" name="CuadroTexto 29"/>
          <p:cNvSpPr txBox="1"/>
          <p:nvPr/>
        </p:nvSpPr>
        <p:spPr>
          <a:xfrm>
            <a:off x="23641" y="1254890"/>
            <a:ext cx="5121447" cy="10188000"/>
          </a:xfrm>
          <a:prstGeom prst="rect">
            <a:avLst/>
          </a:prstGeom>
          <a:noFill/>
        </p:spPr>
        <p:txBody>
          <a:bodyPr wrap="square" rtlCol="0">
            <a:spAutoFit/>
          </a:bodyPr>
          <a:lstStyle/>
          <a:p>
            <a:r>
              <a:rPr lang="es-ES" sz="1000" dirty="0">
                <a:latin typeface="Arial" panose="020B0604020202020204" pitchFamily="34" charset="0"/>
                <a:cs typeface="Arial" panose="020B0604020202020204" pitchFamily="34" charset="0"/>
              </a:rPr>
              <a:t>Introducción y objetivo: El cáncer de pulmón es la causa principal de muertes relacionadas con  cáncer a nivel mundial. Nuestro objetivo es describir sus características clínicas, estadificación y supervivencia en consultorio de atención multidisciplinaria de un hospital público.</a:t>
            </a:r>
          </a:p>
          <a:p>
            <a:r>
              <a:rPr lang="es-ES" sz="1000" dirty="0">
                <a:latin typeface="Arial" panose="020B0604020202020204" pitchFamily="34" charset="0"/>
                <a:cs typeface="Arial" panose="020B0604020202020204" pitchFamily="34" charset="0"/>
              </a:rPr>
              <a:t>Material y método: Estudio descriptivo de adultos con cáncer pulmonar entre septiembre 2020 y abril 2024 de hospital “Dr. José María Cullen” de Santa Fe. </a:t>
            </a:r>
          </a:p>
          <a:p>
            <a:r>
              <a:rPr lang="es-ES" sz="1000" dirty="0">
                <a:latin typeface="Arial" panose="020B0604020202020204" pitchFamily="34" charset="0"/>
                <a:cs typeface="Arial" panose="020B0604020202020204" pitchFamily="34" charset="0"/>
              </a:rPr>
              <a:t>Resultados: 180 pacientes con diagnóstico presuntivo de cáncer de pulmón,155 confirmados histológicamente. Sexo masculino 68.3%, edad media 61.6 años. El 59,6% mujeres y 61,8% hombres con comorbilidades: 32% Epoc, 8,3% DBT, cardiopatía 10%, HTA 35% y 23 </a:t>
            </a:r>
            <a:r>
              <a:rPr lang="es-ES" sz="1000" dirty="0" smtClean="0">
                <a:latin typeface="Arial" panose="020B0604020202020204" pitchFamily="34" charset="0"/>
                <a:cs typeface="Arial" panose="020B0604020202020204" pitchFamily="34" charset="0"/>
              </a:rPr>
              <a:t>ptes </a:t>
            </a:r>
            <a:r>
              <a:rPr lang="es-ES" sz="1000" dirty="0">
                <a:latin typeface="Arial" panose="020B0604020202020204" pitchFamily="34" charset="0"/>
                <a:cs typeface="Arial" panose="020B0604020202020204" pitchFamily="34" charset="0"/>
              </a:rPr>
              <a:t>con tumores previos. Tabaquismo en 106 pacientes (59%) y 23% ex, 70% hombres, media 53.9 p/a. Método diagnóstico más utilizado </a:t>
            </a:r>
            <a:r>
              <a:rPr lang="es-ES" sz="1000" dirty="0" smtClean="0">
                <a:latin typeface="Arial" panose="020B0604020202020204" pitchFamily="34" charset="0"/>
                <a:cs typeface="Arial" panose="020B0604020202020204" pitchFamily="34" charset="0"/>
              </a:rPr>
              <a:t>la videobroncofibroscopia </a:t>
            </a:r>
            <a:r>
              <a:rPr lang="es-ES" sz="1000" dirty="0">
                <a:latin typeface="Arial" panose="020B0604020202020204" pitchFamily="34" charset="0"/>
                <a:cs typeface="Arial" panose="020B0604020202020204" pitchFamily="34" charset="0"/>
              </a:rPr>
              <a:t>en el 39%.  Adenocarcinoma más </a:t>
            </a:r>
            <a:r>
              <a:rPr lang="es-ES" sz="1000" dirty="0" smtClean="0">
                <a:latin typeface="Arial" panose="020B0604020202020204" pitchFamily="34" charset="0"/>
                <a:cs typeface="Arial" panose="020B0604020202020204" pitchFamily="34" charset="0"/>
              </a:rPr>
              <a:t>frecuente </a:t>
            </a:r>
            <a:r>
              <a:rPr lang="es-ES" sz="1000" dirty="0">
                <a:latin typeface="Arial" panose="020B0604020202020204" pitchFamily="34" charset="0"/>
                <a:cs typeface="Arial" panose="020B0604020202020204" pitchFamily="34" charset="0"/>
              </a:rPr>
              <a:t>(37</a:t>
            </a:r>
            <a:r>
              <a:rPr lang="es-ES" sz="1000" dirty="0" smtClean="0">
                <a:latin typeface="Arial" panose="020B0604020202020204" pitchFamily="34" charset="0"/>
                <a:cs typeface="Arial" panose="020B0604020202020204" pitchFamily="34" charset="0"/>
              </a:rPr>
              <a:t>%) seguido </a:t>
            </a:r>
            <a:r>
              <a:rPr lang="es-ES" sz="1000" dirty="0">
                <a:latin typeface="Arial" panose="020B0604020202020204" pitchFamily="34" charset="0"/>
                <a:cs typeface="Arial" panose="020B0604020202020204" pitchFamily="34" charset="0"/>
              </a:rPr>
              <a:t>por indiferenciados (23%) y epidermoides (14</a:t>
            </a:r>
            <a:r>
              <a:rPr lang="es-ES" sz="1000" dirty="0" smtClean="0">
                <a:latin typeface="Arial" panose="020B0604020202020204" pitchFamily="34" charset="0"/>
                <a:cs typeface="Arial" panose="020B0604020202020204" pitchFamily="34" charset="0"/>
              </a:rPr>
              <a:t>%). La </a:t>
            </a:r>
            <a:r>
              <a:rPr lang="es-ES" sz="1000" dirty="0">
                <a:latin typeface="Arial" panose="020B0604020202020204" pitchFamily="34" charset="0"/>
                <a:cs typeface="Arial" panose="020B0604020202020204" pitchFamily="34" charset="0"/>
              </a:rPr>
              <a:t>inmunomarcación en </a:t>
            </a:r>
            <a:r>
              <a:rPr lang="es-ES" sz="1000" dirty="0" smtClean="0">
                <a:latin typeface="Arial" panose="020B0604020202020204" pitchFamily="34" charset="0"/>
                <a:cs typeface="Arial" panose="020B0604020202020204" pitchFamily="34" charset="0"/>
              </a:rPr>
              <a:t>34 indiferenciados definió 44</a:t>
            </a:r>
            <a:r>
              <a:rPr lang="es-ES" sz="1000" dirty="0">
                <a:latin typeface="Arial" panose="020B0604020202020204" pitchFamily="34" charset="0"/>
                <a:cs typeface="Arial" panose="020B0604020202020204" pitchFamily="34" charset="0"/>
              </a:rPr>
              <a:t>% adenoca, 24% epidermoides y </a:t>
            </a:r>
            <a:r>
              <a:rPr lang="es-ES" sz="1000" dirty="0" smtClean="0">
                <a:latin typeface="Arial" panose="020B0604020202020204" pitchFamily="34" charset="0"/>
                <a:cs typeface="Arial" panose="020B0604020202020204" pitchFamily="34" charset="0"/>
              </a:rPr>
              <a:t>                                         21</a:t>
            </a:r>
            <a:r>
              <a:rPr lang="es-ES" sz="1000" dirty="0">
                <a:latin typeface="Arial" panose="020B0604020202020204" pitchFamily="34" charset="0"/>
                <a:cs typeface="Arial" panose="020B0604020202020204" pitchFamily="34" charset="0"/>
              </a:rPr>
              <a:t>% sin cambios. </a:t>
            </a:r>
            <a:r>
              <a:rPr lang="es-ES" sz="1000" dirty="0" smtClean="0">
                <a:latin typeface="Arial" panose="020B0604020202020204" pitchFamily="34" charset="0"/>
                <a:cs typeface="Arial" panose="020B0604020202020204" pitchFamily="34" charset="0"/>
              </a:rPr>
              <a:t>Estadificación </a:t>
            </a:r>
            <a:r>
              <a:rPr lang="es-ES" sz="1000" dirty="0">
                <a:latin typeface="Arial" panose="020B0604020202020204" pitchFamily="34" charset="0"/>
                <a:cs typeface="Arial" panose="020B0604020202020204" pitchFamily="34" charset="0"/>
              </a:rPr>
              <a:t>con PET en 28</a:t>
            </a:r>
            <a:r>
              <a:rPr lang="es-ES" sz="1000" dirty="0" smtClean="0">
                <a:latin typeface="Arial" panose="020B0604020202020204" pitchFamily="34" charset="0"/>
                <a:cs typeface="Arial" panose="020B0604020202020204" pitchFamily="34" charset="0"/>
              </a:rPr>
              <a:t>%.                                                          Se </a:t>
            </a:r>
            <a:r>
              <a:rPr lang="es-ES" sz="1000" dirty="0">
                <a:latin typeface="Arial" panose="020B0604020202020204" pitchFamily="34" charset="0"/>
                <a:cs typeface="Arial" panose="020B0604020202020204" pitchFamily="34" charset="0"/>
              </a:rPr>
              <a:t>realizaron 34 </a:t>
            </a:r>
            <a:r>
              <a:rPr lang="es-ES" sz="1000" dirty="0" smtClean="0">
                <a:latin typeface="Arial" panose="020B0604020202020204" pitchFamily="34" charset="0"/>
                <a:cs typeface="Arial" panose="020B0604020202020204" pitchFamily="34" charset="0"/>
              </a:rPr>
              <a:t>mediastinoscopias </a:t>
            </a:r>
            <a:r>
              <a:rPr lang="es-ES" sz="1000" dirty="0">
                <a:latin typeface="Arial" panose="020B0604020202020204" pitchFamily="34" charset="0"/>
                <a:cs typeface="Arial" panose="020B0604020202020204" pitchFamily="34" charset="0"/>
              </a:rPr>
              <a:t>(20 </a:t>
            </a:r>
            <a:r>
              <a:rPr lang="es-ES" sz="1000" dirty="0" smtClean="0">
                <a:latin typeface="Arial" panose="020B0604020202020204" pitchFamily="34" charset="0"/>
                <a:cs typeface="Arial" panose="020B0604020202020204" pitchFamily="34" charset="0"/>
              </a:rPr>
              <a:t>diagnósticas</a:t>
            </a:r>
            <a:r>
              <a:rPr lang="es-ES" sz="1000" dirty="0">
                <a:latin typeface="Arial" panose="020B0604020202020204" pitchFamily="34" charset="0"/>
                <a:cs typeface="Arial" panose="020B0604020202020204" pitchFamily="34" charset="0"/>
              </a:rPr>
              <a:t> </a:t>
            </a:r>
            <a:r>
              <a:rPr lang="es-ES" sz="1000" dirty="0" smtClean="0">
                <a:latin typeface="Arial" panose="020B0604020202020204" pitchFamily="34" charset="0"/>
                <a:cs typeface="Arial" panose="020B0604020202020204" pitchFamily="34" charset="0"/>
              </a:rPr>
              <a:t>y                                                    14 </a:t>
            </a:r>
            <a:r>
              <a:rPr lang="es-ES" sz="1000" dirty="0">
                <a:latin typeface="Arial" panose="020B0604020202020204" pitchFamily="34" charset="0"/>
                <a:cs typeface="Arial" panose="020B0604020202020204" pitchFamily="34" charset="0"/>
              </a:rPr>
              <a:t>estadificación). </a:t>
            </a:r>
            <a:r>
              <a:rPr lang="es-ES" sz="1000" dirty="0" smtClean="0">
                <a:latin typeface="Arial" panose="020B0604020202020204" pitchFamily="34" charset="0"/>
                <a:cs typeface="Arial" panose="020B0604020202020204" pitchFamily="34" charset="0"/>
              </a:rPr>
              <a:t>Se </a:t>
            </a:r>
            <a:r>
              <a:rPr lang="es-ES" sz="1000" dirty="0">
                <a:latin typeface="Arial" panose="020B0604020202020204" pitchFamily="34" charset="0"/>
                <a:cs typeface="Arial" panose="020B0604020202020204" pitchFamily="34" charset="0"/>
              </a:rPr>
              <a:t>realizó cirugía torácica resectiva </a:t>
            </a:r>
            <a:r>
              <a:rPr lang="es-ES" sz="1000" dirty="0" smtClean="0">
                <a:latin typeface="Arial" panose="020B0604020202020204" pitchFamily="34" charset="0"/>
                <a:cs typeface="Arial" panose="020B0604020202020204" pitchFamily="34" charset="0"/>
              </a:rPr>
              <a:t>o                                                     </a:t>
            </a:r>
            <a:r>
              <a:rPr lang="es-ES" sz="1000" dirty="0">
                <a:latin typeface="Arial" panose="020B0604020202020204" pitchFamily="34" charset="0"/>
                <a:cs typeface="Arial" panose="020B0604020202020204" pitchFamily="34" charset="0"/>
              </a:rPr>
              <a:t>diagnóstica en </a:t>
            </a:r>
            <a:r>
              <a:rPr lang="es-ES" sz="1000" dirty="0" smtClean="0">
                <a:latin typeface="Arial" panose="020B0604020202020204" pitchFamily="34" charset="0"/>
                <a:cs typeface="Arial" panose="020B0604020202020204" pitchFamily="34" charset="0"/>
              </a:rPr>
              <a:t>42 </a:t>
            </a:r>
            <a:r>
              <a:rPr lang="es-ES" sz="1000" dirty="0">
                <a:latin typeface="Arial" panose="020B0604020202020204" pitchFamily="34" charset="0"/>
                <a:cs typeface="Arial" panose="020B0604020202020204" pitchFamily="34" charset="0"/>
              </a:rPr>
              <a:t>casos, 22 con fin curativo. </a:t>
            </a:r>
            <a:r>
              <a:rPr lang="es-ES" sz="1000" dirty="0" smtClean="0">
                <a:latin typeface="Arial" panose="020B0604020202020204" pitchFamily="34" charset="0"/>
                <a:cs typeface="Arial" panose="020B0604020202020204" pitchFamily="34" charset="0"/>
              </a:rPr>
              <a:t>Se realizó</a:t>
            </a:r>
          </a:p>
          <a:p>
            <a:r>
              <a:rPr lang="es-ES" sz="1000" dirty="0" smtClean="0">
                <a:latin typeface="Arial" panose="020B0604020202020204" pitchFamily="34" charset="0"/>
                <a:cs typeface="Arial" panose="020B0604020202020204" pitchFamily="34" charset="0"/>
              </a:rPr>
              <a:t>testeo molecular en 16p: </a:t>
            </a:r>
            <a:r>
              <a:rPr lang="es-ES" sz="1000" dirty="0">
                <a:latin typeface="Arial" panose="020B0604020202020204" pitchFamily="34" charset="0"/>
                <a:cs typeface="Arial" panose="020B0604020202020204" pitchFamily="34" charset="0"/>
              </a:rPr>
              <a:t>6 con mutaciones </a:t>
            </a:r>
            <a:r>
              <a:rPr lang="es-ES" sz="1000" dirty="0" smtClean="0">
                <a:latin typeface="Arial" panose="020B0604020202020204" pitchFamily="34" charset="0"/>
                <a:cs typeface="Arial" panose="020B0604020202020204" pitchFamily="34" charset="0"/>
              </a:rPr>
              <a:t>negativas,1 </a:t>
            </a:r>
            <a:r>
              <a:rPr lang="es-ES" sz="1000" dirty="0">
                <a:latin typeface="Arial" panose="020B0604020202020204" pitchFamily="34" charset="0"/>
                <a:cs typeface="Arial" panose="020B0604020202020204" pitchFamily="34" charset="0"/>
              </a:rPr>
              <a:t>BRAF </a:t>
            </a:r>
            <a:r>
              <a:rPr lang="es-ES" sz="1000" dirty="0" smtClean="0">
                <a:latin typeface="Arial" panose="020B0604020202020204" pitchFamily="34" charset="0"/>
                <a:cs typeface="Arial" panose="020B0604020202020204" pitchFamily="34" charset="0"/>
              </a:rPr>
              <a:t>                                                      (</a:t>
            </a:r>
            <a:r>
              <a:rPr lang="es-ES" sz="1000" dirty="0">
                <a:latin typeface="Arial" panose="020B0604020202020204" pitchFamily="34" charset="0"/>
                <a:cs typeface="Arial" panose="020B0604020202020204" pitchFamily="34" charset="0"/>
              </a:rPr>
              <a:t>mujer, adenoIV, no tbq), 3 EGFR (mujeres, fumadoras</a:t>
            </a:r>
            <a:r>
              <a:rPr lang="es-ES" sz="1000" dirty="0" smtClean="0">
                <a:latin typeface="Arial" panose="020B0604020202020204" pitchFamily="34" charset="0"/>
                <a:cs typeface="Arial" panose="020B0604020202020204" pitchFamily="34" charset="0"/>
              </a:rPr>
              <a:t>,                                            </a:t>
            </a:r>
            <a:r>
              <a:rPr lang="es-ES" sz="1000" dirty="0">
                <a:latin typeface="Arial" panose="020B0604020202020204" pitchFamily="34" charset="0"/>
                <a:cs typeface="Arial" panose="020B0604020202020204" pitchFamily="34" charset="0"/>
              </a:rPr>
              <a:t>adenoIV), 1 ALK (mujer no fumadora, adeno IIIA neoady y </a:t>
            </a:r>
            <a:r>
              <a:rPr lang="es-ES" sz="1000" dirty="0" smtClean="0">
                <a:latin typeface="Arial" panose="020B0604020202020204" pitchFamily="34" charset="0"/>
                <a:cs typeface="Arial" panose="020B0604020202020204" pitchFamily="34" charset="0"/>
              </a:rPr>
              <a:t>                                    cirugía</a:t>
            </a:r>
            <a:r>
              <a:rPr lang="es-ES" sz="1000" dirty="0">
                <a:latin typeface="Arial" panose="020B0604020202020204" pitchFamily="34" charset="0"/>
                <a:cs typeface="Arial" panose="020B0604020202020204" pitchFamily="34" charset="0"/>
              </a:rPr>
              <a:t>), 6 ptes PDL1 positivo. Diagnóstico tardío 55% en estadio IV  y 27% estadio III. 13% de los ptes con enfermedad multimetastásica. </a:t>
            </a:r>
          </a:p>
          <a:p>
            <a:r>
              <a:rPr lang="es-ES" sz="1000" dirty="0">
                <a:latin typeface="Arial" panose="020B0604020202020204" pitchFamily="34" charset="0"/>
                <a:cs typeface="Arial" panose="020B0604020202020204" pitchFamily="34" charset="0"/>
              </a:rPr>
              <a:t>En el análisis de mortalidad global el 74% de nuestros pacientes </a:t>
            </a:r>
            <a:r>
              <a:rPr lang="es-ES" sz="1000" dirty="0" smtClean="0">
                <a:latin typeface="Arial" panose="020B0604020202020204" pitchFamily="34" charset="0"/>
                <a:cs typeface="Arial" panose="020B0604020202020204" pitchFamily="34" charset="0"/>
              </a:rPr>
              <a:t>murieron.                  Los fallecidos </a:t>
            </a:r>
            <a:r>
              <a:rPr lang="es-ES" sz="1000" dirty="0">
                <a:latin typeface="Arial" panose="020B0604020202020204" pitchFamily="34" charset="0"/>
                <a:cs typeface="Arial" panose="020B0604020202020204" pitchFamily="34" charset="0"/>
              </a:rPr>
              <a:t>estadios I y II la causa no fue por </a:t>
            </a:r>
            <a:r>
              <a:rPr lang="es-ES" sz="1000" dirty="0" smtClean="0">
                <a:latin typeface="Arial" panose="020B0604020202020204" pitchFamily="34" charset="0"/>
                <a:cs typeface="Arial" panose="020B0604020202020204" pitchFamily="34" charset="0"/>
              </a:rPr>
              <a:t>progresión tumoral</a:t>
            </a:r>
            <a:r>
              <a:rPr lang="es-ES" sz="1000" dirty="0">
                <a:latin typeface="Arial" panose="020B0604020202020204" pitchFamily="34" charset="0"/>
                <a:cs typeface="Arial" panose="020B0604020202020204" pitchFamily="34" charset="0"/>
              </a:rPr>
              <a:t>. El tiempo promedio de supervivencia de </a:t>
            </a:r>
            <a:r>
              <a:rPr lang="es-ES" sz="1000" dirty="0" smtClean="0">
                <a:latin typeface="Arial" panose="020B0604020202020204" pitchFamily="34" charset="0"/>
                <a:cs typeface="Arial" panose="020B0604020202020204" pitchFamily="34" charset="0"/>
              </a:rPr>
              <a:t>los ptes. fallecidos </a:t>
            </a:r>
            <a:r>
              <a:rPr lang="es-ES" sz="1000" dirty="0">
                <a:latin typeface="Arial" panose="020B0604020202020204" pitchFamily="34" charset="0"/>
                <a:cs typeface="Arial" panose="020B0604020202020204" pitchFamily="34" charset="0"/>
              </a:rPr>
              <a:t>en los estadios </a:t>
            </a:r>
            <a:r>
              <a:rPr lang="es-ES" sz="1000" dirty="0" smtClean="0">
                <a:latin typeface="Arial" panose="020B0604020202020204" pitchFamily="34" charset="0"/>
                <a:cs typeface="Arial" panose="020B0604020202020204" pitchFamily="34" charset="0"/>
              </a:rPr>
              <a:t>IIIA                                            </a:t>
            </a:r>
            <a:r>
              <a:rPr lang="es-ES" sz="1000" dirty="0">
                <a:latin typeface="Arial" panose="020B0604020202020204" pitchFamily="34" charset="0"/>
                <a:cs typeface="Arial" panose="020B0604020202020204" pitchFamily="34" charset="0"/>
              </a:rPr>
              <a:t>fue 12 meses y de </a:t>
            </a:r>
            <a:r>
              <a:rPr lang="es-ES" sz="1000" dirty="0" smtClean="0">
                <a:latin typeface="Arial" panose="020B0604020202020204" pitchFamily="34" charset="0"/>
                <a:cs typeface="Arial" panose="020B0604020202020204" pitchFamily="34" charset="0"/>
              </a:rPr>
              <a:t>6 meses en </a:t>
            </a:r>
            <a:r>
              <a:rPr lang="es-ES" sz="1000" dirty="0">
                <a:latin typeface="Arial" panose="020B0604020202020204" pitchFamily="34" charset="0"/>
                <a:cs typeface="Arial" panose="020B0604020202020204" pitchFamily="34" charset="0"/>
              </a:rPr>
              <a:t>IIIB y </a:t>
            </a:r>
            <a:r>
              <a:rPr lang="es-ES" sz="1000" dirty="0" smtClean="0">
                <a:latin typeface="Arial" panose="020B0604020202020204" pitchFamily="34" charset="0"/>
                <a:cs typeface="Arial" panose="020B0604020202020204" pitchFamily="34" charset="0"/>
              </a:rPr>
              <a:t>IV. De </a:t>
            </a:r>
            <a:r>
              <a:rPr lang="es-ES" sz="1000" dirty="0">
                <a:latin typeface="Arial" panose="020B0604020202020204" pitchFamily="34" charset="0"/>
                <a:cs typeface="Arial" panose="020B0604020202020204" pitchFamily="34" charset="0"/>
              </a:rPr>
              <a:t>los 70 pacientes </a:t>
            </a:r>
            <a:endParaRPr lang="es-ES" sz="1000" dirty="0" smtClean="0">
              <a:latin typeface="Arial" panose="020B0604020202020204" pitchFamily="34" charset="0"/>
              <a:cs typeface="Arial" panose="020B0604020202020204" pitchFamily="34" charset="0"/>
            </a:endParaRPr>
          </a:p>
          <a:p>
            <a:r>
              <a:rPr lang="es-ES" sz="1000" dirty="0" smtClean="0">
                <a:latin typeface="Arial" panose="020B0604020202020204" pitchFamily="34" charset="0"/>
                <a:cs typeface="Arial" panose="020B0604020202020204" pitchFamily="34" charset="0"/>
              </a:rPr>
              <a:t>fallecidos de estadios VI la </a:t>
            </a:r>
            <a:r>
              <a:rPr lang="es-ES" sz="1000" dirty="0">
                <a:latin typeface="Arial" panose="020B0604020202020204" pitchFamily="34" charset="0"/>
                <a:cs typeface="Arial" panose="020B0604020202020204" pitchFamily="34" charset="0"/>
              </a:rPr>
              <a:t>mediana fue de 2 </a:t>
            </a:r>
            <a:r>
              <a:rPr lang="es-ES" sz="1000" dirty="0" smtClean="0">
                <a:latin typeface="Arial" panose="020B0604020202020204" pitchFamily="34" charset="0"/>
                <a:cs typeface="Arial" panose="020B0604020202020204" pitchFamily="34" charset="0"/>
              </a:rPr>
              <a:t>meses. De los                                              </a:t>
            </a:r>
            <a:r>
              <a:rPr lang="es-ES" sz="1000" dirty="0">
                <a:latin typeface="Arial" panose="020B0604020202020204" pitchFamily="34" charset="0"/>
                <a:cs typeface="Arial" panose="020B0604020202020204" pitchFamily="34" charset="0"/>
              </a:rPr>
              <a:t>27 </a:t>
            </a:r>
            <a:r>
              <a:rPr lang="es-ES" sz="1000" dirty="0" smtClean="0">
                <a:latin typeface="Arial" panose="020B0604020202020204" pitchFamily="34" charset="0"/>
                <a:cs typeface="Arial" panose="020B0604020202020204" pitchFamily="34" charset="0"/>
              </a:rPr>
              <a:t>pacientes </a:t>
            </a:r>
            <a:r>
              <a:rPr lang="es-ES" sz="1000" dirty="0">
                <a:latin typeface="Arial" panose="020B0604020202020204" pitchFamily="34" charset="0"/>
                <a:cs typeface="Arial" panose="020B0604020202020204" pitchFamily="34" charset="0"/>
              </a:rPr>
              <a:t>grupo </a:t>
            </a:r>
            <a:r>
              <a:rPr lang="es-ES" sz="1000" dirty="0" smtClean="0">
                <a:latin typeface="Arial" panose="020B0604020202020204" pitchFamily="34" charset="0"/>
                <a:cs typeface="Arial" panose="020B0604020202020204" pitchFamily="34" charset="0"/>
              </a:rPr>
              <a:t>IIIB </a:t>
            </a:r>
            <a:r>
              <a:rPr lang="es-ES" sz="1000" dirty="0">
                <a:latin typeface="Arial" panose="020B0604020202020204" pitchFamily="34" charset="0"/>
                <a:cs typeface="Arial" panose="020B0604020202020204" pitchFamily="34" charset="0"/>
              </a:rPr>
              <a:t>y C el tiempo máximo de vida </a:t>
            </a:r>
            <a:r>
              <a:rPr lang="es-ES" sz="1000" dirty="0" smtClean="0">
                <a:latin typeface="Arial" panose="020B0604020202020204" pitchFamily="34" charset="0"/>
                <a:cs typeface="Arial" panose="020B0604020202020204" pitchFamily="34" charset="0"/>
              </a:rPr>
              <a:t>fue de                                          </a:t>
            </a:r>
            <a:r>
              <a:rPr lang="es-ES" sz="1000" dirty="0">
                <a:latin typeface="Arial" panose="020B0604020202020204" pitchFamily="34" charset="0"/>
                <a:cs typeface="Arial" panose="020B0604020202020204" pitchFamily="34" charset="0"/>
              </a:rPr>
              <a:t>20 </a:t>
            </a:r>
            <a:r>
              <a:rPr lang="es-ES" sz="1000" dirty="0" smtClean="0">
                <a:latin typeface="Arial" panose="020B0604020202020204" pitchFamily="34" charset="0"/>
                <a:cs typeface="Arial" panose="020B0604020202020204" pitchFamily="34" charset="0"/>
              </a:rPr>
              <a:t>meses. Células pequeñas 5 </a:t>
            </a:r>
            <a:r>
              <a:rPr lang="es-ES" sz="1000" dirty="0">
                <a:latin typeface="Arial" panose="020B0604020202020204" pitchFamily="34" charset="0"/>
                <a:cs typeface="Arial" panose="020B0604020202020204" pitchFamily="34" charset="0"/>
              </a:rPr>
              <a:t>de 19 casos </a:t>
            </a:r>
            <a:r>
              <a:rPr lang="es-ES" sz="1000" dirty="0" smtClean="0">
                <a:latin typeface="Arial" panose="020B0604020202020204" pitchFamily="34" charset="0"/>
                <a:cs typeface="Arial" panose="020B0604020202020204" pitchFamily="34" charset="0"/>
              </a:rPr>
              <a:t>fueron localizados                                           (2.1 </a:t>
            </a:r>
            <a:r>
              <a:rPr lang="es-ES" sz="1000" dirty="0" err="1" smtClean="0">
                <a:latin typeface="Arial" panose="020B0604020202020204" pitchFamily="34" charset="0"/>
                <a:cs typeface="Arial" panose="020B0604020202020204" pitchFamily="34" charset="0"/>
              </a:rPr>
              <a:t>m.de</a:t>
            </a:r>
            <a:r>
              <a:rPr lang="es-ES" sz="1000" dirty="0" smtClean="0">
                <a:latin typeface="Arial" panose="020B0604020202020204" pitchFamily="34" charset="0"/>
                <a:cs typeface="Arial" panose="020B0604020202020204" pitchFamily="34" charset="0"/>
              </a:rPr>
              <a:t> sobrevida). No </a:t>
            </a:r>
            <a:r>
              <a:rPr lang="es-ES" sz="1000" dirty="0">
                <a:latin typeface="Arial" panose="020B0604020202020204" pitchFamily="34" charset="0"/>
                <a:cs typeface="Arial" panose="020B0604020202020204" pitchFamily="34" charset="0"/>
              </a:rPr>
              <a:t>se pudo </a:t>
            </a:r>
            <a:r>
              <a:rPr lang="es-ES" sz="1000" dirty="0" smtClean="0">
                <a:latin typeface="Arial" panose="020B0604020202020204" pitchFamily="34" charset="0"/>
                <a:cs typeface="Arial" panose="020B0604020202020204" pitchFamily="34" charset="0"/>
              </a:rPr>
              <a:t>sacar conclusiones </a:t>
            </a:r>
            <a:r>
              <a:rPr lang="es-ES" sz="1000" dirty="0">
                <a:latin typeface="Arial" panose="020B0604020202020204" pitchFamily="34" charset="0"/>
                <a:cs typeface="Arial" panose="020B0604020202020204" pitchFamily="34" charset="0"/>
              </a:rPr>
              <a:t>del </a:t>
            </a:r>
            <a:endParaRPr lang="es-ES" sz="1000" dirty="0" smtClean="0">
              <a:latin typeface="Arial" panose="020B0604020202020204" pitchFamily="34" charset="0"/>
              <a:cs typeface="Arial" panose="020B0604020202020204" pitchFamily="34" charset="0"/>
            </a:endParaRPr>
          </a:p>
          <a:p>
            <a:r>
              <a:rPr lang="es-ES" sz="1000" dirty="0" smtClean="0">
                <a:latin typeface="Arial" panose="020B0604020202020204" pitchFamily="34" charset="0"/>
                <a:cs typeface="Arial" panose="020B0604020202020204" pitchFamily="34" charset="0"/>
              </a:rPr>
              <a:t>subgrupo con mutaciones </a:t>
            </a:r>
            <a:r>
              <a:rPr lang="es-ES" sz="1000" dirty="0">
                <a:latin typeface="Arial" panose="020B0604020202020204" pitchFamily="34" charset="0"/>
                <a:cs typeface="Arial" panose="020B0604020202020204" pitchFamily="34" charset="0"/>
              </a:rPr>
              <a:t>y terapia </a:t>
            </a:r>
            <a:r>
              <a:rPr lang="es-ES" sz="1000" dirty="0" smtClean="0">
                <a:latin typeface="Arial" panose="020B0604020202020204" pitchFamily="34" charset="0"/>
                <a:cs typeface="Arial" panose="020B0604020202020204" pitchFamily="34" charset="0"/>
              </a:rPr>
              <a:t>target, solo </a:t>
            </a:r>
            <a:r>
              <a:rPr lang="es-ES" sz="1000" dirty="0">
                <a:latin typeface="Arial" panose="020B0604020202020204" pitchFamily="34" charset="0"/>
                <a:cs typeface="Arial" panose="020B0604020202020204" pitchFamily="34" charset="0"/>
              </a:rPr>
              <a:t>mencionar </a:t>
            </a:r>
            <a:endParaRPr lang="es-ES" sz="1000" dirty="0" smtClean="0">
              <a:latin typeface="Arial" panose="020B0604020202020204" pitchFamily="34" charset="0"/>
              <a:cs typeface="Arial" panose="020B0604020202020204" pitchFamily="34" charset="0"/>
            </a:endParaRPr>
          </a:p>
          <a:p>
            <a:r>
              <a:rPr lang="es-ES" sz="1000" dirty="0" smtClean="0">
                <a:latin typeface="Arial" panose="020B0604020202020204" pitchFamily="34" charset="0"/>
                <a:cs typeface="Arial" panose="020B0604020202020204" pitchFamily="34" charset="0"/>
              </a:rPr>
              <a:t>que 3 EGFR mutado </a:t>
            </a:r>
            <a:r>
              <a:rPr lang="es-ES" sz="1000" dirty="0">
                <a:latin typeface="Arial" panose="020B0604020202020204" pitchFamily="34" charset="0"/>
                <a:cs typeface="Arial" panose="020B0604020202020204" pitchFamily="34" charset="0"/>
              </a:rPr>
              <a:t>llevan 17, 9 y 4 </a:t>
            </a:r>
            <a:r>
              <a:rPr lang="es-ES" sz="1000" dirty="0" smtClean="0">
                <a:latin typeface="Arial" panose="020B0604020202020204" pitchFamily="34" charset="0"/>
                <a:cs typeface="Arial" panose="020B0604020202020204" pitchFamily="34" charset="0"/>
              </a:rPr>
              <a:t>meses de </a:t>
            </a:r>
            <a:r>
              <a:rPr lang="es-ES" sz="1000" dirty="0">
                <a:latin typeface="Arial" panose="020B0604020202020204" pitchFamily="34" charset="0"/>
                <a:cs typeface="Arial" panose="020B0604020202020204" pitchFamily="34" charset="0"/>
              </a:rPr>
              <a:t>sobrevida</a:t>
            </a:r>
            <a:r>
              <a:rPr lang="es-ES" sz="1000" dirty="0" smtClean="0">
                <a:latin typeface="Arial" panose="020B0604020202020204" pitchFamily="34" charset="0"/>
                <a:cs typeface="Arial" panose="020B0604020202020204" pitchFamily="34" charset="0"/>
              </a:rPr>
              <a:t>,                                                      1 </a:t>
            </a:r>
            <a:r>
              <a:rPr lang="es-ES" sz="1000" dirty="0">
                <a:latin typeface="Arial" panose="020B0604020202020204" pitchFamily="34" charset="0"/>
                <a:cs typeface="Arial" panose="020B0604020202020204" pitchFamily="34" charset="0"/>
              </a:rPr>
              <a:t>ALK 5 años </a:t>
            </a:r>
            <a:r>
              <a:rPr lang="es-ES" sz="1000" dirty="0" smtClean="0">
                <a:latin typeface="Arial" panose="020B0604020202020204" pitchFamily="34" charset="0"/>
                <a:cs typeface="Arial" panose="020B0604020202020204" pitchFamily="34" charset="0"/>
              </a:rPr>
              <a:t>y en </a:t>
            </a:r>
            <a:r>
              <a:rPr lang="es-ES" sz="1000" dirty="0">
                <a:latin typeface="Arial" panose="020B0604020202020204" pitchFamily="34" charset="0"/>
                <a:cs typeface="Arial" panose="020B0604020202020204" pitchFamily="34" charset="0"/>
              </a:rPr>
              <a:t>control y 1 mujer </a:t>
            </a:r>
            <a:r>
              <a:rPr lang="es-ES" sz="1000" dirty="0" smtClean="0">
                <a:latin typeface="Arial" panose="020B0604020202020204" pitchFamily="34" charset="0"/>
                <a:cs typeface="Arial" panose="020B0604020202020204" pitchFamily="34" charset="0"/>
              </a:rPr>
              <a:t>PDL1 en </a:t>
            </a:r>
            <a:r>
              <a:rPr lang="es-ES" sz="1000" dirty="0">
                <a:latin typeface="Arial" panose="020B0604020202020204" pitchFamily="34" charset="0"/>
                <a:cs typeface="Arial" panose="020B0604020202020204" pitchFamily="34" charset="0"/>
              </a:rPr>
              <a:t>tto, 19 meses.</a:t>
            </a:r>
          </a:p>
          <a:p>
            <a:r>
              <a:rPr lang="es-ES" sz="1000" dirty="0">
                <a:latin typeface="Arial" panose="020B0604020202020204" pitchFamily="34" charset="0"/>
                <a:cs typeface="Arial" panose="020B0604020202020204" pitchFamily="34" charset="0"/>
              </a:rPr>
              <a:t>Discusión y conclusiones: En nuestra serie de pacientes con cáncer de pulmón en un consultorio que trabaja en forma multidisciplinaria en sus 4 años de funcionamiento se observó mayor frecuencia en hombres tabaquistas en la sexta década de vida. El adenocarcinoma continua siendo el </a:t>
            </a:r>
            <a:r>
              <a:rPr lang="es-ES" sz="1000" dirty="0" smtClean="0">
                <a:latin typeface="Arial" panose="020B0604020202020204" pitchFamily="34" charset="0"/>
                <a:cs typeface="Arial" panose="020B0604020202020204" pitchFamily="34" charset="0"/>
              </a:rPr>
              <a:t>más </a:t>
            </a:r>
            <a:r>
              <a:rPr lang="es-ES" sz="1000" dirty="0">
                <a:latin typeface="Arial" panose="020B0604020202020204" pitchFamily="34" charset="0"/>
                <a:cs typeface="Arial" panose="020B0604020202020204" pitchFamily="34" charset="0"/>
              </a:rPr>
              <a:t>frecuente. El 55% se encontraban en estadio IV y 27% estadio III. Se evidenció un aumento de cirugías torácicas resectivas o diagnósticas, lo que atribuimos a la consolidación del equipo multidisciplinario que funciona tanto en la modalidad de consultorio como de comité. En nuestro centro se implementó el screening hace pocos meses en el contexto de un plan de screening nacional. Aún no se logró que un número importante de pacientes accedan a los testeos moleculares por lo que no se pudo sacar conclusiones</a:t>
            </a:r>
            <a:r>
              <a:rPr lang="es-ES" sz="1000" dirty="0" smtClean="0">
                <a:latin typeface="Arial" panose="020B0604020202020204" pitchFamily="34" charset="0"/>
                <a:cs typeface="Arial" panose="020B0604020202020204" pitchFamily="34" charset="0"/>
              </a:rPr>
              <a:t>. En </a:t>
            </a:r>
            <a:r>
              <a:rPr lang="es-ES" sz="1000" dirty="0">
                <a:latin typeface="Arial" panose="020B0604020202020204" pitchFamily="34" charset="0"/>
                <a:cs typeface="Arial" panose="020B0604020202020204" pitchFamily="34" charset="0"/>
              </a:rPr>
              <a:t>estadios avanzados la mediana de supervivencia fue de 12 meses en estadios IIIA, de 6 meses en IIIB y VI y de 2.1 meses en los células pequeñas.</a:t>
            </a:r>
          </a:p>
          <a:p>
            <a:r>
              <a:rPr lang="es-ES" sz="1000" dirty="0">
                <a:latin typeface="Arial" panose="020B0604020202020204" pitchFamily="34" charset="0"/>
                <a:cs typeface="Arial" panose="020B0604020202020204" pitchFamily="34" charset="0"/>
              </a:rPr>
              <a:t>Es indiscutible lo tarde que llegamos a esta patología y vemos indispensable que los equipos quirúrgicos o multidisciplinarios que se dedican al tratamiento de esta patología registren, evalúen y publiquen sus resultados, así como la creación de bases de datos multicéntricas en el sistema público que nos permitan mejorar el abordaje </a:t>
            </a:r>
            <a:r>
              <a:rPr lang="es-ES" sz="1000" dirty="0" smtClean="0">
                <a:latin typeface="Arial" panose="020B0604020202020204" pitchFamily="34" charset="0"/>
                <a:cs typeface="Arial" panose="020B0604020202020204" pitchFamily="34" charset="0"/>
              </a:rPr>
              <a:t>del </a:t>
            </a:r>
            <a:r>
              <a:rPr lang="es-ES" sz="1000" dirty="0">
                <a:latin typeface="Arial" panose="020B0604020202020204" pitchFamily="34" charset="0"/>
                <a:cs typeface="Arial" panose="020B0604020202020204" pitchFamily="34" charset="0"/>
              </a:rPr>
              <a:t>cáncer pulmonar. </a:t>
            </a:r>
          </a:p>
          <a:p>
            <a:endParaRPr lang="es-ES" dirty="0"/>
          </a:p>
          <a:p>
            <a:endParaRPr lang="es-ES" dirty="0"/>
          </a:p>
          <a:p>
            <a:endParaRPr lang="es-ES" dirty="0"/>
          </a:p>
          <a:p>
            <a:endParaRPr lang="es-ES" dirty="0"/>
          </a:p>
          <a:p>
            <a:endParaRPr lang="es-ES" dirty="0"/>
          </a:p>
          <a:p>
            <a:endParaRPr lang="es-ES" dirty="0"/>
          </a:p>
          <a:p>
            <a:r>
              <a:rPr lang="es-ES" dirty="0"/>
              <a:t>	</a:t>
            </a:r>
          </a:p>
        </p:txBody>
      </p:sp>
    </p:spTree>
    <p:extLst>
      <p:ext uri="{BB962C8B-B14F-4D97-AF65-F5344CB8AC3E}">
        <p14:creationId xmlns:p14="http://schemas.microsoft.com/office/powerpoint/2010/main" val="3089281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9164</TotalTime>
  <Words>717</Words>
  <Application>Microsoft Office PowerPoint</Application>
  <PresentationFormat>Personalizado</PresentationFormat>
  <Paragraphs>25</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Cuenta Microsoft</cp:lastModifiedBy>
  <cp:revision>51</cp:revision>
  <dcterms:created xsi:type="dcterms:W3CDTF">2024-10-07T20:03:29Z</dcterms:created>
  <dcterms:modified xsi:type="dcterms:W3CDTF">2024-10-16T23:16:08Z</dcterms:modified>
</cp:coreProperties>
</file>