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1" userDrawn="1">
          <p15:clr>
            <a:srgbClr val="747775"/>
          </p15:clr>
        </p15:guide>
        <p15:guide id="2" pos="1621" userDrawn="1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84Ztd68mF4PaP1QKpoR/y85OK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568" y="66"/>
      </p:cViewPr>
      <p:guideLst>
        <p:guide orient="horz" pos="2881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175329" y="2048859"/>
            <a:ext cx="2249926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11201"/>
            </a:lvl1pPr>
            <a:lvl2pPr marL="1651978" lvl="1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2pPr>
            <a:lvl3pPr marL="2477968" lvl="2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3pPr>
            <a:lvl4pPr marL="3303957" lvl="3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4pPr>
            <a:lvl5pPr marL="4129947" lvl="4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5pPr>
            <a:lvl6pPr marL="4955936" lvl="5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6pPr>
            <a:lvl7pPr marL="5781925" lvl="6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7pPr>
            <a:lvl8pPr marL="6607915" lvl="7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8pPr>
            <a:lvl9pPr marL="7433903" lvl="8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2"/>
          </p:nvPr>
        </p:nvSpPr>
        <p:spPr>
          <a:xfrm>
            <a:off x="2718186" y="2048859"/>
            <a:ext cx="2249926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11201"/>
            </a:lvl1pPr>
            <a:lvl2pPr marL="1651978" lvl="1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2pPr>
            <a:lvl3pPr marL="2477968" lvl="2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3pPr>
            <a:lvl4pPr marL="3303957" lvl="3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4pPr>
            <a:lvl5pPr marL="4129947" lvl="4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5pPr>
            <a:lvl6pPr marL="4955936" lvl="5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6pPr>
            <a:lvl7pPr marL="5781925" lvl="6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7pPr>
            <a:lvl8pPr marL="6607915" lvl="7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8pPr>
            <a:lvl9pPr marL="7433903" lvl="8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175328" y="1966458"/>
            <a:ext cx="4792761" cy="349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175328" y="5603996"/>
            <a:ext cx="4792761" cy="2312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33076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1651978" lvl="1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2477968" lvl="2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3303957" lvl="3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4129947" lvl="4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4955936" lvl="5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5781925" lvl="6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6607915" lvl="7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7433903" lvl="8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175333" y="1323699"/>
            <a:ext cx="4792761" cy="3649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175328" y="5038481"/>
            <a:ext cx="4792761" cy="1409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75328" y="3823761"/>
            <a:ext cx="4792761" cy="149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175328" y="2048859"/>
            <a:ext cx="4792761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33076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1651978" lvl="1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2477968" lvl="2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3303957" lvl="3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4129947" lvl="4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4955936" lvl="5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5781925" lvl="6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6607915" lvl="7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7433903" lvl="8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175329" y="987742"/>
            <a:ext cx="1579460" cy="1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75329" y="2470418"/>
            <a:ext cx="1579460" cy="5652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1pPr>
            <a:lvl2pPr marL="1651978" lvl="1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2pPr>
            <a:lvl3pPr marL="2477968" lvl="2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3pPr>
            <a:lvl4pPr marL="3303957" lvl="3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4pPr>
            <a:lvl5pPr marL="4129947" lvl="4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5pPr>
            <a:lvl6pPr marL="4955936" lvl="5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6pPr>
            <a:lvl7pPr marL="5781925" lvl="6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7pPr>
            <a:lvl8pPr marL="6607915" lvl="7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8pPr>
            <a:lvl9pPr marL="7433903" lvl="8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275762" y="800273"/>
            <a:ext cx="3581859" cy="7272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2571712" y="-222"/>
            <a:ext cx="2571712" cy="914406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32135" tIns="732135" rIns="732135" bIns="73213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252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49341" y="2192327"/>
            <a:ext cx="2275376" cy="263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149341" y="4983281"/>
            <a:ext cx="2275376" cy="219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2778428" y="1287254"/>
            <a:ext cx="2158256" cy="6569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825990" lvl="0" indent="-133076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1651978" lvl="1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2477968" lvl="2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3303957" lvl="3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4129947" lvl="4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4955936" lvl="5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5781925" lvl="6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6607915" lvl="7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7433903" lvl="8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75329" y="7521077"/>
            <a:ext cx="3374301" cy="1075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825990" lvl="0" indent="-41299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75328" y="2048859"/>
            <a:ext cx="4792761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marR="0" lvl="0" indent="-736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Arial"/>
              <a:buChar char="●"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57;p1">
            <a:extLst>
              <a:ext uri="{FF2B5EF4-FFF2-40B4-BE49-F238E27FC236}">
                <a16:creationId xmlns:a16="http://schemas.microsoft.com/office/drawing/2014/main" id="{1D8300AA-D53E-FE07-68A1-09BDDCB9C94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2321150" cy="55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58;p1">
            <a:extLst>
              <a:ext uri="{FF2B5EF4-FFF2-40B4-BE49-F238E27FC236}">
                <a16:creationId xmlns:a16="http://schemas.microsoft.com/office/drawing/2014/main" id="{1979C84D-C8DF-7026-3CC3-6D243AE4786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9103" y="0"/>
            <a:ext cx="1903445" cy="55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59;p1">
            <a:extLst>
              <a:ext uri="{FF2B5EF4-FFF2-40B4-BE49-F238E27FC236}">
                <a16:creationId xmlns:a16="http://schemas.microsoft.com/office/drawing/2014/main" id="{ED0839C6-7BEC-AB4B-FC70-8AFFBB7FE036}"/>
              </a:ext>
            </a:extLst>
          </p:cNvPr>
          <p:cNvSpPr txBox="1"/>
          <p:nvPr/>
        </p:nvSpPr>
        <p:spPr>
          <a:xfrm>
            <a:off x="4112549" y="0"/>
            <a:ext cx="1030952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P-111</a:t>
            </a:r>
            <a:endParaRPr sz="2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877CCE1-644A-FC4F-99B2-57DF7B5EC856}"/>
              </a:ext>
            </a:extLst>
          </p:cNvPr>
          <p:cNvSpPr txBox="1"/>
          <p:nvPr/>
        </p:nvSpPr>
        <p:spPr>
          <a:xfrm>
            <a:off x="0" y="1382504"/>
            <a:ext cx="2948473" cy="716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1000" b="1" dirty="0">
                <a:solidFill>
                  <a:schemeClr val="dk1"/>
                </a:solidFill>
              </a:rPr>
              <a:t>Introducción y objetivo:</a:t>
            </a:r>
            <a:r>
              <a:rPr lang="es-ES" sz="1000" dirty="0">
                <a:solidFill>
                  <a:schemeClr val="dk1"/>
                </a:solidFill>
              </a:rPr>
              <a:t> </a:t>
            </a: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1000" dirty="0">
                <a:solidFill>
                  <a:schemeClr val="dk1"/>
                </a:solidFill>
              </a:rPr>
              <a:t>El objetivo del estudio fue evaluar la exactitud de un novedoso oxímetro de pulso de muñeca (</a:t>
            </a:r>
            <a:r>
              <a:rPr lang="es-ES" sz="1000" dirty="0" err="1">
                <a:solidFill>
                  <a:schemeClr val="dk1"/>
                </a:solidFill>
              </a:rPr>
              <a:t>Checkme</a:t>
            </a:r>
            <a:r>
              <a:rPr lang="es-ES" sz="1000" dirty="0">
                <a:solidFill>
                  <a:schemeClr val="dk1"/>
                </a:solidFill>
              </a:rPr>
              <a:t> O2®-CO2) para diagnosticar la AOS del adulto. </a:t>
            </a:r>
            <a:endParaRPr lang="es-ES" sz="1000" dirty="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1000" b="1" dirty="0">
                <a:solidFill>
                  <a:schemeClr val="dk1"/>
                </a:solidFill>
              </a:rPr>
              <a:t>Material y método:: </a:t>
            </a:r>
            <a:r>
              <a:rPr lang="es-ES" sz="1000" dirty="0">
                <a:solidFill>
                  <a:schemeClr val="dk1"/>
                </a:solidFill>
              </a:rPr>
              <a:t>Estudio observacional y prospectivo. Se incluyeron pacientes adultos que se hicieron una polisomnografía en el laboratorio de sueño (PSG) y simultáneamente usaron el oxímetro CO2. Se excluyeron las </a:t>
            </a:r>
            <a:r>
              <a:rPr lang="es-ES" sz="1000" dirty="0" err="1">
                <a:solidFill>
                  <a:schemeClr val="dk1"/>
                </a:solidFill>
              </a:rPr>
              <a:t>PSGs</a:t>
            </a:r>
            <a:r>
              <a:rPr lang="es-ES" sz="1000" dirty="0">
                <a:solidFill>
                  <a:schemeClr val="dk1"/>
                </a:solidFill>
              </a:rPr>
              <a:t> con tiempo total de sueño menor a 180 min., titulaciones con CPAP, tiempo total de registro del CO2 menor a 240 min y más del 5% de artefactos en la saturación pulsada de oxígeno (SpO2) en cualquiera de los oxímetros. AOS se definió como un índice apnea/hipopnea (IAH) ≥ 5 eventos/h. Las variables del CO2 analizadas mediante un programa de computación fueron el índice de desaturaciones de O2 ≥ 3% (IDO3) y el indicador multiparamétrico de SpO2 (IMp-SpO2) que incluyó el IDO2/3/4 promedio de toda la noche, número de DO3/4 en ventanas móviles de 5 a 60 min. y el percentil 95% del desvío estándar de la SpO2. Se calcularon sensibilidad (S), especificidad (E) y razones de probabilidad positiva/negativa (RP+/-) del IDO3 e IMp-SpO2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1000" b="1" dirty="0">
                <a:solidFill>
                  <a:schemeClr val="dk1"/>
                </a:solidFill>
              </a:rPr>
              <a:t>Resultados: </a:t>
            </a:r>
            <a:endParaRPr lang="es-ES" sz="1000" dirty="0"/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1000" dirty="0">
                <a:solidFill>
                  <a:schemeClr val="dk1"/>
                </a:solidFill>
              </a:rPr>
              <a:t>445 sujetos fueron seleccionados (174 mujeres); edad, IMC e IAH medianos fueron de 53 años, 28.7 kg/m2 y 15 eventos/h.  S, E, RP+/- fueron: IDO3 (&gt; 9 eventos/h): 84%,  94.4%, 15 y 0.17; IM-SpO2 presente: 93%,  91%, 10 y 0.08. 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8C26C86-A16C-A330-045D-E797640F6FEB}"/>
              </a:ext>
            </a:extLst>
          </p:cNvPr>
          <p:cNvSpPr txBox="1"/>
          <p:nvPr/>
        </p:nvSpPr>
        <p:spPr>
          <a:xfrm>
            <a:off x="3005404" y="4533397"/>
            <a:ext cx="2148810" cy="2356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1000" b="1" dirty="0">
                <a:solidFill>
                  <a:schemeClr val="dk1"/>
                </a:solidFill>
              </a:rPr>
              <a:t>Discusión y conclusiones: 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1000" dirty="0">
                <a:solidFill>
                  <a:schemeClr val="dk1"/>
                </a:solidFill>
              </a:rPr>
              <a:t>En </a:t>
            </a:r>
            <a:r>
              <a:rPr lang="es-ES" sz="1000" dirty="0">
                <a:solidFill>
                  <a:schemeClr val="dk1"/>
                </a:solidFill>
                <a:latin typeface="+mj-lt"/>
              </a:rPr>
              <a:t>pacientes con moderado a alto pretest clínico para AOS, el IMp-SpO2 calculado mediante un programa propietario con los datos almacenados en el CO2, mostró una exactitud del 92% para diagnosticar AOS del adulto. El IDO3 tradicional tuvo un desempeño diagnóstico menor (86.5%).</a:t>
            </a:r>
          </a:p>
          <a:p>
            <a:pPr marL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800" dirty="0">
              <a:solidFill>
                <a:schemeClr val="dk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B7BB2E-A3B1-F336-00EE-6248B4FEDF73}"/>
              </a:ext>
            </a:extLst>
          </p:cNvPr>
          <p:cNvSpPr txBox="1"/>
          <p:nvPr/>
        </p:nvSpPr>
        <p:spPr>
          <a:xfrm>
            <a:off x="90024" y="477013"/>
            <a:ext cx="5053475" cy="86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s-ES" sz="800" dirty="0">
                <a:latin typeface="Arial"/>
                <a:ea typeface="Arial"/>
                <a:cs typeface="Arial"/>
                <a:sym typeface="Arial"/>
              </a:rPr>
            </a:br>
            <a:r>
              <a:rPr lang="es-ES" sz="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VALIDACIÓN DEL OXÍMETRO CHECKME O2® PARA DIAGNÓSTICO DE APNEA OBSTRUCTIVA DEL SUEÑO DEL ADULTO.</a:t>
            </a:r>
            <a:br>
              <a:rPr lang="es-ES" sz="800" dirty="0">
                <a:latin typeface="Arial"/>
                <a:ea typeface="Arial"/>
                <a:cs typeface="Arial"/>
                <a:sym typeface="Arial"/>
              </a:rPr>
            </a:br>
            <a:r>
              <a:rPr lang="es-ES" sz="80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Castaño Gonzalo</a:t>
            </a:r>
            <a:r>
              <a:rPr lang="es-ES" sz="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s-ES" sz="8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Zicari</a:t>
            </a:r>
            <a:r>
              <a:rPr lang="es-ES" sz="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María Cecilia, Reynoso Berenice, Reino Fabricio, Claus Murilo, </a:t>
            </a:r>
            <a:r>
              <a:rPr lang="es-ES" sz="8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Nigro</a:t>
            </a:r>
            <a:r>
              <a:rPr lang="es-ES" sz="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Carlos Alberto. Hospital Alemán, Buenos Aires, Argentina.</a:t>
            </a:r>
            <a:br>
              <a:rPr lang="es-ES" sz="800" dirty="0">
                <a:latin typeface="Arial"/>
                <a:ea typeface="Arial"/>
                <a:cs typeface="Arial"/>
                <a:sym typeface="Arial"/>
              </a:rPr>
            </a:br>
            <a:br>
              <a:rPr lang="es-ES" sz="800" dirty="0">
                <a:latin typeface="Arial"/>
                <a:ea typeface="Arial"/>
                <a:cs typeface="Arial"/>
                <a:sym typeface="Arial"/>
              </a:rPr>
            </a:br>
            <a:endParaRPr lang="es-AR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92428B75-2D57-0E2F-151E-C8FF83FF54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076" y="6081270"/>
            <a:ext cx="921920" cy="57773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3ABDA1C-B5A4-010A-90D4-A30B1F1348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6946" y="6211613"/>
            <a:ext cx="1023896" cy="321222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480AF5F9-22A9-4B43-E234-6F02C5BA23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5404" y="2718904"/>
            <a:ext cx="2010323" cy="181886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A520C585-0B5B-08CB-6C9C-049CF4BFA1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05404" y="1353776"/>
            <a:ext cx="2017771" cy="77910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20615A9-C78A-DC34-C7E8-A232F67482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48471" y="6891641"/>
            <a:ext cx="2148810" cy="7198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391</Words>
  <Application>Microsoft Office PowerPoint</Application>
  <PresentationFormat>Presentación en pantalla (16:9)</PresentationFormat>
  <Paragraphs>14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Gonzalo Castaño</dc:creator>
  <cp:lastModifiedBy>Usuario</cp:lastModifiedBy>
  <cp:revision>7</cp:revision>
  <dcterms:modified xsi:type="dcterms:W3CDTF">2024-10-24T16:24:34Z</dcterms:modified>
</cp:coreProperties>
</file>