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1" userDrawn="1">
          <p15:clr>
            <a:srgbClr val="747775"/>
          </p15:clr>
        </p15:guide>
        <p15:guide id="2" pos="1621" userDrawn="1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84Ztd68mF4PaP1QKpoR/y85OK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568" y="-90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-51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5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endParaRPr lang="es-ES" sz="6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lang="es-ES" sz="11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Discusión y conclusiones:</a:t>
            </a:r>
            <a:r>
              <a:rPr lang="es-ES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lang="es-ES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pacientes con moderado-alto pretest para AOS, un modelo de AA de bosques aleatorios usando varios parámetros de variabilidad de la SpO2, tuvo una exactitud del 92% para diagnosticar AOS del adulto. Estos hallazgos son similares a los previamente publicados con la misma variable (IMp-SO2) que usó un algoritmo de clasificación diferente.</a:t>
            </a:r>
            <a:br>
              <a:rPr lang="es-ES" sz="1100" dirty="0">
                <a:solidFill>
                  <a:schemeClr val="dk1"/>
                </a:solidFill>
              </a:rPr>
            </a:br>
            <a:endParaRPr lang="es-ES"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175329" y="2048859"/>
            <a:ext cx="2249926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11201"/>
            </a:lvl1pPr>
            <a:lvl2pPr marL="1651978" lvl="1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2pPr>
            <a:lvl3pPr marL="2477968" lvl="2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3pPr>
            <a:lvl4pPr marL="3303957" lvl="3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4pPr>
            <a:lvl5pPr marL="4129947" lvl="4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5pPr>
            <a:lvl6pPr marL="4955936" lvl="5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6pPr>
            <a:lvl7pPr marL="5781925" lvl="6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7pPr>
            <a:lvl8pPr marL="6607915" lvl="7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8pPr>
            <a:lvl9pPr marL="7433903" lvl="8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2718186" y="2048859"/>
            <a:ext cx="2249926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11201"/>
            </a:lvl1pPr>
            <a:lvl2pPr marL="1651978" lvl="1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2pPr>
            <a:lvl3pPr marL="2477968" lvl="2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3pPr>
            <a:lvl4pPr marL="3303957" lvl="3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4pPr>
            <a:lvl5pPr marL="4129947" lvl="4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5pPr>
            <a:lvl6pPr marL="4955936" lvl="5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6pPr>
            <a:lvl7pPr marL="5781925" lvl="6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7pPr>
            <a:lvl8pPr marL="6607915" lvl="7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8pPr>
            <a:lvl9pPr marL="7433903" lvl="8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175328" y="1966458"/>
            <a:ext cx="4792761" cy="349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96113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175328" y="5603996"/>
            <a:ext cx="4792761" cy="2312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33076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1651978" lvl="1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2477968" lvl="2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3303957" lvl="3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4129947" lvl="4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4955936" lvl="5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5781925" lvl="6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6607915" lvl="7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7433903" lvl="8" indent="-112426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175333" y="1323699"/>
            <a:ext cx="4792761" cy="3649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41733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175328" y="5038481"/>
            <a:ext cx="4792761" cy="1409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22402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75328" y="3823761"/>
            <a:ext cx="4792761" cy="149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28906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175328" y="2048859"/>
            <a:ext cx="4792761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33076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1651978" lvl="1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2477968" lvl="2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3303957" lvl="3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4129947" lvl="4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4955936" lvl="5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5781925" lvl="6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6607915" lvl="7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7433903" lvl="8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175329" y="987742"/>
            <a:ext cx="1579460" cy="1343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915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75329" y="2470418"/>
            <a:ext cx="1579460" cy="5652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825990" lvl="0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1pPr>
            <a:lvl2pPr marL="1651978" lvl="1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2pPr>
            <a:lvl3pPr marL="2477968" lvl="2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3pPr>
            <a:lvl4pPr marL="3303957" lvl="3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4pPr>
            <a:lvl5pPr marL="4129947" lvl="4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5pPr>
            <a:lvl6pPr marL="4955936" lvl="5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6pPr>
            <a:lvl7pPr marL="5781925" lvl="6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9575"/>
            </a:lvl7pPr>
            <a:lvl8pPr marL="6607915" lvl="7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9575"/>
            </a:lvl8pPr>
            <a:lvl9pPr marL="7433903" lvl="8" indent="-102101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9575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275762" y="800273"/>
            <a:ext cx="3581859" cy="7272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38481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2571712" y="-222"/>
            <a:ext cx="2571712" cy="914406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32135" tIns="732135" rIns="732135" bIns="73213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252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49341" y="2192327"/>
            <a:ext cx="2275376" cy="263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33603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149341" y="4983281"/>
            <a:ext cx="2275376" cy="219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1680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2778428" y="1287254"/>
            <a:ext cx="2158256" cy="6569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825990" lvl="0" indent="-133076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1651978" lvl="1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2477968" lvl="2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3303957" lvl="3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4129947" lvl="4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4955936" lvl="5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5781925" lvl="6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6607915" lvl="7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7433903" lvl="8" indent="-112426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75329" y="7521077"/>
            <a:ext cx="3374301" cy="1075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825990" lvl="0" indent="-41299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75328" y="791162"/>
            <a:ext cx="4792761" cy="1018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75328" y="2048859"/>
            <a:ext cx="4792761" cy="6073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marR="0" lvl="0" indent="-736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Arial"/>
              <a:buChar char="●"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4765688" y="8290224"/>
            <a:ext cx="308659" cy="69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7949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52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57;p1">
            <a:extLst>
              <a:ext uri="{FF2B5EF4-FFF2-40B4-BE49-F238E27FC236}">
                <a16:creationId xmlns:a16="http://schemas.microsoft.com/office/drawing/2014/main" id="{1D8300AA-D53E-FE07-68A1-09BDDCB9C94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2321150" cy="55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58;p1">
            <a:extLst>
              <a:ext uri="{FF2B5EF4-FFF2-40B4-BE49-F238E27FC236}">
                <a16:creationId xmlns:a16="http://schemas.microsoft.com/office/drawing/2014/main" id="{1979C84D-C8DF-7026-3CC3-6D243AE4786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9103" y="0"/>
            <a:ext cx="1903445" cy="55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59;p1">
            <a:extLst>
              <a:ext uri="{FF2B5EF4-FFF2-40B4-BE49-F238E27FC236}">
                <a16:creationId xmlns:a16="http://schemas.microsoft.com/office/drawing/2014/main" id="{ED0839C6-7BEC-AB4B-FC70-8AFFBB7FE036}"/>
              </a:ext>
            </a:extLst>
          </p:cNvPr>
          <p:cNvSpPr txBox="1"/>
          <p:nvPr/>
        </p:nvSpPr>
        <p:spPr>
          <a:xfrm>
            <a:off x="4112549" y="0"/>
            <a:ext cx="1030952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P-112</a:t>
            </a:r>
            <a:endParaRPr sz="2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877CCE1-644A-FC4F-99B2-57DF7B5EC856}"/>
              </a:ext>
            </a:extLst>
          </p:cNvPr>
          <p:cNvSpPr txBox="1"/>
          <p:nvPr/>
        </p:nvSpPr>
        <p:spPr>
          <a:xfrm>
            <a:off x="0" y="1382504"/>
            <a:ext cx="2994690" cy="834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Introducción y objetivo:</a:t>
            </a: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Evaluar la exactitud de un modelo de aprendizaje automático (AA) usando la señal de saturación pulsada de oxígeno (SpO2) para diagnosticar apnea obstructiva del sueño (AOS) del adulto.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 y método:</a:t>
            </a:r>
            <a:r>
              <a:rPr lang="es-ES" sz="1000" b="1" dirty="0"/>
              <a:t> </a:t>
            </a: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Estudio observacional y retrospectivo. Se incluyeron adultos que hicieron una polisomnografía (PSG) en el laboratorio de sueño. Se excluyeron </a:t>
            </a:r>
            <a:r>
              <a:rPr lang="es-ES" sz="1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PSGs</a:t>
            </a: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 un tiempo total de sueño menor a 180 min., titulaciones con CPAP y más del 5% de artificios en la SpO2. AOS se definió como un índice apnea/hipopnea (IAH) ≥ 5 eventos/h. Se calculó el indicador multiparamétrico de la SpO2 mediante un programa propietario (IMp-SpO2: índice de desaturaciones de O2 ≥ 3/4% (IDO3/4), número de DO3/4 en ventanas móviles de 5-60 min. y percentil 95% del desvío estándar de la SpO2). Las variables del Imp-SpO2 se usaron para desarrollar un predictor de AOS empleando aprendizaje automático supervisado (modelo de árbol de decisiones y bosques aleatorios). Se aplicaron técnicas de validación cruzada de K pliegues y se calculó sensibilidad (S), especificidad (E), razones de probabilidad positiva/negativa (RP+/-).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1000" dirty="0"/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Resultados: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1141 pacientes se incluyeron (514 mujeres); edad, IMC e IAH medianos fueron de 52 años, 27.5 kg/m2 y 12 eventos/h. S, E, RP+ y RP- del modelo fueron: 93%, 90%, 11 y 0.08. 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1000" dirty="0">
              <a:solidFill>
                <a:schemeClr val="dk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B7BB2E-A3B1-F336-00EE-6248B4FEDF73}"/>
              </a:ext>
            </a:extLst>
          </p:cNvPr>
          <p:cNvSpPr txBox="1"/>
          <p:nvPr/>
        </p:nvSpPr>
        <p:spPr>
          <a:xfrm>
            <a:off x="90025" y="643126"/>
            <a:ext cx="5053475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b="1" dirty="0">
                <a:solidFill>
                  <a:srgbClr val="000000"/>
                </a:solidFill>
              </a:rPr>
              <a:t>VALIDACIÓN DE UN MODELO DE APRENDIZAJE DE MÁQUINA PARA DIAGNÓSTICO DE APNEA OBSTRUCTIVA DEL SUEÑO USANDO OXIMETRÍA DE PULSO.</a:t>
            </a:r>
            <a:br>
              <a:rPr lang="es-ES" sz="800" dirty="0"/>
            </a:br>
            <a:r>
              <a:rPr lang="es-ES" sz="800" u="sng" dirty="0">
                <a:solidFill>
                  <a:srgbClr val="000000"/>
                </a:solidFill>
              </a:rPr>
              <a:t>Castaño Gonzalo</a:t>
            </a:r>
            <a:r>
              <a:rPr lang="es-ES" sz="800" dirty="0">
                <a:solidFill>
                  <a:srgbClr val="000000"/>
                </a:solidFill>
              </a:rPr>
              <a:t>, </a:t>
            </a:r>
            <a:r>
              <a:rPr lang="es-ES" sz="800" dirty="0" err="1">
                <a:solidFill>
                  <a:srgbClr val="000000"/>
                </a:solidFill>
              </a:rPr>
              <a:t>Nigro</a:t>
            </a:r>
            <a:r>
              <a:rPr lang="es-ES" sz="800" dirty="0">
                <a:solidFill>
                  <a:srgbClr val="000000"/>
                </a:solidFill>
              </a:rPr>
              <a:t> Mauro, </a:t>
            </a:r>
            <a:r>
              <a:rPr lang="es-ES" sz="800" dirty="0" err="1">
                <a:solidFill>
                  <a:srgbClr val="000000"/>
                </a:solidFill>
              </a:rPr>
              <a:t>Bledel</a:t>
            </a:r>
            <a:r>
              <a:rPr lang="es-ES" sz="800" dirty="0">
                <a:solidFill>
                  <a:srgbClr val="000000"/>
                </a:solidFill>
              </a:rPr>
              <a:t> Ignacio, Varela Brenda, </a:t>
            </a:r>
            <a:r>
              <a:rPr lang="es-ES" sz="800" dirty="0" err="1">
                <a:solidFill>
                  <a:srgbClr val="000000"/>
                </a:solidFill>
              </a:rPr>
              <a:t>Nigro</a:t>
            </a:r>
            <a:r>
              <a:rPr lang="es-ES" sz="800" dirty="0">
                <a:solidFill>
                  <a:srgbClr val="000000"/>
                </a:solidFill>
              </a:rPr>
              <a:t> Carlos Alberto. Hospital Alemán, Buenos Aires, Argentina.</a:t>
            </a:r>
            <a:br>
              <a:rPr lang="es-ES" sz="800" dirty="0">
                <a:latin typeface="Arial"/>
                <a:ea typeface="Arial"/>
                <a:cs typeface="Arial"/>
                <a:sym typeface="Arial"/>
              </a:rPr>
            </a:br>
            <a:endParaRPr lang="es-AR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E5F8CB5-5516-BAE6-4660-1E0A7B8F13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25" y="6060665"/>
            <a:ext cx="2292642" cy="7544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3DE7784-3421-D5FA-F05D-B2EEC53CBB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25" y="6931211"/>
            <a:ext cx="2571750" cy="83049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A277D80-11EF-AB4C-D9AB-DE787C3456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94690" y="1353775"/>
            <a:ext cx="2148810" cy="69276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0F6F709-8ACB-7C25-33FF-6ADE436420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8770" y="2133945"/>
            <a:ext cx="1654700" cy="220102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D0CC0B0-C8A6-260C-DC58-04CCF7D93DFC}"/>
              </a:ext>
            </a:extLst>
          </p:cNvPr>
          <p:cNvSpPr txBox="1"/>
          <p:nvPr/>
        </p:nvSpPr>
        <p:spPr>
          <a:xfrm>
            <a:off x="2994690" y="4176360"/>
            <a:ext cx="19878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endParaRPr lang="es-ES" sz="10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Discusión y conclusiones:</a:t>
            </a: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lang="es-E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pacientes con moderado-alto pretest para AOS, un modelo de AA de bosques aleatorios usando varios parámetros de variabilidad de la SpO2, tuvo una exactitud del 92% para diagnosticar AOS del adulto. Estos hallazgos son similares a los previamente publicados con la misma variable (IMp-SO2) que usó un algoritmo de clasificación diferente.</a:t>
            </a:r>
            <a:br>
              <a:rPr lang="es-ES" sz="800" dirty="0">
                <a:solidFill>
                  <a:schemeClr val="dk1"/>
                </a:solidFill>
              </a:rPr>
            </a:br>
            <a:endParaRPr lang="es-ES" sz="800" dirty="0">
              <a:solidFill>
                <a:schemeClr val="dk1"/>
              </a:solidFill>
            </a:endParaRPr>
          </a:p>
          <a:p>
            <a:endParaRPr lang="es-AR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B95E41B-1721-86B8-CD18-A48FD7AB89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61234" y="7346459"/>
            <a:ext cx="1762236" cy="12980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439</Words>
  <Application>Microsoft Office PowerPoint</Application>
  <PresentationFormat>Presentación en pantalla (16:9)</PresentationFormat>
  <Paragraphs>26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Gonzalo Castaño</dc:creator>
  <cp:lastModifiedBy>Usuario</cp:lastModifiedBy>
  <cp:revision>8</cp:revision>
  <dcterms:modified xsi:type="dcterms:W3CDTF">2024-10-25T12:49:14Z</dcterms:modified>
</cp:coreProperties>
</file>