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5145088" cy="9144000"/>
  <p:notesSz cx="6858000" cy="9144000"/>
  <p:defaultTextStyle>
    <a:defPPr>
      <a:defRPr lang="es-AR"/>
    </a:defPPr>
    <a:lvl1pPr marL="0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631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20274"/>
    <a:srgbClr val="E4B6DB"/>
    <a:srgbClr val="DA9ACE"/>
    <a:srgbClr val="441D61"/>
    <a:srgbClr val="C35DB0"/>
    <a:srgbClr val="CC00FF"/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3" autoAdjust="0"/>
  </p:normalViewPr>
  <p:slideViewPr>
    <p:cSldViewPr snapToGrid="0">
      <p:cViewPr varScale="1">
        <p:scale>
          <a:sx n="55" d="100"/>
          <a:sy n="55" d="100"/>
        </p:scale>
        <p:origin x="25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</p:spPr>
        <p:txBody>
          <a:bodyPr anchor="b"/>
          <a:lstStyle>
            <a:lvl1pPr algn="ctr"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266" indent="0" algn="ctr">
              <a:buNone/>
              <a:defRPr sz="1125"/>
            </a:lvl2pPr>
            <a:lvl3pPr marL="514533" indent="0" algn="ctr">
              <a:buNone/>
              <a:defRPr sz="1013"/>
            </a:lvl3pPr>
            <a:lvl4pPr marL="771799" indent="0" algn="ctr">
              <a:buNone/>
              <a:defRPr sz="900"/>
            </a:lvl4pPr>
            <a:lvl5pPr marL="1029066" indent="0" algn="ctr">
              <a:buNone/>
              <a:defRPr sz="900"/>
            </a:lvl5pPr>
            <a:lvl6pPr marL="1286332" indent="0" algn="ctr">
              <a:buNone/>
              <a:defRPr sz="900"/>
            </a:lvl6pPr>
            <a:lvl7pPr marL="1543599" indent="0" algn="ctr">
              <a:buNone/>
              <a:defRPr sz="900"/>
            </a:lvl7pPr>
            <a:lvl8pPr marL="1800865" indent="0" algn="ctr">
              <a:buNone/>
              <a:defRPr sz="900"/>
            </a:lvl8pPr>
            <a:lvl9pPr marL="2058132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8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1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954" y="486834"/>
            <a:ext cx="110941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725" y="486834"/>
            <a:ext cx="3263915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62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7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</p:spPr>
        <p:txBody>
          <a:bodyPr anchor="b"/>
          <a:lstStyle>
            <a:lvl1pPr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26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53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7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5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1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887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25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4701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71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486836"/>
            <a:ext cx="4437638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96" y="3340100"/>
            <a:ext cx="217661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4701" y="2241551"/>
            <a:ext cx="218733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4701" y="3340100"/>
            <a:ext cx="218733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6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66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479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332" y="1316569"/>
            <a:ext cx="2604701" cy="6498167"/>
          </a:xfr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8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7332" y="1316569"/>
            <a:ext cx="2604701" cy="6498167"/>
          </a:xfrm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256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25" y="486836"/>
            <a:ext cx="44376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FD8A-C56B-4B72-9686-7AA249B12055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D68B-4CE7-4C4D-AF9B-99A5B78FCD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2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891E7E0-1DAF-4A68-8AEC-7D5C3B6E4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"/>
            <a:ext cx="5145088" cy="909485"/>
          </a:xfrm>
          <a:prstGeom prst="rect">
            <a:avLst/>
          </a:prstGeom>
        </p:spPr>
      </p:pic>
      <p:sp>
        <p:nvSpPr>
          <p:cNvPr id="3" name="AutoShape 2" descr="https://lh3.googleusercontent.com/_o5-V7F365GcDFG5hAeagWGip24TLGFT454pHoc0NNYG9nnUS983g9zk8-eGKM5NWFhatqWJNk0QhFBMyL_YgbZRASnLQAad7V9ibumUSakV255NA7drwfpvllfC8JZ4HSBirEutv6OTcZ5B-O_pug=s2048"/>
          <p:cNvSpPr>
            <a:spLocks noChangeAspect="1" noChangeArrowheads="1"/>
          </p:cNvSpPr>
          <p:nvPr/>
        </p:nvSpPr>
        <p:spPr bwMode="auto">
          <a:xfrm>
            <a:off x="-525660" y="6310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1"/>
          </a:p>
        </p:txBody>
      </p:sp>
      <p:sp>
        <p:nvSpPr>
          <p:cNvPr id="5" name="AutoShape 4" descr="https://lh3.googleusercontent.com/_o5-V7F365GcDFG5hAeagWGip24TLGFT454pHoc0NNYG9nnUS983g9zk8-eGKM5NWFhatqWJNk0QhFBMyL_YgbZRASnLQAad7V9ibumUSakV255NA7drwfpvllfC8JZ4HSBirEutv6OTcZ5B-O_pug=s2048"/>
          <p:cNvSpPr>
            <a:spLocks noChangeAspect="1" noChangeArrowheads="1"/>
          </p:cNvSpPr>
          <p:nvPr/>
        </p:nvSpPr>
        <p:spPr bwMode="auto">
          <a:xfrm>
            <a:off x="-411360" y="17740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1"/>
          </a:p>
        </p:txBody>
      </p:sp>
      <p:sp>
        <p:nvSpPr>
          <p:cNvPr id="6" name="AutoShape 6" descr="https://lh3.googleusercontent.com/_o5-V7F365GcDFG5hAeagWGip24TLGFT454pHoc0NNYG9nnUS983g9zk8-eGKM5NWFhatqWJNk0QhFBMyL_YgbZRASnLQAad7V9ibumUSakV255NA7drwfpvllfC8JZ4HSBirEutv6OTcZ5B-O_pug=s2048"/>
          <p:cNvSpPr>
            <a:spLocks noChangeAspect="1" noChangeArrowheads="1"/>
          </p:cNvSpPr>
          <p:nvPr/>
        </p:nvSpPr>
        <p:spPr bwMode="auto">
          <a:xfrm>
            <a:off x="-297061" y="29170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1"/>
          </a:p>
        </p:txBody>
      </p:sp>
      <p:sp>
        <p:nvSpPr>
          <p:cNvPr id="7" name="AutoShape 8" descr="https://lh3.googleusercontent.com/_o5-V7F365GcDFG5hAeagWGip24TLGFT454pHoc0NNYG9nnUS983g9zk8-eGKM5NWFhatqWJNk0QhFBMyL_YgbZRASnLQAad7V9ibumUSakV255NA7drwfpvllfC8JZ4HSBirEutv6OTcZ5B-O_pug=s2048"/>
          <p:cNvSpPr>
            <a:spLocks noChangeAspect="1" noChangeArrowheads="1"/>
          </p:cNvSpPr>
          <p:nvPr/>
        </p:nvSpPr>
        <p:spPr bwMode="auto">
          <a:xfrm>
            <a:off x="460375" y="40600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1"/>
          </a:p>
        </p:txBody>
      </p:sp>
      <p:sp>
        <p:nvSpPr>
          <p:cNvPr id="30" name="CuadroTexto 29"/>
          <p:cNvSpPr txBox="1"/>
          <p:nvPr/>
        </p:nvSpPr>
        <p:spPr>
          <a:xfrm>
            <a:off x="-17585" y="5589834"/>
            <a:ext cx="5188736" cy="23853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48941"/>
          <a:stretch/>
        </p:blipFill>
        <p:spPr>
          <a:xfrm>
            <a:off x="-18981" y="6114890"/>
            <a:ext cx="2289393" cy="170218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72443"/>
              </p:ext>
            </p:extLst>
          </p:nvPr>
        </p:nvGraphicFramePr>
        <p:xfrm>
          <a:off x="2327137" y="6981982"/>
          <a:ext cx="136820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69">
                  <a:extLst>
                    <a:ext uri="{9D8B030D-6E8A-4147-A177-3AD203B41FA5}">
                      <a16:colId xmlns:a16="http://schemas.microsoft.com/office/drawing/2014/main" val="1407623020"/>
                    </a:ext>
                  </a:extLst>
                </a:gridCol>
                <a:gridCol w="750235">
                  <a:extLst>
                    <a:ext uri="{9D8B030D-6E8A-4147-A177-3AD203B41FA5}">
                      <a16:colId xmlns:a16="http://schemas.microsoft.com/office/drawing/2014/main" val="364207734"/>
                    </a:ext>
                  </a:extLst>
                </a:gridCol>
              </a:tblGrid>
              <a:tr h="200628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TGV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027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 (215%)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0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16537"/>
                  </a:ext>
                </a:extLst>
              </a:tr>
              <a:tr h="200628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6,37 (109%)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28456"/>
                  </a:ext>
                </a:extLst>
              </a:tr>
              <a:tr h="200628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RV/TLC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(252%)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45920"/>
                  </a:ext>
                </a:extLst>
              </a:tr>
              <a:tr h="200628"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DLCO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22,62 (90)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4B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23227"/>
                  </a:ext>
                </a:extLst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b="27339"/>
          <a:stretch/>
        </p:blipFill>
        <p:spPr>
          <a:xfrm>
            <a:off x="3694195" y="6761797"/>
            <a:ext cx="1487641" cy="129381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449" y="8043346"/>
            <a:ext cx="5113669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Nuestro caso se presentó con tos crónica y pérdida de peso al comportarse como sintomático respiratorio fue confundido con TB, debido a la epidemiologia de nuestra zona. Es por ello que debe ser pensada al evidenciar compromiso de pequeña vía aérea con una evolución crónica replanteándose constantemente diagnósticos alternativos y permitir la discusión de prácticas y estrategias que mejoren su pronóstico.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0" y="1787942"/>
            <a:ext cx="50122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La bronquiolitis folicular es un proceso inespecífico inflamatorio reconociéndose histológicamente por hiperplasia de tejido linfoide, cursa con síntomas inespecíficos 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y compromiso funcional variable, que difieren en su evolución.</a:t>
            </a:r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7734" y="2628069"/>
            <a:ext cx="5069620" cy="3477875"/>
          </a:xfrm>
          <a:prstGeom prst="rect">
            <a:avLst/>
          </a:prstGeom>
          <a:solidFill>
            <a:srgbClr val="E4B6DB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Albañil 35 años. Niega tabaquismo. </a:t>
            </a:r>
          </a:p>
          <a:p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Consulta por </a:t>
            </a:r>
            <a:r>
              <a:rPr lang="es-AR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  <a:r>
              <a:rPr lang="es-AR" sz="1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Examen físico: sibilancias. PESO: 64kg. </a:t>
            </a:r>
          </a:p>
          <a:p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Inicia 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fluticasona</a:t>
            </a:r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salmeterol</a:t>
            </a:r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Evoluciona con progresión de disnea, perdida </a:t>
            </a:r>
          </a:p>
          <a:p>
            <a:pPr algn="just"/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de peso.</a:t>
            </a:r>
          </a:p>
          <a:p>
            <a:pPr algn="just"/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Se solicita TAC de tórax que revela infiltrado retículo 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nodulillar</a:t>
            </a:r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 y árbol en brote. </a:t>
            </a:r>
          </a:p>
          <a:p>
            <a:pPr algn="just"/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Se realiza BF + BAL, en dos oportunidades con 3 años de diferencias con GENEXPERT negativo. Serologías para hongos, perfil inmunológico y cultivo micológico de esputo: negativos. Se decide BR + BF + 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criobiopsia</a:t>
            </a:r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 + BAL: con resultados de 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genexpert</a:t>
            </a:r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, micológico, AP, BAAR todos negativos, en cultivo bacteriológico PAE MS, iniciando tratamiento antibiótico, con posterior cultivo esputo negativo. Se asume como sintomático respiratorio, inicia tratamiento empírico con </a:t>
            </a:r>
            <a:r>
              <a:rPr lang="es-AR" sz="1100" dirty="0" err="1">
                <a:latin typeface="Arial" panose="020B0604020202020204" pitchFamily="34" charset="0"/>
                <a:cs typeface="Arial" panose="020B0604020202020204" pitchFamily="34" charset="0"/>
              </a:rPr>
              <a:t>antifimicos</a:t>
            </a:r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, sin MEJORIA. </a:t>
            </a:r>
          </a:p>
          <a:p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dirty="0">
                <a:latin typeface="Arial" panose="020B0604020202020204" pitchFamily="34" charset="0"/>
                <a:cs typeface="Arial" panose="020B0604020202020204" pitchFamily="34" charset="0"/>
              </a:rPr>
              <a:t>Se programa VATS + biopsia quirúrgica. AP: denso infiltrado constituido por células linfoides y plasmocitos compatible: </a:t>
            </a:r>
            <a:r>
              <a:rPr lang="es-AR" sz="1200" b="1" dirty="0">
                <a:solidFill>
                  <a:srgbClr val="44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BRONQUIOLITIS FOLICULAR</a:t>
            </a:r>
            <a:endParaRPr lang="en-US" sz="1200" b="1" dirty="0">
              <a:solidFill>
                <a:srgbClr val="44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28357" t="21955" r="32636" b="12388"/>
          <a:stretch/>
        </p:blipFill>
        <p:spPr>
          <a:xfrm>
            <a:off x="3227695" y="2407774"/>
            <a:ext cx="1636749" cy="1548973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softEdge rad="0"/>
          </a:effectLst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23548"/>
              </p:ext>
            </p:extLst>
          </p:nvPr>
        </p:nvGraphicFramePr>
        <p:xfrm>
          <a:off x="2243319" y="6031690"/>
          <a:ext cx="2496232" cy="727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60">
                  <a:extLst>
                    <a:ext uri="{9D8B030D-6E8A-4147-A177-3AD203B41FA5}">
                      <a16:colId xmlns:a16="http://schemas.microsoft.com/office/drawing/2014/main" val="12850"/>
                    </a:ext>
                  </a:extLst>
                </a:gridCol>
                <a:gridCol w="741784">
                  <a:extLst>
                    <a:ext uri="{9D8B030D-6E8A-4147-A177-3AD203B41FA5}">
                      <a16:colId xmlns:a16="http://schemas.microsoft.com/office/drawing/2014/main" val="348073574"/>
                    </a:ext>
                  </a:extLst>
                </a:gridCol>
                <a:gridCol w="678982">
                  <a:extLst>
                    <a:ext uri="{9D8B030D-6E8A-4147-A177-3AD203B41FA5}">
                      <a16:colId xmlns:a16="http://schemas.microsoft.com/office/drawing/2014/main" val="1461939432"/>
                    </a:ext>
                  </a:extLst>
                </a:gridCol>
                <a:gridCol w="636106">
                  <a:extLst>
                    <a:ext uri="{9D8B030D-6E8A-4147-A177-3AD203B41FA5}">
                      <a16:colId xmlns:a16="http://schemas.microsoft.com/office/drawing/2014/main" val="2700670491"/>
                    </a:ext>
                  </a:extLst>
                </a:gridCol>
              </a:tblGrid>
              <a:tr h="242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920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VEF1/FVC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920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FVC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920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VEF1 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920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07260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900" kern="1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(105)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 (91)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3,68 (95)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55569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900" kern="1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(115)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 (54)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 (62)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203" marR="88203" marT="44102" marB="44102">
                    <a:solidFill>
                      <a:srgbClr val="E4B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80841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8BE02114-7DCE-4B74-ADBE-294E71158D1A}"/>
              </a:ext>
            </a:extLst>
          </p:cNvPr>
          <p:cNvSpPr/>
          <p:nvPr/>
        </p:nvSpPr>
        <p:spPr>
          <a:xfrm>
            <a:off x="-35168" y="740803"/>
            <a:ext cx="5168826" cy="897540"/>
          </a:xfrm>
          <a:prstGeom prst="rect">
            <a:avLst/>
          </a:prstGeom>
          <a:solidFill>
            <a:srgbClr val="730389"/>
          </a:solidFill>
          <a:ln>
            <a:solidFill>
              <a:srgbClr val="720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784C817-E20A-4755-8DBA-983FB473C700}"/>
              </a:ext>
            </a:extLst>
          </p:cNvPr>
          <p:cNvSpPr txBox="1"/>
          <p:nvPr/>
        </p:nvSpPr>
        <p:spPr>
          <a:xfrm>
            <a:off x="0" y="1231207"/>
            <a:ext cx="514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Daniela Cabral, Dra. Alejandra Benavides, Dra. Yesica Amarilla,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Héctor Varas, Dr. Ángel Sánchez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AD4E1C9-C8C0-4BFD-A7A6-A4B588524808}"/>
              </a:ext>
            </a:extLst>
          </p:cNvPr>
          <p:cNvSpPr txBox="1"/>
          <p:nvPr/>
        </p:nvSpPr>
        <p:spPr>
          <a:xfrm>
            <a:off x="146280" y="759456"/>
            <a:ext cx="482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TOS A LA CONSUNCIÓN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dirty="0">
                <a:solidFill>
                  <a:schemeClr val="bg1"/>
                </a:solidFill>
                <a:latin typeface="Calibri" panose="020F0502020204030204"/>
              </a:rPr>
              <a:t>BRONQUIOLITIS FOLICULAR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REPORTE CASO CLÍNICO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5EEE8A-B79F-4A1B-ADEA-6246B62D936C}"/>
              </a:ext>
            </a:extLst>
          </p:cNvPr>
          <p:cNvSpPr txBox="1"/>
          <p:nvPr/>
        </p:nvSpPr>
        <p:spPr>
          <a:xfrm>
            <a:off x="-496" y="1571455"/>
            <a:ext cx="1156086" cy="261610"/>
          </a:xfrm>
          <a:prstGeom prst="rect">
            <a:avLst/>
          </a:prstGeom>
          <a:solidFill>
            <a:srgbClr val="9F026C"/>
          </a:solidFill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INTRODUCCIÓN:</a:t>
            </a:r>
            <a:endParaRPr lang="es-AR" sz="1100" b="1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6F180EF-4C7D-4F6A-B88B-18AB2D849450}"/>
              </a:ext>
            </a:extLst>
          </p:cNvPr>
          <p:cNvSpPr txBox="1"/>
          <p:nvPr/>
        </p:nvSpPr>
        <p:spPr>
          <a:xfrm>
            <a:off x="-6952" y="2535435"/>
            <a:ext cx="1013419" cy="261610"/>
          </a:xfrm>
          <a:prstGeom prst="rect">
            <a:avLst/>
          </a:prstGeom>
          <a:solidFill>
            <a:srgbClr val="9F026C"/>
          </a:solidFill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CASO CLÍNICO</a:t>
            </a:r>
            <a:endParaRPr lang="es-AR" sz="11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8D8EC26-759F-46C6-A1A6-34C4D775F251}"/>
              </a:ext>
            </a:extLst>
          </p:cNvPr>
          <p:cNvSpPr txBox="1"/>
          <p:nvPr/>
        </p:nvSpPr>
        <p:spPr>
          <a:xfrm>
            <a:off x="-17585" y="7817070"/>
            <a:ext cx="1007007" cy="261610"/>
          </a:xfrm>
          <a:prstGeom prst="rect">
            <a:avLst/>
          </a:prstGeom>
          <a:solidFill>
            <a:srgbClr val="9F026C"/>
          </a:solidFill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CONCLUSIÓN:</a:t>
            </a:r>
            <a:endParaRPr lang="es-A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342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Benavides</dc:creator>
  <cp:lastModifiedBy>Windows 10</cp:lastModifiedBy>
  <cp:revision>72</cp:revision>
  <dcterms:created xsi:type="dcterms:W3CDTF">2023-10-17T12:08:16Z</dcterms:created>
  <dcterms:modified xsi:type="dcterms:W3CDTF">2024-10-17T12:35:23Z</dcterms:modified>
</cp:coreProperties>
</file>