
<file path=[Content_Types].xml><?xml version="1.0" encoding="utf-8"?>
<Types xmlns="http://schemas.openxmlformats.org/package/2006/content-types">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4"/>
  </p:sldMasterIdLst>
  <p:notesMasterIdLst>
    <p:notesMasterId r:id="rId5"/>
  </p:notesMasterIdLst>
  <p:sldIdLst>
    <p:sldId id="256" r:id="rId6"/>
  </p:sldIdLst>
  <p:sldSz cy="9144000" cx="5144400"/>
  <p:notesSz cx="6858000" cy="9144000"/>
  <p:embeddedFontLst>
    <p:embeddedFont>
      <p:font typeface="Arial Narrow"/>
      <p:regular r:id="rId7"/>
      <p:bold r:id="rId8"/>
      <p:italic r:id="rId9"/>
      <p:boldItalic r:id="rId10"/>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2880">
          <p15:clr>
            <a:srgbClr val="747775"/>
          </p15:clr>
        </p15:guide>
        <p15:guide id="2" pos="1620">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2880" orient="horz"/>
        <p:guide pos="1620"/>
      </p:guideLst>
    </p:cSldViewPr>
  </p:slideViewPr>
</p:viewPr>
</file>

<file path=ppt/_rels/presentation.xml.rels><?xml version="1.0" encoding="UTF-8" standalone="yes"?><Relationships xmlns="http://schemas.openxmlformats.org/package/2006/relationships"><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10" Type="http://schemas.openxmlformats.org/officeDocument/2006/relationships/font" Target="fonts/ArialNarrow-boldItalic.fntdata"/><Relationship Id="rId9" Type="http://schemas.openxmlformats.org/officeDocument/2006/relationships/font" Target="fonts/ArialNarrow-italic.fntdata"/><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font" Target="fonts/ArialNarrow-regular.fntdata"/><Relationship Id="rId8" Type="http://schemas.openxmlformats.org/officeDocument/2006/relationships/font" Target="fonts/ArialNarrow-bold.fnt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2464751" y="685800"/>
            <a:ext cx="19293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p:notes"/>
          <p:cNvSpPr/>
          <p:nvPr>
            <p:ph idx="2" type="sldImg"/>
          </p:nvPr>
        </p:nvSpPr>
        <p:spPr>
          <a:xfrm>
            <a:off x="2464751" y="685800"/>
            <a:ext cx="1929300"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175367" y="1323689"/>
            <a:ext cx="4793700" cy="3649200"/>
          </a:xfrm>
          <a:prstGeom prst="rect">
            <a:avLst/>
          </a:prstGeom>
        </p:spPr>
        <p:txBody>
          <a:bodyPr anchorCtr="0" anchor="b" bIns="91425" lIns="91425" spcFirstLastPara="1" rIns="91425" wrap="square" tIns="91425">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175362" y="5038444"/>
            <a:ext cx="4793700" cy="14091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4766591" y="8290163"/>
            <a:ext cx="308700" cy="699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s-419"/>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175362" y="1966444"/>
            <a:ext cx="4793700" cy="3490800"/>
          </a:xfrm>
          <a:prstGeom prst="rect">
            <a:avLst/>
          </a:prstGeom>
        </p:spPr>
        <p:txBody>
          <a:bodyPr anchorCtr="0" anchor="b" bIns="91425" lIns="91425" spcFirstLastPara="1" rIns="91425" wrap="square" tIns="91425">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175362" y="5603956"/>
            <a:ext cx="4793700" cy="23124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47" name="Google Shape;47;p11"/>
          <p:cNvSpPr txBox="1"/>
          <p:nvPr>
            <p:ph idx="12" type="sldNum"/>
          </p:nvPr>
        </p:nvSpPr>
        <p:spPr>
          <a:xfrm>
            <a:off x="4766591" y="8290163"/>
            <a:ext cx="308700" cy="699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s-419"/>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4766591" y="8290163"/>
            <a:ext cx="308700" cy="699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s-419"/>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175362" y="3823733"/>
            <a:ext cx="4793700" cy="14964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4766591" y="8290163"/>
            <a:ext cx="308700" cy="699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s-419"/>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175362" y="791156"/>
            <a:ext cx="4793700" cy="10182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175362" y="2048844"/>
            <a:ext cx="4793700" cy="60735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19" name="Google Shape;19;p4"/>
          <p:cNvSpPr txBox="1"/>
          <p:nvPr>
            <p:ph idx="12" type="sldNum"/>
          </p:nvPr>
        </p:nvSpPr>
        <p:spPr>
          <a:xfrm>
            <a:off x="4766591" y="8290163"/>
            <a:ext cx="308700" cy="699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s-419"/>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175362" y="791156"/>
            <a:ext cx="4793700" cy="10182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175362" y="2048844"/>
            <a:ext cx="2250300" cy="60735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3" name="Google Shape;23;p5"/>
          <p:cNvSpPr txBox="1"/>
          <p:nvPr>
            <p:ph idx="2" type="body"/>
          </p:nvPr>
        </p:nvSpPr>
        <p:spPr>
          <a:xfrm>
            <a:off x="2718701" y="2048844"/>
            <a:ext cx="2250300" cy="60735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4" name="Google Shape;24;p5"/>
          <p:cNvSpPr txBox="1"/>
          <p:nvPr>
            <p:ph idx="12" type="sldNum"/>
          </p:nvPr>
        </p:nvSpPr>
        <p:spPr>
          <a:xfrm>
            <a:off x="4766591" y="8290163"/>
            <a:ext cx="308700" cy="699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s-419"/>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175362" y="791156"/>
            <a:ext cx="4793700" cy="10182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4766591" y="8290163"/>
            <a:ext cx="308700" cy="699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s-419"/>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175362" y="987733"/>
            <a:ext cx="1579800" cy="13434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175362" y="2470400"/>
            <a:ext cx="1579800" cy="56523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1" name="Google Shape;31;p7"/>
          <p:cNvSpPr txBox="1"/>
          <p:nvPr>
            <p:ph idx="12" type="sldNum"/>
          </p:nvPr>
        </p:nvSpPr>
        <p:spPr>
          <a:xfrm>
            <a:off x="4766591" y="8290163"/>
            <a:ext cx="308700" cy="699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s-419"/>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275814" y="800267"/>
            <a:ext cx="3582600" cy="7272600"/>
          </a:xfrm>
          <a:prstGeom prst="rect">
            <a:avLst/>
          </a:prstGeom>
        </p:spPr>
        <p:txBody>
          <a:bodyPr anchorCtr="0" anchor="ctr" bIns="91425" lIns="91425" spcFirstLastPara="1" rIns="91425" wrap="square" tIns="91425">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4766591" y="8290163"/>
            <a:ext cx="308700" cy="699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s-419"/>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2572200" y="-222"/>
            <a:ext cx="2572200" cy="91440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149370" y="2192311"/>
            <a:ext cx="2275800" cy="26352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149370" y="4983244"/>
            <a:ext cx="2275800" cy="21957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2778955" y="1287244"/>
            <a:ext cx="2158800" cy="65691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40" name="Google Shape;40;p9"/>
          <p:cNvSpPr txBox="1"/>
          <p:nvPr>
            <p:ph idx="12" type="sldNum"/>
          </p:nvPr>
        </p:nvSpPr>
        <p:spPr>
          <a:xfrm>
            <a:off x="4766591" y="8290163"/>
            <a:ext cx="308700" cy="699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s-419"/>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175362" y="7521022"/>
            <a:ext cx="3375000" cy="10758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4766591" y="8290163"/>
            <a:ext cx="308700" cy="699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s-419"/>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175362" y="791156"/>
            <a:ext cx="4793700" cy="10182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175362" y="2048844"/>
            <a:ext cx="4793700" cy="60735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0"/>
              </a:spcBef>
              <a:spcAft>
                <a:spcPts val="0"/>
              </a:spcAft>
              <a:buClr>
                <a:schemeClr val="dk2"/>
              </a:buClr>
              <a:buSzPts val="1400"/>
              <a:buChar char="○"/>
              <a:defRPr>
                <a:solidFill>
                  <a:schemeClr val="dk2"/>
                </a:solidFill>
              </a:defRPr>
            </a:lvl2pPr>
            <a:lvl3pPr indent="-317500" lvl="2" marL="1371600">
              <a:lnSpc>
                <a:spcPct val="115000"/>
              </a:lnSpc>
              <a:spcBef>
                <a:spcPts val="0"/>
              </a:spcBef>
              <a:spcAft>
                <a:spcPts val="0"/>
              </a:spcAft>
              <a:buClr>
                <a:schemeClr val="dk2"/>
              </a:buClr>
              <a:buSzPts val="1400"/>
              <a:buChar char="■"/>
              <a:defRPr>
                <a:solidFill>
                  <a:schemeClr val="dk2"/>
                </a:solidFill>
              </a:defRPr>
            </a:lvl3pPr>
            <a:lvl4pPr indent="-317500" lvl="3" marL="1828800">
              <a:lnSpc>
                <a:spcPct val="115000"/>
              </a:lnSpc>
              <a:spcBef>
                <a:spcPts val="0"/>
              </a:spcBef>
              <a:spcAft>
                <a:spcPts val="0"/>
              </a:spcAft>
              <a:buClr>
                <a:schemeClr val="dk2"/>
              </a:buClr>
              <a:buSzPts val="1400"/>
              <a:buChar char="●"/>
              <a:defRPr>
                <a:solidFill>
                  <a:schemeClr val="dk2"/>
                </a:solidFill>
              </a:defRPr>
            </a:lvl4pPr>
            <a:lvl5pPr indent="-317500" lvl="4" marL="2286000">
              <a:lnSpc>
                <a:spcPct val="115000"/>
              </a:lnSpc>
              <a:spcBef>
                <a:spcPts val="0"/>
              </a:spcBef>
              <a:spcAft>
                <a:spcPts val="0"/>
              </a:spcAft>
              <a:buClr>
                <a:schemeClr val="dk2"/>
              </a:buClr>
              <a:buSzPts val="1400"/>
              <a:buChar char="○"/>
              <a:defRPr>
                <a:solidFill>
                  <a:schemeClr val="dk2"/>
                </a:solidFill>
              </a:defRPr>
            </a:lvl5pPr>
            <a:lvl6pPr indent="-317500" lvl="5" marL="2743200">
              <a:lnSpc>
                <a:spcPct val="115000"/>
              </a:lnSpc>
              <a:spcBef>
                <a:spcPts val="0"/>
              </a:spcBef>
              <a:spcAft>
                <a:spcPts val="0"/>
              </a:spcAft>
              <a:buClr>
                <a:schemeClr val="dk2"/>
              </a:buClr>
              <a:buSzPts val="1400"/>
              <a:buChar char="■"/>
              <a:defRPr>
                <a:solidFill>
                  <a:schemeClr val="dk2"/>
                </a:solidFill>
              </a:defRPr>
            </a:lvl6pPr>
            <a:lvl7pPr indent="-317500" lvl="6" marL="3200400">
              <a:lnSpc>
                <a:spcPct val="115000"/>
              </a:lnSpc>
              <a:spcBef>
                <a:spcPts val="0"/>
              </a:spcBef>
              <a:spcAft>
                <a:spcPts val="0"/>
              </a:spcAft>
              <a:buClr>
                <a:schemeClr val="dk2"/>
              </a:buClr>
              <a:buSzPts val="1400"/>
              <a:buChar char="●"/>
              <a:defRPr>
                <a:solidFill>
                  <a:schemeClr val="dk2"/>
                </a:solidFill>
              </a:defRPr>
            </a:lvl7pPr>
            <a:lvl8pPr indent="-317500" lvl="7" marL="3657600">
              <a:lnSpc>
                <a:spcPct val="115000"/>
              </a:lnSpc>
              <a:spcBef>
                <a:spcPts val="0"/>
              </a:spcBef>
              <a:spcAft>
                <a:spcPts val="0"/>
              </a:spcAft>
              <a:buClr>
                <a:schemeClr val="dk2"/>
              </a:buClr>
              <a:buSzPts val="1400"/>
              <a:buChar char="○"/>
              <a:defRPr>
                <a:solidFill>
                  <a:schemeClr val="dk2"/>
                </a:solidFill>
              </a:defRPr>
            </a:lvl8pPr>
            <a:lvl9pPr indent="-317500" lvl="8" marL="4114800">
              <a:lnSpc>
                <a:spcPct val="115000"/>
              </a:lnSpc>
              <a:spcBef>
                <a:spcPts val="0"/>
              </a:spcBef>
              <a:spcAft>
                <a:spcPts val="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4766591" y="8290163"/>
            <a:ext cx="308700" cy="699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s-419"/>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3" name="Shape 53"/>
        <p:cNvGrpSpPr/>
        <p:nvPr/>
      </p:nvGrpSpPr>
      <p:grpSpPr>
        <a:xfrm>
          <a:off x="0" y="0"/>
          <a:ext cx="0" cy="0"/>
          <a:chOff x="0" y="0"/>
          <a:chExt cx="0" cy="0"/>
        </a:xfrm>
      </p:grpSpPr>
      <p:sp>
        <p:nvSpPr>
          <p:cNvPr id="54" name="Google Shape;54;p13"/>
          <p:cNvSpPr txBox="1"/>
          <p:nvPr/>
        </p:nvSpPr>
        <p:spPr>
          <a:xfrm>
            <a:off x="0" y="0"/>
            <a:ext cx="4201200" cy="794100"/>
          </a:xfrm>
          <a:prstGeom prst="rect">
            <a:avLst/>
          </a:prstGeom>
          <a:noFill/>
          <a:ln>
            <a:noFill/>
          </a:ln>
        </p:spPr>
        <p:txBody>
          <a:bodyPr anchorCtr="0" anchor="t" bIns="91425" lIns="91425" spcFirstLastPara="1" rIns="91425" wrap="square" tIns="91425">
            <a:spAutoFit/>
          </a:bodyPr>
          <a:lstStyle/>
          <a:p>
            <a:pPr indent="0" lvl="0" marL="0" rtl="0" algn="ctr">
              <a:lnSpc>
                <a:spcPct val="115000"/>
              </a:lnSpc>
              <a:spcBef>
                <a:spcPts val="0"/>
              </a:spcBef>
              <a:spcAft>
                <a:spcPts val="1000"/>
              </a:spcAft>
              <a:buNone/>
            </a:pPr>
            <a:r>
              <a:rPr b="1" lang="es-419" sz="1200">
                <a:solidFill>
                  <a:schemeClr val="dk1"/>
                </a:solidFill>
              </a:rPr>
              <a:t>COINFECCIÓN POR MYCOBACTERIUM TUBERCULOSIS Y PNEUMOCYSTIS JIROVECII EN UNA PACIENTE INMUNOCOMPROMETIDA NO HIV </a:t>
            </a:r>
            <a:endParaRPr b="1" sz="1500"/>
          </a:p>
        </p:txBody>
      </p:sp>
      <p:sp>
        <p:nvSpPr>
          <p:cNvPr id="55" name="Google Shape;55;p13"/>
          <p:cNvSpPr txBox="1"/>
          <p:nvPr/>
        </p:nvSpPr>
        <p:spPr>
          <a:xfrm>
            <a:off x="75900" y="1107475"/>
            <a:ext cx="4977000" cy="1462800"/>
          </a:xfrm>
          <a:prstGeom prst="rect">
            <a:avLst/>
          </a:prstGeom>
          <a:noFill/>
          <a:ln cap="flat" cmpd="sng" w="9525">
            <a:solidFill>
              <a:schemeClr val="dk1"/>
            </a:solidFill>
            <a:prstDash val="solid"/>
            <a:round/>
            <a:headEnd len="sm" w="sm" type="none"/>
            <a:tailEnd len="sm" w="sm" type="none"/>
          </a:ln>
        </p:spPr>
        <p:txBody>
          <a:bodyPr anchorCtr="0" anchor="t" bIns="0" lIns="54000" spcFirstLastPara="1" rIns="54000" wrap="square" tIns="0">
            <a:spAutoFit/>
          </a:bodyPr>
          <a:lstStyle/>
          <a:p>
            <a:pPr indent="0" lvl="0" marL="0" rtl="0" algn="just">
              <a:lnSpc>
                <a:spcPct val="115000"/>
              </a:lnSpc>
              <a:spcBef>
                <a:spcPts val="0"/>
              </a:spcBef>
              <a:spcAft>
                <a:spcPts val="1000"/>
              </a:spcAft>
              <a:buNone/>
            </a:pPr>
            <a:r>
              <a:rPr lang="es-419" sz="1050">
                <a:solidFill>
                  <a:schemeClr val="dk1"/>
                </a:solidFill>
                <a:highlight>
                  <a:srgbClr val="FFFFFF"/>
                </a:highlight>
                <a:latin typeface="Arial Narrow"/>
                <a:ea typeface="Arial Narrow"/>
                <a:cs typeface="Arial Narrow"/>
                <a:sym typeface="Arial Narrow"/>
              </a:rPr>
              <a:t>I</a:t>
            </a:r>
            <a:r>
              <a:rPr b="1" lang="es-419" sz="1050">
                <a:solidFill>
                  <a:schemeClr val="dk1"/>
                </a:solidFill>
                <a:highlight>
                  <a:srgbClr val="FFFFFF"/>
                </a:highlight>
                <a:latin typeface="Arial Narrow"/>
                <a:ea typeface="Arial Narrow"/>
                <a:cs typeface="Arial Narrow"/>
                <a:sym typeface="Arial Narrow"/>
              </a:rPr>
              <a:t>ntroducción: </a:t>
            </a:r>
            <a:r>
              <a:rPr lang="es-419" sz="1050">
                <a:solidFill>
                  <a:schemeClr val="dk1"/>
                </a:solidFill>
                <a:highlight>
                  <a:srgbClr val="FFFFFF"/>
                </a:highlight>
                <a:latin typeface="Arial Narrow"/>
                <a:ea typeface="Arial Narrow"/>
                <a:cs typeface="Arial Narrow"/>
                <a:sym typeface="Arial Narrow"/>
              </a:rPr>
              <a:t>P</a:t>
            </a:r>
            <a:r>
              <a:rPr i="1" lang="es-419" sz="1050">
                <a:solidFill>
                  <a:schemeClr val="dk1"/>
                </a:solidFill>
                <a:highlight>
                  <a:srgbClr val="FFFFFF"/>
                </a:highlight>
                <a:latin typeface="Arial Narrow"/>
                <a:ea typeface="Arial Narrow"/>
                <a:cs typeface="Arial Narrow"/>
                <a:sym typeface="Arial Narrow"/>
              </a:rPr>
              <a:t>neumocystis Jirovecii</a:t>
            </a:r>
            <a:r>
              <a:rPr lang="es-419" sz="1050">
                <a:solidFill>
                  <a:schemeClr val="dk1"/>
                </a:solidFill>
                <a:highlight>
                  <a:srgbClr val="FFFFFF"/>
                </a:highlight>
                <a:latin typeface="Arial Narrow"/>
                <a:ea typeface="Arial Narrow"/>
                <a:cs typeface="Arial Narrow"/>
                <a:sym typeface="Arial Narrow"/>
              </a:rPr>
              <a:t> (PCP) y </a:t>
            </a:r>
            <a:r>
              <a:rPr i="1" lang="es-419" sz="1050">
                <a:solidFill>
                  <a:schemeClr val="dk1"/>
                </a:solidFill>
                <a:highlight>
                  <a:srgbClr val="FFFFFF"/>
                </a:highlight>
                <a:latin typeface="Arial Narrow"/>
                <a:ea typeface="Arial Narrow"/>
                <a:cs typeface="Arial Narrow"/>
                <a:sym typeface="Arial Narrow"/>
              </a:rPr>
              <a:t>Mycobacterium Tuberculosis </a:t>
            </a:r>
            <a:r>
              <a:rPr lang="es-419" sz="1050">
                <a:solidFill>
                  <a:schemeClr val="dk1"/>
                </a:solidFill>
                <a:highlight>
                  <a:srgbClr val="FFFFFF"/>
                </a:highlight>
                <a:latin typeface="Arial Narrow"/>
                <a:ea typeface="Arial Narrow"/>
                <a:cs typeface="Arial Narrow"/>
                <a:sym typeface="Arial Narrow"/>
              </a:rPr>
              <a:t>(TBC) son patógenos pulmonares oportunistas comunes en pacientes inmunocomprometidos, sobre todo en infectados con el Virus de la Inmunodeficiencia Humana (HIV). </a:t>
            </a:r>
            <a:r>
              <a:rPr lang="es-419" sz="1050">
                <a:solidFill>
                  <a:schemeClr val="dk1"/>
                </a:solidFill>
                <a:latin typeface="Arial Narrow"/>
                <a:ea typeface="Arial Narrow"/>
                <a:cs typeface="Arial Narrow"/>
                <a:sym typeface="Arial Narrow"/>
              </a:rPr>
              <a:t>Los inhibidores de la janus quinasa como el baricitinib, se asocian también con un aumento en la tasa de infecciones respiratorias y la combinación con metotrexato (MTX) aumenta la incidencia de las mismas en comparación con la monoterapia. </a:t>
            </a:r>
            <a:r>
              <a:rPr lang="es-419" sz="1050">
                <a:solidFill>
                  <a:schemeClr val="dk1"/>
                </a:solidFill>
                <a:highlight>
                  <a:srgbClr val="FFFFFF"/>
                </a:highlight>
                <a:latin typeface="Arial Narrow"/>
                <a:ea typeface="Arial Narrow"/>
                <a:cs typeface="Arial Narrow"/>
                <a:sym typeface="Arial Narrow"/>
              </a:rPr>
              <a:t>La coinfección por PCP y TBC es infrecuente, por lo que debe tenerse en cuenta a la hora de evaluar a pacientes con inmunocompromiso y clínica respiratoria ya que el retraso en el diagnóstico o un tratamiento inadecuado pueden empeorar el pronóstico.</a:t>
            </a:r>
            <a:endParaRPr sz="1050">
              <a:latin typeface="Arial Narrow"/>
              <a:ea typeface="Arial Narrow"/>
              <a:cs typeface="Arial Narrow"/>
              <a:sym typeface="Arial Narrow"/>
            </a:endParaRPr>
          </a:p>
        </p:txBody>
      </p:sp>
      <p:grpSp>
        <p:nvGrpSpPr>
          <p:cNvPr id="56" name="Google Shape;56;p13"/>
          <p:cNvGrpSpPr/>
          <p:nvPr/>
        </p:nvGrpSpPr>
        <p:grpSpPr>
          <a:xfrm rot="5400000">
            <a:off x="2641299" y="3088622"/>
            <a:ext cx="2858310" cy="1964892"/>
            <a:chOff x="548700" y="0"/>
            <a:chExt cx="3136175" cy="2253575"/>
          </a:xfrm>
        </p:grpSpPr>
        <p:pic>
          <p:nvPicPr>
            <p:cNvPr id="57" name="Google Shape;57;p13"/>
            <p:cNvPicPr preferRelativeResize="0"/>
            <p:nvPr/>
          </p:nvPicPr>
          <p:blipFill rotWithShape="1">
            <a:blip r:embed="rId3">
              <a:alphaModFix/>
            </a:blip>
            <a:srcRect b="20895" l="28757" r="18427" t="14471"/>
            <a:stretch/>
          </p:blipFill>
          <p:spPr>
            <a:xfrm rot="-5400000">
              <a:off x="199513" y="349188"/>
              <a:ext cx="2253575" cy="1555200"/>
            </a:xfrm>
            <a:prstGeom prst="rect">
              <a:avLst/>
            </a:prstGeom>
            <a:noFill/>
            <a:ln>
              <a:noFill/>
            </a:ln>
          </p:spPr>
        </p:pic>
        <p:pic>
          <p:nvPicPr>
            <p:cNvPr id="58" name="Google Shape;58;p13"/>
            <p:cNvPicPr preferRelativeResize="0"/>
            <p:nvPr/>
          </p:nvPicPr>
          <p:blipFill rotWithShape="1">
            <a:blip r:embed="rId4">
              <a:alphaModFix/>
            </a:blip>
            <a:srcRect b="23154" l="34724" r="24399" t="25720"/>
            <a:stretch/>
          </p:blipFill>
          <p:spPr>
            <a:xfrm rot="-5400000">
              <a:off x="1767675" y="336300"/>
              <a:ext cx="2253425" cy="1580975"/>
            </a:xfrm>
            <a:prstGeom prst="rect">
              <a:avLst/>
            </a:prstGeom>
            <a:noFill/>
            <a:ln>
              <a:noFill/>
            </a:ln>
          </p:spPr>
        </p:pic>
      </p:grpSp>
      <p:sp>
        <p:nvSpPr>
          <p:cNvPr id="59" name="Google Shape;59;p13"/>
          <p:cNvSpPr txBox="1"/>
          <p:nvPr/>
        </p:nvSpPr>
        <p:spPr>
          <a:xfrm>
            <a:off x="75902" y="2641913"/>
            <a:ext cx="3042900" cy="2949600"/>
          </a:xfrm>
          <a:prstGeom prst="rect">
            <a:avLst/>
          </a:prstGeom>
          <a:noFill/>
          <a:ln>
            <a:noFill/>
          </a:ln>
        </p:spPr>
        <p:txBody>
          <a:bodyPr anchorCtr="0" anchor="t" bIns="0" lIns="54000" spcFirstLastPara="1" rIns="54000" wrap="square" tIns="0">
            <a:spAutoFit/>
          </a:bodyPr>
          <a:lstStyle/>
          <a:p>
            <a:pPr indent="0" lvl="0" marL="0" rtl="0" algn="just">
              <a:lnSpc>
                <a:spcPct val="115000"/>
              </a:lnSpc>
              <a:spcBef>
                <a:spcPts val="0"/>
              </a:spcBef>
              <a:spcAft>
                <a:spcPts val="0"/>
              </a:spcAft>
              <a:buNone/>
            </a:pPr>
            <a:r>
              <a:rPr b="1" lang="es-419" sz="1050">
                <a:solidFill>
                  <a:schemeClr val="dk1"/>
                </a:solidFill>
                <a:latin typeface="Arial Narrow"/>
                <a:ea typeface="Arial Narrow"/>
                <a:cs typeface="Arial Narrow"/>
                <a:sym typeface="Arial Narrow"/>
              </a:rPr>
              <a:t>Caso clínico:</a:t>
            </a:r>
            <a:r>
              <a:rPr lang="es-419" sz="1050">
                <a:solidFill>
                  <a:schemeClr val="dk1"/>
                </a:solidFill>
                <a:latin typeface="Arial Narrow"/>
                <a:ea typeface="Arial Narrow"/>
                <a:cs typeface="Arial Narrow"/>
                <a:sym typeface="Arial Narrow"/>
              </a:rPr>
              <a:t> Femenina de 53 años con antecedentes de síndrome de Sjogren y Artritis Reumatoidea en tratamiento con MTX y baricitinib desde el año 2021. Consultó por episodio confusional y dolor abdominal de 24 hs. de evolución, se realizó angiotomografía de tórax, abdomen y pelvis que </a:t>
            </a:r>
            <a:r>
              <a:rPr lang="es-419" sz="1050">
                <a:solidFill>
                  <a:schemeClr val="dk1"/>
                </a:solidFill>
                <a:latin typeface="Arial Narrow"/>
                <a:ea typeface="Arial Narrow"/>
                <a:cs typeface="Arial Narrow"/>
                <a:sym typeface="Arial Narrow"/>
              </a:rPr>
              <a:t>evidenció</a:t>
            </a:r>
            <a:r>
              <a:rPr lang="es-419" sz="1050">
                <a:solidFill>
                  <a:schemeClr val="dk1"/>
                </a:solidFill>
                <a:latin typeface="Arial Narrow"/>
                <a:ea typeface="Arial Narrow"/>
                <a:cs typeface="Arial Narrow"/>
                <a:sym typeface="Arial Narrow"/>
              </a:rPr>
              <a:t> trombosis del seno longitudinal, infarto esplénico y del </a:t>
            </a:r>
            <a:r>
              <a:rPr lang="es-419" sz="1050">
                <a:solidFill>
                  <a:schemeClr val="dk1"/>
                </a:solidFill>
                <a:latin typeface="Arial Narrow"/>
                <a:ea typeface="Arial Narrow"/>
                <a:cs typeface="Arial Narrow"/>
                <a:sym typeface="Arial Narrow"/>
              </a:rPr>
              <a:t>tronco</a:t>
            </a:r>
            <a:r>
              <a:rPr lang="es-419" sz="1050">
                <a:solidFill>
                  <a:schemeClr val="dk1"/>
                </a:solidFill>
                <a:latin typeface="Arial Narrow"/>
                <a:ea typeface="Arial Narrow"/>
                <a:cs typeface="Arial Narrow"/>
                <a:sym typeface="Arial Narrow"/>
              </a:rPr>
              <a:t> celiaco. Se interpretó como probable síndrome </a:t>
            </a:r>
            <a:r>
              <a:rPr lang="es-419" sz="1050">
                <a:solidFill>
                  <a:schemeClr val="dk1"/>
                </a:solidFill>
                <a:latin typeface="Arial Narrow"/>
                <a:ea typeface="Arial Narrow"/>
                <a:cs typeface="Arial Narrow"/>
                <a:sym typeface="Arial Narrow"/>
              </a:rPr>
              <a:t>antifosfolipídico</a:t>
            </a:r>
            <a:r>
              <a:rPr lang="es-419" sz="1050">
                <a:solidFill>
                  <a:schemeClr val="dk1"/>
                </a:solidFill>
                <a:latin typeface="Arial Narrow"/>
                <a:ea typeface="Arial Narrow"/>
                <a:cs typeface="Arial Narrow"/>
                <a:sym typeface="Arial Narrow"/>
              </a:rPr>
              <a:t> catastrófico y comenzó tratamiento anticoagulante. Evolucionó durante la internación con fiebre persistente, tos seca y desaturación. Laboratorio: HTO 36.5 %, GB 10.200/µl, LDH 274 UI/l, VSG 2 mm/h, HIV negativo, VDRL negativo. Nueva tomografía de tórax mostró patrón en árbol en brote apical derecho</a:t>
            </a:r>
            <a:r>
              <a:rPr b="1" lang="es-419" sz="1050">
                <a:solidFill>
                  <a:schemeClr val="dk1"/>
                </a:solidFill>
                <a:latin typeface="Arial Narrow"/>
                <a:ea typeface="Arial Narrow"/>
                <a:cs typeface="Arial Narrow"/>
                <a:sym typeface="Arial Narrow"/>
              </a:rPr>
              <a:t> </a:t>
            </a:r>
            <a:r>
              <a:rPr lang="es-419" sz="1050">
                <a:solidFill>
                  <a:schemeClr val="dk1"/>
                </a:solidFill>
                <a:latin typeface="Arial Narrow"/>
                <a:ea typeface="Arial Narrow"/>
                <a:cs typeface="Arial Narrow"/>
                <a:sym typeface="Arial Narrow"/>
              </a:rPr>
              <a:t>y opacidad triangular de base pleural con broncograma aéreo en el lóbulo inferior izquierdo. Filmarray positivo para influenza A, inició oseltamivir. </a:t>
            </a:r>
            <a:endParaRPr sz="1050">
              <a:solidFill>
                <a:schemeClr val="dk1"/>
              </a:solidFill>
              <a:latin typeface="Arial Narrow"/>
              <a:ea typeface="Arial Narrow"/>
              <a:cs typeface="Arial Narrow"/>
              <a:sym typeface="Arial Narrow"/>
            </a:endParaRPr>
          </a:p>
        </p:txBody>
      </p:sp>
      <p:sp>
        <p:nvSpPr>
          <p:cNvPr id="60" name="Google Shape;60;p13"/>
          <p:cNvSpPr txBox="1"/>
          <p:nvPr/>
        </p:nvSpPr>
        <p:spPr>
          <a:xfrm>
            <a:off x="102750" y="7107225"/>
            <a:ext cx="4950000" cy="1834500"/>
          </a:xfrm>
          <a:prstGeom prst="rect">
            <a:avLst/>
          </a:prstGeom>
          <a:noFill/>
          <a:ln cap="flat" cmpd="sng" w="9525">
            <a:solidFill>
              <a:schemeClr val="dk1"/>
            </a:solidFill>
            <a:prstDash val="solid"/>
            <a:round/>
            <a:headEnd len="sm" w="sm" type="none"/>
            <a:tailEnd len="sm" w="sm" type="none"/>
          </a:ln>
        </p:spPr>
        <p:txBody>
          <a:bodyPr anchorCtr="0" anchor="t" bIns="0" lIns="54000" spcFirstLastPara="1" rIns="54000" wrap="square" tIns="0">
            <a:spAutoFit/>
          </a:bodyPr>
          <a:lstStyle/>
          <a:p>
            <a:pPr indent="0" lvl="0" marL="0" rtl="0" algn="just">
              <a:lnSpc>
                <a:spcPct val="115000"/>
              </a:lnSpc>
              <a:spcBef>
                <a:spcPts val="0"/>
              </a:spcBef>
              <a:spcAft>
                <a:spcPts val="0"/>
              </a:spcAft>
              <a:buNone/>
            </a:pPr>
            <a:r>
              <a:rPr b="1" lang="es-419" sz="1050">
                <a:solidFill>
                  <a:schemeClr val="dk1"/>
                </a:solidFill>
                <a:latin typeface="Arial Narrow"/>
                <a:ea typeface="Arial Narrow"/>
                <a:cs typeface="Arial Narrow"/>
                <a:sym typeface="Arial Narrow"/>
              </a:rPr>
              <a:t>Discusión y conclusiones:</a:t>
            </a:r>
            <a:r>
              <a:rPr lang="es-419" sz="1050">
                <a:solidFill>
                  <a:schemeClr val="dk1"/>
                </a:solidFill>
                <a:latin typeface="Arial Narrow"/>
                <a:ea typeface="Arial Narrow"/>
                <a:cs typeface="Arial Narrow"/>
                <a:sym typeface="Arial Narrow"/>
              </a:rPr>
              <a:t> Es complicado discernir entre potenciales patógenos oportunistas causales de infección respiratoria aguda en inmunocomprometidos, dado que pueden manifestarse bajo el mismo síndrome clínico y favorecer el rápido deterioro del status del paciente. Los signos tomográficos en algunas ocasiones no son patognomónicos, lo cual nos aleja de la sospecha diagnóstica. Por otro lado, si bien el HIV es la principal causa de inmunocompromiso en personas infectadas por PCP y TBC, se debe considerar el baricitinib como potencial agente predisponente para el desarrollo de enfermedad pulmonar por </a:t>
            </a:r>
            <a:r>
              <a:rPr lang="es-419" sz="1050">
                <a:solidFill>
                  <a:schemeClr val="dk1"/>
                </a:solidFill>
                <a:latin typeface="Arial Narrow"/>
                <a:ea typeface="Arial Narrow"/>
                <a:cs typeface="Arial Narrow"/>
                <a:sym typeface="Arial Narrow"/>
              </a:rPr>
              <a:t>estos</a:t>
            </a:r>
            <a:r>
              <a:rPr lang="es-419" sz="1050">
                <a:solidFill>
                  <a:schemeClr val="dk1"/>
                </a:solidFill>
                <a:latin typeface="Arial Narrow"/>
                <a:ea typeface="Arial Narrow"/>
                <a:cs typeface="Arial Narrow"/>
                <a:sym typeface="Arial Narrow"/>
              </a:rPr>
              <a:t> gérmenes. </a:t>
            </a:r>
            <a:endParaRPr sz="1050">
              <a:solidFill>
                <a:schemeClr val="dk1"/>
              </a:solidFill>
              <a:latin typeface="Arial Narrow"/>
              <a:ea typeface="Arial Narrow"/>
              <a:cs typeface="Arial Narrow"/>
              <a:sym typeface="Arial Narrow"/>
            </a:endParaRPr>
          </a:p>
          <a:p>
            <a:pPr indent="0" lvl="0" marL="0" rtl="0" algn="just">
              <a:lnSpc>
                <a:spcPct val="115000"/>
              </a:lnSpc>
              <a:spcBef>
                <a:spcPts val="0"/>
              </a:spcBef>
              <a:spcAft>
                <a:spcPts val="0"/>
              </a:spcAft>
              <a:buNone/>
            </a:pPr>
            <a:r>
              <a:rPr lang="es-419" sz="1050">
                <a:solidFill>
                  <a:schemeClr val="dk1"/>
                </a:solidFill>
                <a:latin typeface="Arial Narrow"/>
                <a:ea typeface="Arial Narrow"/>
                <a:cs typeface="Arial Narrow"/>
                <a:sym typeface="Arial Narrow"/>
              </a:rPr>
              <a:t>El abordaje diagnóstico oportuno y adecuado, sobre todo con métodos </a:t>
            </a:r>
            <a:r>
              <a:rPr lang="es-419" sz="1050">
                <a:solidFill>
                  <a:schemeClr val="dk1"/>
                </a:solidFill>
                <a:latin typeface="Arial Narrow"/>
                <a:ea typeface="Arial Narrow"/>
                <a:cs typeface="Arial Narrow"/>
                <a:sym typeface="Arial Narrow"/>
              </a:rPr>
              <a:t>mínimamente</a:t>
            </a:r>
            <a:r>
              <a:rPr lang="es-419" sz="1050">
                <a:solidFill>
                  <a:schemeClr val="dk1"/>
                </a:solidFill>
                <a:latin typeface="Arial Narrow"/>
                <a:ea typeface="Arial Narrow"/>
                <a:cs typeface="Arial Narrow"/>
                <a:sym typeface="Arial Narrow"/>
              </a:rPr>
              <a:t> invasivos como la FBC en este grupo de pacientes es una prioridad, ya que el retraso conlleva a elevada morbimortalidad. </a:t>
            </a:r>
            <a:endParaRPr sz="1050">
              <a:solidFill>
                <a:schemeClr val="dk1"/>
              </a:solidFill>
              <a:latin typeface="Arial Narrow"/>
              <a:ea typeface="Arial Narrow"/>
              <a:cs typeface="Arial Narrow"/>
              <a:sym typeface="Arial Narrow"/>
            </a:endParaRPr>
          </a:p>
        </p:txBody>
      </p:sp>
      <p:sp>
        <p:nvSpPr>
          <p:cNvPr id="61" name="Google Shape;61;p13"/>
          <p:cNvSpPr txBox="1"/>
          <p:nvPr/>
        </p:nvSpPr>
        <p:spPr>
          <a:xfrm>
            <a:off x="10804" y="697125"/>
            <a:ext cx="5144400" cy="338700"/>
          </a:xfrm>
          <a:prstGeom prst="rect">
            <a:avLst/>
          </a:prstGeom>
          <a:noFill/>
          <a:ln>
            <a:noFill/>
          </a:ln>
        </p:spPr>
        <p:txBody>
          <a:bodyPr anchorCtr="0" anchor="t" bIns="91425" lIns="91425" spcFirstLastPara="1" rIns="91425" wrap="square" tIns="91425">
            <a:spAutoFit/>
          </a:bodyPr>
          <a:lstStyle/>
          <a:p>
            <a:pPr indent="0" lvl="0" marL="0" rtl="0" algn="ctr">
              <a:lnSpc>
                <a:spcPct val="115000"/>
              </a:lnSpc>
              <a:spcBef>
                <a:spcPts val="0"/>
              </a:spcBef>
              <a:spcAft>
                <a:spcPts val="1000"/>
              </a:spcAft>
              <a:buNone/>
            </a:pPr>
            <a:r>
              <a:rPr lang="es-419" sz="1000" u="sng">
                <a:solidFill>
                  <a:schemeClr val="dk1"/>
                </a:solidFill>
                <a:latin typeface="Arial Narrow"/>
                <a:ea typeface="Arial Narrow"/>
                <a:cs typeface="Arial Narrow"/>
                <a:sym typeface="Arial Narrow"/>
              </a:rPr>
              <a:t>Fernandez Oporto Juan</a:t>
            </a:r>
            <a:r>
              <a:rPr lang="es-419" sz="1000">
                <a:solidFill>
                  <a:schemeClr val="dk1"/>
                </a:solidFill>
                <a:latin typeface="Arial Narrow"/>
                <a:ea typeface="Arial Narrow"/>
                <a:cs typeface="Arial Narrow"/>
                <a:sym typeface="Arial Narrow"/>
              </a:rPr>
              <a:t>, Salas Adriana, Estebarena Agostina, Villca Veimar Wilson, Besteiro Guillermo</a:t>
            </a:r>
            <a:endParaRPr sz="1000">
              <a:latin typeface="Arial Narrow"/>
              <a:ea typeface="Arial Narrow"/>
              <a:cs typeface="Arial Narrow"/>
              <a:sym typeface="Arial Narrow"/>
            </a:endParaRPr>
          </a:p>
        </p:txBody>
      </p:sp>
      <p:sp>
        <p:nvSpPr>
          <p:cNvPr id="62" name="Google Shape;62;p13"/>
          <p:cNvSpPr txBox="1"/>
          <p:nvPr/>
        </p:nvSpPr>
        <p:spPr>
          <a:xfrm>
            <a:off x="4305600" y="123150"/>
            <a:ext cx="838800" cy="4770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b="1" lang="es-419" sz="1900"/>
              <a:t>P-017</a:t>
            </a:r>
            <a:endParaRPr b="1" sz="1900"/>
          </a:p>
        </p:txBody>
      </p:sp>
      <p:sp>
        <p:nvSpPr>
          <p:cNvPr id="63" name="Google Shape;63;p13"/>
          <p:cNvSpPr txBox="1"/>
          <p:nvPr/>
        </p:nvSpPr>
        <p:spPr>
          <a:xfrm>
            <a:off x="102750" y="5603650"/>
            <a:ext cx="4950000" cy="1462800"/>
          </a:xfrm>
          <a:prstGeom prst="rect">
            <a:avLst/>
          </a:prstGeom>
          <a:noFill/>
          <a:ln>
            <a:noFill/>
          </a:ln>
        </p:spPr>
        <p:txBody>
          <a:bodyPr anchorCtr="0" anchor="t" bIns="0" lIns="54000" spcFirstLastPara="1" rIns="54000" wrap="square" tIns="0">
            <a:spAutoFit/>
          </a:bodyPr>
          <a:lstStyle/>
          <a:p>
            <a:pPr indent="0" lvl="0" marL="0" rtl="0" algn="just">
              <a:lnSpc>
                <a:spcPct val="115000"/>
              </a:lnSpc>
              <a:spcBef>
                <a:spcPts val="0"/>
              </a:spcBef>
              <a:spcAft>
                <a:spcPts val="0"/>
              </a:spcAft>
              <a:buNone/>
            </a:pPr>
            <a:r>
              <a:rPr lang="es-419" sz="1050">
                <a:solidFill>
                  <a:schemeClr val="dk1"/>
                </a:solidFill>
                <a:latin typeface="Arial Narrow"/>
                <a:ea typeface="Arial Narrow"/>
                <a:cs typeface="Arial Narrow"/>
                <a:sym typeface="Arial Narrow"/>
              </a:rPr>
              <a:t>Por mala evolución, a las 72 hs. se realizó fibrobroncoscopia y lavado bronquioalveolar con resultado de exámenes directos negativos para bacilos ácido alcohol resistentes (BAAR), micobacterias y hongos. Se adiciona al tratamiento cefepime – vancomicina por rescate en hemocultivos de S. Aureus meticilino sensible (a punto de partida de tromboflebitis). No hubo mejoría de la curva térmica ni de la hipoxemia pese a escalar el tratamiento. 48 hs. posteriores se recibió el resultado de la PCR para PCP del BAL positivo e inició trimetoprima sulfametoxazol y corticoides con franca mejoría clínica. A la semana el laboratorio informó resultado de Genexpert del BAL positivo para TBC por lo que inició 4 drogas antifímicas.  </a:t>
            </a:r>
            <a:endParaRPr sz="1050">
              <a:solidFill>
                <a:schemeClr val="dk1"/>
              </a:solidFill>
              <a:latin typeface="Arial Narrow"/>
              <a:ea typeface="Arial Narrow"/>
              <a:cs typeface="Arial Narrow"/>
              <a:sym typeface="Arial Narrow"/>
            </a:endParaRPr>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