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5" d="100"/>
          <a:sy n="95" d="100"/>
        </p:scale>
        <p:origin x="2318" y="-6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199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6980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454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262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883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2124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832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328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7467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5300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666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8140-5334-4FC8-B830-E2FB8521E98C}" type="datetimeFigureOut">
              <a:rPr lang="es-AR" smtClean="0"/>
              <a:t>14/10/2024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01DE2-8D4F-4E68-B24D-978E68BB9F0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170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9727" y="24830"/>
            <a:ext cx="4940968" cy="1653774"/>
          </a:xfrm>
        </p:spPr>
        <p:txBody>
          <a:bodyPr>
            <a:normAutofit/>
          </a:bodyPr>
          <a:lstStyle/>
          <a:p>
            <a:pPr algn="l"/>
            <a:r>
              <a:rPr lang="es-AR" sz="2000" b="1" dirty="0"/>
              <a:t>Experiencia Multidisciplinaria </a:t>
            </a:r>
            <a:r>
              <a:rPr lang="es-AR" sz="2000" b="1" dirty="0" smtClean="0"/>
              <a:t>en</a:t>
            </a:r>
            <a:br>
              <a:rPr lang="es-AR" sz="2000" b="1" dirty="0" smtClean="0"/>
            </a:br>
            <a:r>
              <a:rPr lang="es-AR" sz="2000" b="1" dirty="0" smtClean="0"/>
              <a:t>Cesación </a:t>
            </a:r>
            <a:r>
              <a:rPr lang="es-AR" sz="2000" b="1" dirty="0"/>
              <a:t>Tabáquica en Centro </a:t>
            </a:r>
            <a:r>
              <a:rPr lang="es-AR" sz="2000" b="1" dirty="0" smtClean="0"/>
              <a:t>de </a:t>
            </a:r>
            <a:br>
              <a:rPr lang="es-AR" sz="2000" b="1" dirty="0" smtClean="0"/>
            </a:br>
            <a:r>
              <a:rPr lang="es-AR" sz="2000" b="1" dirty="0" smtClean="0"/>
              <a:t>Atención </a:t>
            </a:r>
            <a:r>
              <a:rPr lang="es-AR" sz="2000" b="1" dirty="0"/>
              <a:t>Primaria de Salud</a:t>
            </a:r>
            <a:r>
              <a:rPr lang="es-AR" sz="2000" dirty="0"/>
              <a:t/>
            </a:r>
            <a:br>
              <a:rPr lang="es-AR" sz="2000" dirty="0"/>
            </a:br>
            <a:r>
              <a:rPr lang="es-AR" sz="1100" dirty="0"/>
              <a:t>Autores: </a:t>
            </a:r>
            <a:r>
              <a:rPr lang="es-AR" sz="1100" b="1" dirty="0" err="1"/>
              <a:t>Lescano</a:t>
            </a:r>
            <a:r>
              <a:rPr lang="es-AR" sz="1100" b="1" dirty="0"/>
              <a:t> Paula Romina, Albornoz Paola, </a:t>
            </a:r>
            <a:r>
              <a:rPr lang="es-AR" sz="1100" b="1" dirty="0" err="1"/>
              <a:t>Benchart</a:t>
            </a:r>
            <a:r>
              <a:rPr lang="es-AR" sz="1100" b="1" dirty="0"/>
              <a:t> Noelia</a:t>
            </a:r>
            <a:r>
              <a:rPr lang="es-AR" sz="1100" dirty="0"/>
              <a:t/>
            </a:r>
            <a:br>
              <a:rPr lang="es-AR" sz="1100" dirty="0"/>
            </a:br>
            <a:r>
              <a:rPr lang="es-AR" sz="1100" dirty="0"/>
              <a:t>Afiliaciones: Dispensario Municipal de Monte Cristo - Córdoba - Argentina.</a:t>
            </a:r>
            <a:r>
              <a:rPr lang="es-AR" sz="1100" dirty="0"/>
              <a:t/>
            </a:r>
            <a:br>
              <a:rPr lang="es-AR" sz="1100" dirty="0"/>
            </a:br>
            <a:r>
              <a:rPr lang="es-AR" sz="1100" dirty="0"/>
              <a:t/>
            </a:r>
            <a:br>
              <a:rPr lang="es-AR" sz="1100" dirty="0"/>
            </a:br>
            <a:endParaRPr lang="es-AR" sz="11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0869" y="1409072"/>
            <a:ext cx="4990414" cy="1041886"/>
          </a:xfr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AR" sz="1050" i="1" dirty="0" smtClean="0"/>
              <a:t>INTRODUCCIÓN</a:t>
            </a:r>
          </a:p>
          <a:p>
            <a:r>
              <a:rPr lang="es-AR" sz="1050" dirty="0" smtClean="0"/>
              <a:t>El </a:t>
            </a:r>
            <a:r>
              <a:rPr lang="es-AR" sz="1050" dirty="0"/>
              <a:t>consumo de tabaco constituye un grave problema de salud pública siendo la primera causa evitable de muerte a nivel mundial. Esta problemática </a:t>
            </a:r>
            <a:r>
              <a:rPr lang="es-AR" sz="1050" dirty="0" smtClean="0"/>
              <a:t>motivó </a:t>
            </a:r>
            <a:r>
              <a:rPr lang="es-AR" sz="1050" dirty="0"/>
              <a:t>la conformación de un grupo multidisciplinario constituido por una licenciada en psicología, una trabajadora social y una </a:t>
            </a:r>
            <a:r>
              <a:rPr lang="es-AR" sz="1050" dirty="0" err="1"/>
              <a:t>neumonóloga</a:t>
            </a:r>
            <a:r>
              <a:rPr lang="es-AR" sz="1050" dirty="0"/>
              <a:t> para el abordaje conjunto de la cesación tabáquica en Montecristo, una localidad a 25 km de la capital cordobesa de 14.804 habitantes.</a:t>
            </a:r>
            <a:endParaRPr lang="es-AR" sz="105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80239" y="2582661"/>
            <a:ext cx="2286683" cy="10990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50" i="1" dirty="0" smtClean="0"/>
              <a:t>OBJETIVOS</a:t>
            </a:r>
          </a:p>
          <a:p>
            <a:r>
              <a:rPr lang="es-AR" sz="1050" dirty="0"/>
              <a:t>C</a:t>
            </a:r>
            <a:r>
              <a:rPr lang="es-AR" sz="1050" dirty="0" smtClean="0"/>
              <a:t>aracterizar </a:t>
            </a:r>
            <a:r>
              <a:rPr lang="es-AR" sz="1050" dirty="0"/>
              <a:t>la población que asistió a grupos de </a:t>
            </a:r>
            <a:r>
              <a:rPr lang="es-AR" sz="1050" dirty="0" smtClean="0"/>
              <a:t>abordaje </a:t>
            </a:r>
            <a:r>
              <a:rPr lang="es-AR" sz="1050" dirty="0"/>
              <a:t>multidisciplinario y su relación con el tabaquismo, </a:t>
            </a:r>
            <a:r>
              <a:rPr lang="es-AR" sz="1050" dirty="0" smtClean="0"/>
              <a:t>asimismo </a:t>
            </a:r>
            <a:r>
              <a:rPr lang="es-AR" sz="1050" dirty="0"/>
              <a:t>evaluar la efectividad del trabajo grupal para la cesación. </a:t>
            </a:r>
            <a:endParaRPr lang="es-AR" sz="1050" dirty="0"/>
          </a:p>
        </p:txBody>
      </p:sp>
      <p:sp>
        <p:nvSpPr>
          <p:cNvPr id="7" name="CuadroTexto 6"/>
          <p:cNvSpPr txBox="1"/>
          <p:nvPr/>
        </p:nvSpPr>
        <p:spPr>
          <a:xfrm>
            <a:off x="2438398" y="2579367"/>
            <a:ext cx="2622885" cy="18697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050" i="1" dirty="0" smtClean="0"/>
              <a:t>MATERIALES Y MÉTODOS</a:t>
            </a:r>
          </a:p>
          <a:p>
            <a:pPr algn="ctr"/>
            <a:r>
              <a:rPr lang="es-AR" sz="1050" dirty="0" smtClean="0"/>
              <a:t>Se realizó un estudio descriptivo de corte transversal basado en análisis de datos de los participantes de 3 grupos llevados a cabo entre Octubre 2022 a Noviembre 2023. En cada grupo se realizaron 8 a 10 encuentros. Fueron elegidos pacientes que participaron al menos de 3 encuentros. Los datos fueron recabados de entrevistas de admisión individuales. La efectividad del tratamiento se midió mediante una encuesta anónima.  </a:t>
            </a:r>
            <a:endParaRPr lang="es-AR" sz="105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275599" y="2395434"/>
            <a:ext cx="5080426" cy="46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587358" y="2156156"/>
            <a:ext cx="5640857" cy="176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290826"/>
              </p:ext>
            </p:extLst>
          </p:nvPr>
        </p:nvGraphicFramePr>
        <p:xfrm>
          <a:off x="70869" y="3835199"/>
          <a:ext cx="2296053" cy="32252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2683">
                  <a:extLst>
                    <a:ext uri="{9D8B030D-6E8A-4147-A177-3AD203B41FA5}">
                      <a16:colId xmlns:a16="http://schemas.microsoft.com/office/drawing/2014/main" val="287397058"/>
                    </a:ext>
                  </a:extLst>
                </a:gridCol>
                <a:gridCol w="853370">
                  <a:extLst>
                    <a:ext uri="{9D8B030D-6E8A-4147-A177-3AD203B41FA5}">
                      <a16:colId xmlns:a16="http://schemas.microsoft.com/office/drawing/2014/main" val="106833407"/>
                    </a:ext>
                  </a:extLst>
                </a:gridCol>
              </a:tblGrid>
              <a:tr h="350203">
                <a:tc>
                  <a:txBody>
                    <a:bodyPr/>
                    <a:lstStyle/>
                    <a:p>
                      <a:r>
                        <a:rPr lang="es-AR" sz="800" dirty="0" smtClean="0"/>
                        <a:t>N total =</a:t>
                      </a:r>
                      <a:r>
                        <a:rPr lang="es-AR" sz="800" baseline="0" dirty="0" smtClean="0"/>
                        <a:t> 18 </a:t>
                      </a:r>
                      <a:endParaRPr lang="es-A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800" dirty="0" smtClean="0"/>
                        <a:t>N (%)</a:t>
                      </a:r>
                    </a:p>
                    <a:p>
                      <a:r>
                        <a:rPr lang="es-AR" sz="800" dirty="0" smtClean="0"/>
                        <a:t>M (DST)</a:t>
                      </a:r>
                      <a:endParaRPr lang="es-A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36077"/>
                  </a:ext>
                </a:extLst>
              </a:tr>
              <a:tr h="333051">
                <a:tc>
                  <a:txBody>
                    <a:bodyPr/>
                    <a:lstStyle/>
                    <a:p>
                      <a:r>
                        <a:rPr lang="es-AR" sz="800" b="1" dirty="0" smtClean="0"/>
                        <a:t>Sexo</a:t>
                      </a:r>
                      <a:r>
                        <a:rPr lang="es-AR" sz="800" b="1" baseline="0" dirty="0" smtClean="0"/>
                        <a:t> Femenino</a:t>
                      </a:r>
                      <a:endParaRPr lang="es-AR" sz="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800" dirty="0" smtClean="0"/>
                        <a:t>14 (77,8)</a:t>
                      </a:r>
                      <a:endParaRPr lang="es-A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159535"/>
                  </a:ext>
                </a:extLst>
              </a:tr>
              <a:tr h="333051">
                <a:tc>
                  <a:txBody>
                    <a:bodyPr/>
                    <a:lstStyle/>
                    <a:p>
                      <a:r>
                        <a:rPr lang="es-AR" sz="800" b="1" dirty="0" smtClean="0"/>
                        <a:t>Edad promedio</a:t>
                      </a:r>
                      <a:endParaRPr lang="es-AR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800" dirty="0" smtClean="0"/>
                        <a:t>47</a:t>
                      </a:r>
                      <a:r>
                        <a:rPr lang="es-AR" sz="800" baseline="0" dirty="0" smtClean="0"/>
                        <a:t> (10,6)</a:t>
                      </a:r>
                      <a:endParaRPr lang="es-A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13739"/>
                  </a:ext>
                </a:extLst>
              </a:tr>
              <a:tr h="333051">
                <a:tc>
                  <a:txBody>
                    <a:bodyPr/>
                    <a:lstStyle/>
                    <a:p>
                      <a:r>
                        <a:rPr lang="es-AR" sz="800" b="1" dirty="0" smtClean="0"/>
                        <a:t>Edad inicio del tabaquismo</a:t>
                      </a:r>
                      <a:endParaRPr lang="es-AR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800" dirty="0" smtClean="0"/>
                        <a:t>16 (2,6)</a:t>
                      </a:r>
                      <a:endParaRPr lang="es-A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519923"/>
                  </a:ext>
                </a:extLst>
              </a:tr>
              <a:tr h="333051">
                <a:tc>
                  <a:txBody>
                    <a:bodyPr/>
                    <a:lstStyle/>
                    <a:p>
                      <a:r>
                        <a:rPr lang="es-AR" sz="800" b="1" dirty="0" smtClean="0"/>
                        <a:t>Paquetes/año</a:t>
                      </a:r>
                      <a:endParaRPr lang="es-AR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800" dirty="0" smtClean="0"/>
                        <a:t>24,5 (13,23)</a:t>
                      </a:r>
                      <a:endParaRPr lang="es-A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300591"/>
                  </a:ext>
                </a:extLst>
              </a:tr>
              <a:tr h="333051">
                <a:tc>
                  <a:txBody>
                    <a:bodyPr/>
                    <a:lstStyle/>
                    <a:p>
                      <a:r>
                        <a:rPr lang="es-AR" sz="800" b="1" dirty="0" smtClean="0"/>
                        <a:t>Depresión/Ansiedad</a:t>
                      </a:r>
                      <a:endParaRPr lang="es-AR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800" dirty="0" smtClean="0"/>
                        <a:t>4 (22,2)</a:t>
                      </a:r>
                      <a:endParaRPr lang="es-A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270969"/>
                  </a:ext>
                </a:extLst>
              </a:tr>
              <a:tr h="604896">
                <a:tc>
                  <a:txBody>
                    <a:bodyPr/>
                    <a:lstStyle/>
                    <a:p>
                      <a:r>
                        <a:rPr lang="es-AR" sz="800" b="1" dirty="0" smtClean="0"/>
                        <a:t>Motivación (T. Richmond)</a:t>
                      </a:r>
                    </a:p>
                    <a:p>
                      <a:r>
                        <a:rPr lang="es-AR" sz="800" dirty="0" smtClean="0"/>
                        <a:t>Baja </a:t>
                      </a:r>
                    </a:p>
                    <a:p>
                      <a:r>
                        <a:rPr lang="es-AR" sz="800" dirty="0" smtClean="0"/>
                        <a:t>Moderada</a:t>
                      </a:r>
                    </a:p>
                    <a:p>
                      <a:r>
                        <a:rPr lang="es-AR" sz="800" dirty="0" smtClean="0"/>
                        <a:t>Alta</a:t>
                      </a:r>
                      <a:endParaRPr lang="es-A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800" dirty="0" smtClean="0"/>
                    </a:p>
                    <a:p>
                      <a:r>
                        <a:rPr lang="es-AR" sz="800" dirty="0" smtClean="0"/>
                        <a:t>3 (16,7)</a:t>
                      </a:r>
                    </a:p>
                    <a:p>
                      <a:r>
                        <a:rPr lang="es-AR" sz="800" dirty="0" smtClean="0"/>
                        <a:t>2 (11,1)</a:t>
                      </a:r>
                    </a:p>
                    <a:p>
                      <a:r>
                        <a:rPr lang="es-AR" sz="800" dirty="0" smtClean="0"/>
                        <a:t>13 (72,2)</a:t>
                      </a:r>
                      <a:endParaRPr lang="es-A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426582"/>
                  </a:ext>
                </a:extLst>
              </a:tr>
              <a:tr h="604896">
                <a:tc>
                  <a:txBody>
                    <a:bodyPr/>
                    <a:lstStyle/>
                    <a:p>
                      <a:r>
                        <a:rPr lang="es-AR" sz="800" b="1" dirty="0" smtClean="0"/>
                        <a:t>Dependencia</a:t>
                      </a:r>
                      <a:r>
                        <a:rPr lang="es-AR" sz="800" b="1" baseline="0" dirty="0" smtClean="0"/>
                        <a:t> (T. </a:t>
                      </a:r>
                      <a:r>
                        <a:rPr lang="es-AR" sz="800" b="1" baseline="0" dirty="0" err="1" smtClean="0"/>
                        <a:t>Fageström</a:t>
                      </a:r>
                      <a:r>
                        <a:rPr lang="es-AR" sz="800" b="1" baseline="0" dirty="0" smtClean="0"/>
                        <a:t>)</a:t>
                      </a:r>
                    </a:p>
                    <a:p>
                      <a:r>
                        <a:rPr lang="es-AR" sz="800" baseline="0" dirty="0" smtClean="0"/>
                        <a:t>Baja </a:t>
                      </a:r>
                    </a:p>
                    <a:p>
                      <a:r>
                        <a:rPr lang="es-AR" sz="800" baseline="0" dirty="0" smtClean="0"/>
                        <a:t>Moderada</a:t>
                      </a:r>
                    </a:p>
                    <a:p>
                      <a:r>
                        <a:rPr lang="es-AR" sz="800" baseline="0" dirty="0" smtClean="0"/>
                        <a:t>Alta</a:t>
                      </a:r>
                      <a:endParaRPr lang="es-A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800" dirty="0" smtClean="0"/>
                    </a:p>
                    <a:p>
                      <a:r>
                        <a:rPr lang="es-AR" sz="800" dirty="0" smtClean="0"/>
                        <a:t>0</a:t>
                      </a:r>
                    </a:p>
                    <a:p>
                      <a:r>
                        <a:rPr lang="es-AR" sz="800" dirty="0" smtClean="0"/>
                        <a:t>5 (27,8)</a:t>
                      </a:r>
                    </a:p>
                    <a:p>
                      <a:r>
                        <a:rPr lang="es-AR" sz="800" dirty="0" smtClean="0"/>
                        <a:t>13</a:t>
                      </a:r>
                      <a:r>
                        <a:rPr lang="es-AR" sz="800" baseline="0" dirty="0" smtClean="0"/>
                        <a:t> (72,2)</a:t>
                      </a:r>
                      <a:endParaRPr lang="es-A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046119"/>
                  </a:ext>
                </a:extLst>
              </a:tr>
            </a:tbl>
          </a:graphicData>
        </a:graphic>
      </p:graphicFrame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013936"/>
              </p:ext>
            </p:extLst>
          </p:nvPr>
        </p:nvGraphicFramePr>
        <p:xfrm>
          <a:off x="2438397" y="4573924"/>
          <a:ext cx="2622885" cy="248652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92970">
                  <a:extLst>
                    <a:ext uri="{9D8B030D-6E8A-4147-A177-3AD203B41FA5}">
                      <a16:colId xmlns:a16="http://schemas.microsoft.com/office/drawing/2014/main" val="3292426659"/>
                    </a:ext>
                  </a:extLst>
                </a:gridCol>
                <a:gridCol w="729915">
                  <a:extLst>
                    <a:ext uri="{9D8B030D-6E8A-4147-A177-3AD203B41FA5}">
                      <a16:colId xmlns:a16="http://schemas.microsoft.com/office/drawing/2014/main" val="247873595"/>
                    </a:ext>
                  </a:extLst>
                </a:gridCol>
              </a:tblGrid>
              <a:tr h="276726">
                <a:tc>
                  <a:txBody>
                    <a:bodyPr/>
                    <a:lstStyle/>
                    <a:p>
                      <a:r>
                        <a:rPr lang="es-AR" sz="800" dirty="0" smtClean="0"/>
                        <a:t>N = 13</a:t>
                      </a:r>
                      <a:endParaRPr lang="es-A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800" dirty="0" smtClean="0"/>
                        <a:t>N (%)</a:t>
                      </a:r>
                      <a:endParaRPr lang="es-A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206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¿Cuánto te sirvió el taller de </a:t>
                      </a:r>
                      <a:endParaRPr lang="es-AR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cesación </a:t>
                      </a:r>
                      <a:r>
                        <a:rPr lang="es-A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tabáquica? </a:t>
                      </a:r>
                      <a:endParaRPr lang="es-AR" sz="8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Mucho</a:t>
                      </a:r>
                      <a:endParaRPr lang="es-AR" sz="8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Algo </a:t>
                      </a:r>
                      <a:endParaRPr lang="es-AR" sz="8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Muy poco</a:t>
                      </a:r>
                      <a:endParaRPr lang="es-AR" sz="800" dirty="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rtl="0"/>
                      <a:endParaRPr lang="es-AR" sz="8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endParaRPr lang="es-AR" sz="8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es-AR" sz="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(46,2)</a:t>
                      </a:r>
                      <a:endParaRPr lang="es-AR" sz="800" b="0" dirty="0" smtClean="0">
                        <a:effectLst/>
                      </a:endParaRPr>
                    </a:p>
                    <a:p>
                      <a:pPr rtl="0"/>
                      <a:r>
                        <a:rPr lang="es-AR" sz="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(23,1)</a:t>
                      </a:r>
                      <a:endParaRPr lang="es-AR" sz="800" b="0" dirty="0" smtClean="0">
                        <a:effectLst/>
                      </a:endParaRPr>
                    </a:p>
                    <a:p>
                      <a:pPr rtl="0"/>
                      <a:r>
                        <a:rPr lang="es-AR" sz="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(30,8)</a:t>
                      </a:r>
                      <a:endParaRPr lang="es-A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868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¿Pudiste reducir la cantidad </a:t>
                      </a:r>
                      <a:endParaRPr lang="es-AR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 </a:t>
                      </a:r>
                      <a:r>
                        <a:rPr lang="es-A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cigarrillos que fumabas?</a:t>
                      </a:r>
                      <a:endParaRPr lang="es-AR" sz="8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Si, pocos</a:t>
                      </a:r>
                      <a:endParaRPr lang="es-AR" sz="8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Si, la mitad</a:t>
                      </a:r>
                      <a:endParaRPr lang="es-AR" sz="8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 reduje</a:t>
                      </a:r>
                      <a:endParaRPr lang="es-AR" sz="800" dirty="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rtl="0"/>
                      <a:endParaRPr lang="es-AR" sz="8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endParaRPr lang="es-AR" sz="8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es-AR" sz="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6 46,2)</a:t>
                      </a:r>
                      <a:endParaRPr lang="es-AR" sz="800" b="0" dirty="0" smtClean="0">
                        <a:effectLst/>
                      </a:endParaRPr>
                    </a:p>
                    <a:p>
                      <a:pPr rtl="0"/>
                      <a:r>
                        <a:rPr lang="es-AR" sz="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(38,5)</a:t>
                      </a:r>
                      <a:endParaRPr lang="es-AR" sz="800" b="0" dirty="0" smtClean="0">
                        <a:effectLst/>
                      </a:endParaRPr>
                    </a:p>
                    <a:p>
                      <a:pPr rtl="0"/>
                      <a:r>
                        <a:rPr lang="es-AR" sz="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(15,4)</a:t>
                      </a:r>
                      <a:endParaRPr lang="es-A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653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¿Pudiste dejar de fumar al </a:t>
                      </a:r>
                      <a:r>
                        <a:rPr lang="es-A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menos  </a:t>
                      </a:r>
                      <a:r>
                        <a:rPr lang="es-A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 </a:t>
                      </a:r>
                      <a:r>
                        <a:rPr lang="es-A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meses </a:t>
                      </a:r>
                      <a:r>
                        <a:rPr lang="es-A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después del taller?</a:t>
                      </a:r>
                      <a:endParaRPr lang="es-AR" sz="8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Si </a:t>
                      </a:r>
                      <a:endParaRPr lang="es-AR" sz="8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</a:t>
                      </a:r>
                      <a:endParaRPr lang="es-AR" sz="800" dirty="0"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endParaRPr lang="es-AR" sz="800" dirty="0" smtClean="0"/>
                    </a:p>
                    <a:p>
                      <a:endParaRPr lang="es-AR" sz="800" dirty="0" smtClean="0"/>
                    </a:p>
                    <a:p>
                      <a:endParaRPr lang="es-AR" sz="800" dirty="0" smtClean="0"/>
                    </a:p>
                    <a:p>
                      <a:pPr rtl="0"/>
                      <a:r>
                        <a:rPr lang="es-AR" sz="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(38,5)</a:t>
                      </a:r>
                      <a:endParaRPr lang="es-AR" sz="800" b="0" dirty="0" smtClean="0">
                        <a:effectLst/>
                      </a:endParaRPr>
                    </a:p>
                    <a:p>
                      <a:pPr rtl="0"/>
                      <a:r>
                        <a:rPr lang="es-AR" sz="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(61,5)</a:t>
                      </a:r>
                      <a:endParaRPr lang="es-AR" sz="800" b="0" dirty="0" smtClean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00994"/>
                  </a:ext>
                </a:extLst>
              </a:tr>
            </a:tbl>
          </a:graphicData>
        </a:graphic>
      </p:graphicFrame>
      <p:sp>
        <p:nvSpPr>
          <p:cNvPr id="16" name="CuadroTexto 15"/>
          <p:cNvSpPr txBox="1"/>
          <p:nvPr/>
        </p:nvSpPr>
        <p:spPr>
          <a:xfrm>
            <a:off x="80211" y="7156590"/>
            <a:ext cx="4981071" cy="12234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sz="1050" i="1" dirty="0" smtClean="0"/>
              <a:t>DISCUSIÓN Y CONCLUSION </a:t>
            </a:r>
            <a:endParaRPr lang="es-AR" sz="1050" i="1" dirty="0" smtClean="0"/>
          </a:p>
          <a:p>
            <a:pPr algn="ctr"/>
            <a:r>
              <a:rPr lang="es-AR" sz="1050" dirty="0" smtClean="0"/>
              <a:t>Al igual que en otros estudios, las mujeres están más interesadas en participar de grupos de cesación tabáquica. La edad de inicio temprano del hábito tabáquico y la carga tabáquica mayor a 20 paquetes/año infieren como factores desfavorables en esta problemática.  La efectividad del trabajo grupal para la cesación tabáquica fue similar a otras cohortes latinoamericanas y en la experiencia de la mayoría de los participantes fue positiva y la gran mayoría lograron, al menos, reducir el hábito tabáquico. </a:t>
            </a:r>
            <a:r>
              <a:rPr lang="es-AR" sz="1050" dirty="0" smtClean="0"/>
              <a:t> </a:t>
            </a:r>
          </a:p>
        </p:txBody>
      </p:sp>
      <p:sp>
        <p:nvSpPr>
          <p:cNvPr id="17" name="AutoShape 5" descr="Asociación Argentina de Medicina Respiratoria - AAMR"/>
          <p:cNvSpPr>
            <a:spLocks noChangeAspect="1" noChangeArrowheads="1"/>
          </p:cNvSpPr>
          <p:nvPr/>
        </p:nvSpPr>
        <p:spPr bwMode="auto">
          <a:xfrm>
            <a:off x="1430923" y="-43926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8" name="AutoShape 7" descr="Asociación Argentina de Medicina Respiratoria - AAMR"/>
          <p:cNvSpPr>
            <a:spLocks noChangeAspect="1" noChangeArrowheads="1"/>
          </p:cNvSpPr>
          <p:nvPr/>
        </p:nvSpPr>
        <p:spPr bwMode="auto">
          <a:xfrm>
            <a:off x="155575" y="-144463"/>
            <a:ext cx="638509" cy="76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269" y="292491"/>
            <a:ext cx="872231" cy="872231"/>
          </a:xfrm>
          <a:prstGeom prst="rect">
            <a:avLst/>
          </a:prstGeom>
        </p:spPr>
      </p:pic>
      <p:sp>
        <p:nvSpPr>
          <p:cNvPr id="20" name="CuadroTexto 19"/>
          <p:cNvSpPr txBox="1"/>
          <p:nvPr/>
        </p:nvSpPr>
        <p:spPr>
          <a:xfrm>
            <a:off x="4380681" y="2907"/>
            <a:ext cx="1120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/>
              <a:t> P-021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43281" y="8476142"/>
            <a:ext cx="506328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000" dirty="0" smtClean="0"/>
              <a:t>BIBLIOGRAFÍA PRINCIPAL: </a:t>
            </a:r>
            <a:r>
              <a:rPr lang="es-AR" sz="1000" dirty="0" err="1" smtClean="0"/>
              <a:t>Rev</a:t>
            </a:r>
            <a:r>
              <a:rPr lang="es-AR" sz="1000" dirty="0" smtClean="0"/>
              <a:t> </a:t>
            </a:r>
            <a:r>
              <a:rPr lang="es-AR" sz="1000" dirty="0"/>
              <a:t>Argent Salud Pública. </a:t>
            </a:r>
            <a:r>
              <a:rPr lang="es-AR" sz="1000" dirty="0" smtClean="0"/>
              <a:t>2022;14:e81; </a:t>
            </a:r>
            <a:r>
              <a:rPr lang="es-AR" sz="1000" dirty="0" err="1"/>
              <a:t>Gac</a:t>
            </a:r>
            <a:r>
              <a:rPr lang="es-AR" sz="1000" dirty="0"/>
              <a:t> </a:t>
            </a:r>
            <a:r>
              <a:rPr lang="es-AR" sz="1000" dirty="0" err="1"/>
              <a:t>Sanit</a:t>
            </a:r>
            <a:r>
              <a:rPr lang="es-AR" sz="1000" dirty="0"/>
              <a:t> vol</a:t>
            </a:r>
            <a:r>
              <a:rPr lang="es-AR" sz="1000" dirty="0" smtClean="0"/>
              <a:t>. 27</a:t>
            </a:r>
            <a:r>
              <a:rPr lang="es-AR" sz="1000" dirty="0"/>
              <a:t> no.1 </a:t>
            </a:r>
            <a:r>
              <a:rPr lang="es-AR" sz="1000" dirty="0" smtClean="0"/>
              <a:t>Barcelona</a:t>
            </a:r>
            <a:r>
              <a:rPr lang="es-AR" sz="1000" dirty="0"/>
              <a:t> ene./feb. </a:t>
            </a:r>
            <a:r>
              <a:rPr lang="es-AR" sz="1000" dirty="0" smtClean="0"/>
              <a:t>2013; vid </a:t>
            </a:r>
            <a:r>
              <a:rPr lang="es-AR" sz="1000" dirty="0"/>
              <a:t>Actual </a:t>
            </a:r>
            <a:r>
              <a:rPr lang="es-AR" sz="1000" dirty="0" err="1"/>
              <a:t>Pract</a:t>
            </a:r>
            <a:r>
              <a:rPr lang="es-AR" sz="1000" dirty="0"/>
              <a:t> </a:t>
            </a:r>
            <a:r>
              <a:rPr lang="es-AR" sz="1000" dirty="0" err="1"/>
              <a:t>Ambul</a:t>
            </a:r>
            <a:r>
              <a:rPr lang="es-AR" sz="1000" dirty="0"/>
              <a:t>. 2023;26(4):</a:t>
            </a:r>
            <a:r>
              <a:rPr lang="es-AR" sz="1000" dirty="0" smtClean="0"/>
              <a:t>e007050</a:t>
            </a:r>
            <a:r>
              <a:rPr lang="es-AR" sz="1000" dirty="0"/>
              <a:t> </a:t>
            </a:r>
            <a:r>
              <a:rPr lang="es-AR" sz="1000" dirty="0" smtClean="0"/>
              <a:t>; Rev</a:t>
            </a:r>
            <a:r>
              <a:rPr lang="es-AR" sz="1000" dirty="0"/>
              <a:t>. </a:t>
            </a:r>
            <a:r>
              <a:rPr lang="es-AR" sz="1000" dirty="0" err="1"/>
              <a:t>chil</a:t>
            </a:r>
            <a:r>
              <a:rPr lang="es-AR" sz="1000" dirty="0"/>
              <a:t>. </a:t>
            </a:r>
            <a:r>
              <a:rPr lang="es-AR" sz="1000" dirty="0" smtClean="0"/>
              <a:t> </a:t>
            </a:r>
            <a:r>
              <a:rPr lang="es-AR" sz="1000" dirty="0" err="1" smtClean="0"/>
              <a:t>enferm</a:t>
            </a:r>
            <a:r>
              <a:rPr lang="es-AR" sz="1000" dirty="0"/>
              <a:t>. </a:t>
            </a:r>
            <a:r>
              <a:rPr lang="es-AR" sz="1000" dirty="0" err="1"/>
              <a:t>respir</a:t>
            </a:r>
            <a:r>
              <a:rPr lang="es-AR" sz="1000" dirty="0"/>
              <a:t>. vol.31 no.2 Santiago jun. </a:t>
            </a:r>
            <a:r>
              <a:rPr lang="es-AR" sz="1000" dirty="0" smtClean="0"/>
              <a:t>2015 ; Psiquiatria.com. 2019 VOL23: 1137-3148</a:t>
            </a:r>
            <a:endParaRPr lang="es-AR" sz="1000" dirty="0"/>
          </a:p>
          <a:p>
            <a:endParaRPr lang="es-AR" b="1" dirty="0"/>
          </a:p>
          <a:p>
            <a:endParaRPr lang="es-AR" sz="1050" dirty="0"/>
          </a:p>
        </p:txBody>
      </p:sp>
    </p:spTree>
    <p:extLst>
      <p:ext uri="{BB962C8B-B14F-4D97-AF65-F5344CB8AC3E}">
        <p14:creationId xmlns:p14="http://schemas.microsoft.com/office/powerpoint/2010/main" val="1692334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4680</TotalTime>
  <Words>392</Words>
  <Application>Microsoft Office PowerPoint</Application>
  <PresentationFormat>Presentación en pantalla (16:9)</PresentationFormat>
  <Paragraphs>70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Experiencia Multidisciplinaria en Cesación Tabáquica en Centro de  Atención Primaria de Salud Autores: Lescano Paula Romina, Albornoz Paola, Benchart Noelia Afiliaciones: Dispensario Municipal de Monte Cristo - Córdoba - Argentina.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Experiencia Multidisciplinaria en Cesación Tabáquica en Centro de Atención Primaria de Salud Autores: Lescano Paula Romina, Albornoz Paola, Benchart Noelia Afiliaciones: Dispensario Municipal de Monte Cristo - Córdoba - Argentina.</dc:title>
  <dc:creator>Usuario</dc:creator>
  <cp:lastModifiedBy>Usuario</cp:lastModifiedBy>
  <cp:revision>17</cp:revision>
  <dcterms:created xsi:type="dcterms:W3CDTF">2024-10-14T13:18:18Z</dcterms:created>
  <dcterms:modified xsi:type="dcterms:W3CDTF">2024-10-17T19:18:42Z</dcterms:modified>
</cp:coreProperties>
</file>