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8" r:id="rId2"/>
  </p:sldIdLst>
  <p:sldSz cx="5145088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256D"/>
    <a:srgbClr val="EDBDE0"/>
    <a:srgbClr val="CC3399"/>
    <a:srgbClr val="F79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9110" autoAdjust="0"/>
  </p:normalViewPr>
  <p:slideViewPr>
    <p:cSldViewPr snapToGrid="0">
      <p:cViewPr varScale="1">
        <p:scale>
          <a:sx n="53" d="100"/>
          <a:sy n="53" d="100"/>
        </p:scale>
        <p:origin x="2898" y="84"/>
      </p:cViewPr>
      <p:guideLst>
        <p:guide orient="horz" pos="2880"/>
        <p:guide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882" y="1496484"/>
            <a:ext cx="4373325" cy="3183467"/>
          </a:xfrm>
        </p:spPr>
        <p:txBody>
          <a:bodyPr anchor="b"/>
          <a:lstStyle>
            <a:lvl1pPr algn="ctr"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136" y="4802717"/>
            <a:ext cx="3858816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266" indent="0" algn="ctr">
              <a:buNone/>
              <a:defRPr sz="1125"/>
            </a:lvl2pPr>
            <a:lvl3pPr marL="514533" indent="0" algn="ctr">
              <a:buNone/>
              <a:defRPr sz="1013"/>
            </a:lvl3pPr>
            <a:lvl4pPr marL="771799" indent="0" algn="ctr">
              <a:buNone/>
              <a:defRPr sz="900"/>
            </a:lvl4pPr>
            <a:lvl5pPr marL="1029066" indent="0" algn="ctr">
              <a:buNone/>
              <a:defRPr sz="900"/>
            </a:lvl5pPr>
            <a:lvl6pPr marL="1286332" indent="0" algn="ctr">
              <a:buNone/>
              <a:defRPr sz="900"/>
            </a:lvl6pPr>
            <a:lvl7pPr marL="1543599" indent="0" algn="ctr">
              <a:buNone/>
              <a:defRPr sz="900"/>
            </a:lvl7pPr>
            <a:lvl8pPr marL="1800865" indent="0" algn="ctr">
              <a:buNone/>
              <a:defRPr sz="900"/>
            </a:lvl8pPr>
            <a:lvl9pPr marL="2058132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43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326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1954" y="486834"/>
            <a:ext cx="1109410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725" y="486834"/>
            <a:ext cx="3263915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061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625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46" y="2279653"/>
            <a:ext cx="4437638" cy="3803649"/>
          </a:xfrm>
        </p:spPr>
        <p:txBody>
          <a:bodyPr anchor="b"/>
          <a:lstStyle>
            <a:lvl1pPr>
              <a:defRPr sz="337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046" y="6119286"/>
            <a:ext cx="4437638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26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53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7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0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63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59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1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349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725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4701" y="2434167"/>
            <a:ext cx="2186662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1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486836"/>
            <a:ext cx="4437638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396" y="2241551"/>
            <a:ext cx="217661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396" y="3340100"/>
            <a:ext cx="217661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4701" y="2241551"/>
            <a:ext cx="218733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66" indent="0">
              <a:buNone/>
              <a:defRPr sz="1125" b="1"/>
            </a:lvl2pPr>
            <a:lvl3pPr marL="514533" indent="0">
              <a:buNone/>
              <a:defRPr sz="1013" b="1"/>
            </a:lvl3pPr>
            <a:lvl4pPr marL="771799" indent="0">
              <a:buNone/>
              <a:defRPr sz="900" b="1"/>
            </a:lvl4pPr>
            <a:lvl5pPr marL="1029066" indent="0">
              <a:buNone/>
              <a:defRPr sz="900" b="1"/>
            </a:lvl5pPr>
            <a:lvl6pPr marL="1286332" indent="0">
              <a:buNone/>
              <a:defRPr sz="900" b="1"/>
            </a:lvl6pPr>
            <a:lvl7pPr marL="1543599" indent="0">
              <a:buNone/>
              <a:defRPr sz="900" b="1"/>
            </a:lvl7pPr>
            <a:lvl8pPr marL="1800865" indent="0">
              <a:buNone/>
              <a:defRPr sz="900" b="1"/>
            </a:lvl8pPr>
            <a:lvl9pPr marL="2058132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4701" y="3340100"/>
            <a:ext cx="218733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187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948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349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332" y="1316569"/>
            <a:ext cx="2604701" cy="6498167"/>
          </a:xfr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1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95" y="609600"/>
            <a:ext cx="1659425" cy="2133600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7332" y="1316569"/>
            <a:ext cx="2604701" cy="6498167"/>
          </a:xfrm>
        </p:spPr>
        <p:txBody>
          <a:bodyPr anchor="t"/>
          <a:lstStyle>
            <a:lvl1pPr marL="0" indent="0">
              <a:buNone/>
              <a:defRPr sz="1801"/>
            </a:lvl1pPr>
            <a:lvl2pPr marL="257266" indent="0">
              <a:buNone/>
              <a:defRPr sz="1576"/>
            </a:lvl2pPr>
            <a:lvl3pPr marL="514533" indent="0">
              <a:buNone/>
              <a:defRPr sz="1350"/>
            </a:lvl3pPr>
            <a:lvl4pPr marL="771799" indent="0">
              <a:buNone/>
              <a:defRPr sz="1125"/>
            </a:lvl4pPr>
            <a:lvl5pPr marL="1029066" indent="0">
              <a:buNone/>
              <a:defRPr sz="1125"/>
            </a:lvl5pPr>
            <a:lvl6pPr marL="1286332" indent="0">
              <a:buNone/>
              <a:defRPr sz="1125"/>
            </a:lvl6pPr>
            <a:lvl7pPr marL="1543599" indent="0">
              <a:buNone/>
              <a:defRPr sz="1125"/>
            </a:lvl7pPr>
            <a:lvl8pPr marL="1800865" indent="0">
              <a:buNone/>
              <a:defRPr sz="1125"/>
            </a:lvl8pPr>
            <a:lvl9pPr marL="2058132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395" y="2743200"/>
            <a:ext cx="1659425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266" indent="0">
              <a:buNone/>
              <a:defRPr sz="788"/>
            </a:lvl2pPr>
            <a:lvl3pPr marL="514533" indent="0">
              <a:buNone/>
              <a:defRPr sz="675"/>
            </a:lvl3pPr>
            <a:lvl4pPr marL="771799" indent="0">
              <a:buNone/>
              <a:defRPr sz="563"/>
            </a:lvl4pPr>
            <a:lvl5pPr marL="1029066" indent="0">
              <a:buNone/>
              <a:defRPr sz="563"/>
            </a:lvl5pPr>
            <a:lvl6pPr marL="1286332" indent="0">
              <a:buNone/>
              <a:defRPr sz="563"/>
            </a:lvl6pPr>
            <a:lvl7pPr marL="1543599" indent="0">
              <a:buNone/>
              <a:defRPr sz="563"/>
            </a:lvl7pPr>
            <a:lvl8pPr marL="1800865" indent="0">
              <a:buNone/>
              <a:defRPr sz="563"/>
            </a:lvl8pPr>
            <a:lvl9pPr marL="2058132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7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725" y="486836"/>
            <a:ext cx="443763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5" y="2434167"/>
            <a:ext cx="443763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725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DB0E-31D7-4941-A7AB-43913E61AF26}" type="datetimeFigureOut">
              <a:rPr lang="es-AR" smtClean="0"/>
              <a:t>16/10/2024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4311" y="8475136"/>
            <a:ext cx="17364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3718" y="8475136"/>
            <a:ext cx="11576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062FF-15A5-4DBF-B96C-164C3D490B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364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514533" rtl="0" eaLnBrk="1" latinLnBrk="0" hangingPunct="1">
        <a:lnSpc>
          <a:spcPct val="90000"/>
        </a:lnSpc>
        <a:spcBef>
          <a:spcPct val="0"/>
        </a:spcBef>
        <a:buNone/>
        <a:defRPr sz="24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633" indent="-128633" algn="l" defTabSz="514533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900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166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3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699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9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232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498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765" indent="-128633" algn="l" defTabSz="514533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533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066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3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599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865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8132" algn="l" defTabSz="514533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3" t="31903" r="7695" b="17724"/>
          <a:stretch/>
        </p:blipFill>
        <p:spPr bwMode="auto">
          <a:xfrm>
            <a:off x="-2" y="-6182"/>
            <a:ext cx="514443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1" t="23852" r="2328" b="52296"/>
          <a:stretch/>
        </p:blipFill>
        <p:spPr bwMode="auto">
          <a:xfrm>
            <a:off x="0" y="-251"/>
            <a:ext cx="3296325" cy="106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8" t="69643" r="37323" b="13265"/>
          <a:stretch/>
        </p:blipFill>
        <p:spPr bwMode="auto">
          <a:xfrm>
            <a:off x="3273043" y="614670"/>
            <a:ext cx="1803895" cy="4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Google Shape;84;p1"/>
          <p:cNvSpPr txBox="1"/>
          <p:nvPr/>
        </p:nvSpPr>
        <p:spPr>
          <a:xfrm>
            <a:off x="67489" y="1084355"/>
            <a:ext cx="5009449" cy="834832"/>
          </a:xfrm>
          <a:prstGeom prst="rect">
            <a:avLst/>
          </a:prstGeom>
          <a:solidFill>
            <a:srgbClr val="F79FE6"/>
          </a:solidFill>
          <a:ln w="19050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7" tIns="17139" rIns="34287" bIns="17139" anchor="t" anchorCtr="0">
            <a:spAutoFit/>
          </a:bodyPr>
          <a:lstStyle/>
          <a:p>
            <a:pPr algn="ctr"/>
            <a:r>
              <a:rPr lang="es-MX" sz="1200" b="1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TOS CRÓNICA Y PARTO QUISTICO</a:t>
            </a:r>
          </a:p>
          <a:p>
            <a:pPr lvl="0" algn="ctr"/>
            <a:r>
              <a:rPr lang="es-MX" sz="1000" dirty="0">
                <a:solidFill>
                  <a:srgbClr val="222A35"/>
                </a:solidFill>
                <a:ea typeface="Calibri"/>
                <a:cs typeface="Calibri"/>
                <a:sym typeface="Calibri"/>
              </a:rPr>
              <a:t>Dra. Moreno, Fiorella</a:t>
            </a:r>
            <a:r>
              <a:rPr lang="es-MX" sz="10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; Dra. Aquino, Viviana M; Dr. Garay, José; </a:t>
            </a:r>
            <a:r>
              <a:rPr lang="es-MX" sz="1000" dirty="0">
                <a:solidFill>
                  <a:srgbClr val="222A35"/>
                </a:solidFill>
                <a:ea typeface="Calibri"/>
                <a:cs typeface="Calibri"/>
                <a:sym typeface="Calibri"/>
              </a:rPr>
              <a:t>Dra. Villalba Gallardo, Ma. Monserrat; </a:t>
            </a:r>
            <a:r>
              <a:rPr lang="es-MX" sz="10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Dra. Reyes Armua Ma. Cristina.</a:t>
            </a:r>
            <a:endParaRPr sz="1000" dirty="0"/>
          </a:p>
          <a:p>
            <a:pPr algn="ctr"/>
            <a:r>
              <a:rPr lang="es-MX" sz="10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Hospital Dr. José Ramon Vidal - Corrientes Capital.</a:t>
            </a:r>
            <a:endParaRPr sz="1000" dirty="0"/>
          </a:p>
          <a:p>
            <a:pPr algn="ctr"/>
            <a:r>
              <a:rPr lang="es-MX" sz="1000" dirty="0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Servicio de Neumonologia. </a:t>
            </a:r>
            <a:endParaRPr sz="1000" dirty="0"/>
          </a:p>
        </p:txBody>
      </p:sp>
      <p:sp>
        <p:nvSpPr>
          <p:cNvPr id="9" name="Google Shape;86;p1"/>
          <p:cNvSpPr txBox="1"/>
          <p:nvPr/>
        </p:nvSpPr>
        <p:spPr>
          <a:xfrm>
            <a:off x="67524" y="1981013"/>
            <a:ext cx="5009449" cy="957942"/>
          </a:xfrm>
          <a:prstGeom prst="rect">
            <a:avLst/>
          </a:prstGeom>
          <a:noFill/>
          <a:ln w="28575" cap="flat" cmpd="sng">
            <a:solidFill>
              <a:srgbClr val="CC33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7" tIns="17139" rIns="34287" bIns="17139" anchor="t" anchorCtr="0">
            <a:spAutoFit/>
          </a:bodyPr>
          <a:lstStyle/>
          <a:p>
            <a:pPr algn="just"/>
            <a:r>
              <a:rPr lang="es-AR" sz="1000" b="1" dirty="0">
                <a:solidFill>
                  <a:srgbClr val="222A35"/>
                </a:solidFill>
                <a:ea typeface="Calibri"/>
                <a:cs typeface="Calibri"/>
                <a:sym typeface="Calibri"/>
              </a:rPr>
              <a:t>INTRODUCCION: </a:t>
            </a:r>
            <a:r>
              <a:rPr lang="es-MX" sz="1000" dirty="0"/>
              <a:t>La hidatidosis es una zoonosis de distribución mundial, localizada especialmente en zonas rurales y ganaderas y asociada generalmente a niveles socioeconómicos bajos. La equinococosis se considera una enfermedad zoonótica desatendida. Resulta de quistes únicos o múltiples que crecen en el hígado, pulmones u otras localizaciones y que simula un tumor invasivo que prefiere al hígado, pero que puede infiltrar tejidos adyacentes y producir metástasis a distancia.</a:t>
            </a:r>
          </a:p>
        </p:txBody>
      </p:sp>
      <p:sp>
        <p:nvSpPr>
          <p:cNvPr id="11" name="Google Shape;85;p1"/>
          <p:cNvSpPr txBox="1"/>
          <p:nvPr/>
        </p:nvSpPr>
        <p:spPr>
          <a:xfrm>
            <a:off x="67489" y="3019605"/>
            <a:ext cx="5009449" cy="2833841"/>
          </a:xfrm>
          <a:prstGeom prst="rect">
            <a:avLst/>
          </a:prstGeom>
          <a:noFill/>
          <a:ln w="28575" cap="flat" cmpd="sng">
            <a:solidFill>
              <a:srgbClr val="8725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7" tIns="17139" rIns="34287" bIns="17139" anchor="t" anchorCtr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ES" sz="1000" b="1" dirty="0">
                <a:solidFill>
                  <a:srgbClr val="000000"/>
                </a:solidFill>
              </a:rPr>
              <a:t>CASO CLÍNICO: 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 femenina de 63 años expuesta a humo de leña quien refiere iniciar 20 días previo a consulta con tos no productiva para lo cual no toma conducta, evolucionando con tos con expectoración </a:t>
            </a:r>
            <a:r>
              <a:rPr lang="es-MX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muco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purulenta por lo que consulta a hospital de su localidad en donde le indican Cefalexina 1g/día y Difenhidramina 15 ml cada 6 horas durante 7 días cediendo parcialmente el cuadro.</a:t>
            </a:r>
          </a:p>
          <a:p>
            <a:pPr algn="just">
              <a:lnSpc>
                <a:spcPct val="107000"/>
              </a:lnSpc>
            </a:pP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Evolucionó con dolor en puntada de costado infra escapular izquierdo intensidad 7/10 sin irradiación asociado a disnea grado 2 mMRC y episodio de sudoración nocturna por lo que decide consultar por sus propios medios con médico clínico quien solicita internación.</a:t>
            </a:r>
            <a:endParaRPr lang="es-AR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decide realizar </a:t>
            </a:r>
            <a:r>
              <a:rPr lang="es-MX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videofibrobroncoscopia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diagnóstica: Árbol bronquial derecho: se evidencia lesión </a:t>
            </a:r>
            <a:r>
              <a:rPr lang="es-MX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antracotica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bronquios segmentario y </a:t>
            </a:r>
            <a:r>
              <a:rPr lang="es-MX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subsegmentarios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posterior, asociado a áreas de máculas blanquecinas, avasculares. Se toma tres muestras con BAL en segmento apical y posterior de LSD.</a:t>
            </a:r>
          </a:p>
          <a:p>
            <a:pPr algn="just">
              <a:lnSpc>
                <a:spcPct val="107000"/>
              </a:lnSpc>
            </a:pP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bronquial izquierdo: En bronquio de segmentos basales 8-9 y 10 izquierdos se evidencian lesiones de aspecto pseudomembranosa, blanquecinas, que obstruye la totalidad de la luz de dichos segmentos.</a:t>
            </a:r>
            <a:endParaRPr lang="es-AR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recibe como resultado en el BAL ganchos </a:t>
            </a:r>
            <a:r>
              <a:rPr lang="es-MX" sz="10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Echinococcus</a:t>
            </a:r>
            <a:r>
              <a:rPr lang="es-MX" sz="1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compatible con hidatidosis pulmonar. Se indica tratamiento con antiparasitario y evaluación para tratamiento quirúrgico. </a:t>
            </a:r>
            <a:endParaRPr lang="es-AR" sz="1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87;p1"/>
          <p:cNvSpPr txBox="1"/>
          <p:nvPr/>
        </p:nvSpPr>
        <p:spPr>
          <a:xfrm>
            <a:off x="67489" y="7407214"/>
            <a:ext cx="5009449" cy="1419607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7" tIns="17139" rIns="34287" bIns="17139" anchor="t" anchorCtr="0">
            <a:spAutoFit/>
          </a:bodyPr>
          <a:lstStyle/>
          <a:p>
            <a:pPr algn="just"/>
            <a:r>
              <a:rPr lang="es-AR" sz="1000" b="1" dirty="0"/>
              <a:t>DISCUSIÓN Y CONCLUSION: </a:t>
            </a:r>
            <a:r>
              <a:rPr lang="es-MX" sz="1000" dirty="0"/>
              <a:t>Esta enfermedad tiene un gran interés sanitario, social y económico. La importancia en la salud pública está relacionada no solo con el elevado índice de mortalidad humana, sino también con las pérdidas por rendimiento laboral, gastos de hospitalización, intervenciones e incapacidades. La localización más frecuente de los quistes hidatídicos es la hepática (67-89%) seguida por la pulmonar (10- 15%). La compliance pulmonar permite el crecimiento del quiste de forma asintomática hasta que el tamaño provoca una compresión de tejidos circundantes con la consecuente aparición de tos y dolor torácico. Es por esto, que debemos enfocarnos en la prevención primaria y en caso de presentarse síntomas, tener como diagnostico diferencial a esta patología, sobre todo en pacientes de zonas rurales.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9FFFBAB-1A09-CB3E-3E3B-B4870F689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10045" r="6559" b="8737"/>
          <a:stretch/>
        </p:blipFill>
        <p:spPr>
          <a:xfrm>
            <a:off x="1397773" y="6203257"/>
            <a:ext cx="1081397" cy="874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A761925-9500-43F6-86E9-55ED5E0048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"/>
          <a:stretch/>
        </p:blipFill>
        <p:spPr>
          <a:xfrm>
            <a:off x="144142" y="6192213"/>
            <a:ext cx="1081396" cy="87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796D59B-046F-BDCD-F638-1F0E386DF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81" y="6192431"/>
            <a:ext cx="1081397" cy="876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DA1DEC4-1F15-59E0-8B13-5B9B3E9B51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5" b="12655"/>
          <a:stretch/>
        </p:blipFill>
        <p:spPr>
          <a:xfrm>
            <a:off x="3873390" y="6203257"/>
            <a:ext cx="1100562" cy="874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192FA70-D4E5-F034-197F-DD995FAEC691}"/>
              </a:ext>
            </a:extLst>
          </p:cNvPr>
          <p:cNvSpPr txBox="1"/>
          <p:nvPr/>
        </p:nvSpPr>
        <p:spPr>
          <a:xfrm>
            <a:off x="4502549" y="15150"/>
            <a:ext cx="738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P-022</a:t>
            </a:r>
            <a:endParaRPr lang="es-A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F0AEDB1-1DDE-9B99-80E1-89BA9D0DE3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498" r="990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37" y="16182"/>
            <a:ext cx="532556" cy="575059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941F7B9C-106B-2063-730B-70B05CD76C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2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28" y="6182"/>
            <a:ext cx="594002" cy="5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99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258</TotalTime>
  <Words>483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YYL</dc:creator>
  <cp:lastModifiedBy>viviana aquino</cp:lastModifiedBy>
  <cp:revision>22</cp:revision>
  <dcterms:created xsi:type="dcterms:W3CDTF">2024-06-13T21:57:38Z</dcterms:created>
  <dcterms:modified xsi:type="dcterms:W3CDTF">2024-10-17T01:08:23Z</dcterms:modified>
</cp:coreProperties>
</file>