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notesMasterIdLst>
    <p:notesMasterId r:id="rId4"/>
  </p:notesMasterIdLst>
  <p:sldIdLst>
    <p:sldId id="256" r:id="rId3"/>
  </p:sldIdLst>
  <p:sldSz cx="13716000" cy="24374475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C2F0"/>
    <a:srgbClr val="F2A7A7"/>
    <a:srgbClr val="BC7FEB"/>
    <a:srgbClr val="FFCFCF"/>
    <a:srgbClr val="ED74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7656"/>
        <p:guide pos="4325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Diapositiva de título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028700" y="3989065"/>
            <a:ext cx="11658600" cy="8485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alibri"/>
              <a:buNone/>
              <a:defRPr sz="899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714500" y="12802243"/>
            <a:ext cx="10287000" cy="58848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1pPr>
            <a:lvl2pPr lvl="1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2pPr>
            <a:lvl3pPr lvl="2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/>
            </a:lvl3pPr>
            <a:lvl4pPr lvl="3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4pPr>
            <a:lvl5pPr lvl="4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5pPr>
            <a:lvl6pPr lvl="5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6pPr>
            <a:lvl7pPr lvl="6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7pPr>
            <a:lvl8pPr lvl="7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8pPr>
            <a:lvl9pPr lvl="8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9pPr>
          </a:lstStyle>
          <a:p/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942975" y="22591533"/>
            <a:ext cx="3086100" cy="1297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543425" y="22591533"/>
            <a:ext cx="4629150" cy="1297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9686925" y="22591533"/>
            <a:ext cx="3086100" cy="1297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matchingName="Título y texto vertical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942975" y="1297720"/>
            <a:ext cx="11830050" cy="4711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-874689" y="8306242"/>
            <a:ext cx="15465380" cy="1183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0965" lvl="2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165" lvl="3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5365" lvl="4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2565" lvl="5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199130" lvl="6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6330" lvl="7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3530" lvl="8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942975" y="22591533"/>
            <a:ext cx="3086100" cy="1297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543425" y="22591533"/>
            <a:ext cx="4629150" cy="1297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9686925" y="22591533"/>
            <a:ext cx="3086100" cy="1297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matchingName="Título vertical y texto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966150" y="10147080"/>
            <a:ext cx="20656241" cy="2957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-5034601" y="7275292"/>
            <a:ext cx="20656241" cy="8701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0965" lvl="2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165" lvl="3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5365" lvl="4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2565" lvl="5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199130" lvl="6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6330" lvl="7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3530" lvl="8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942975" y="22591533"/>
            <a:ext cx="3086100" cy="1297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543425" y="22591533"/>
            <a:ext cx="4629150" cy="1297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9686925" y="22591533"/>
            <a:ext cx="3086100" cy="1297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matchingName="Título y objetos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942975" y="1297720"/>
            <a:ext cx="11830050" cy="4711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942975" y="6488577"/>
            <a:ext cx="11830050" cy="15465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0965" lvl="2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165" lvl="3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5365" lvl="4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2565" lvl="5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199130" lvl="6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6330" lvl="7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3530" lvl="8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942975" y="22591533"/>
            <a:ext cx="3086100" cy="1297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543425" y="22591533"/>
            <a:ext cx="4629150" cy="1297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9686925" y="22591533"/>
            <a:ext cx="3086100" cy="1297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matchingName="Encabezado de sección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935832" y="6076700"/>
            <a:ext cx="11830050" cy="101391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alibri"/>
              <a:buNone/>
              <a:defRPr sz="899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935832" y="16311722"/>
            <a:ext cx="11830050" cy="5331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3000"/>
              <a:buNone/>
              <a:defRPr sz="3000">
                <a:solidFill>
                  <a:srgbClr val="888888"/>
                </a:solidFill>
              </a:defRPr>
            </a:lvl2pPr>
            <a:lvl3pPr marL="1370965" lvl="2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 sz="2700">
                <a:solidFill>
                  <a:srgbClr val="888888"/>
                </a:solidFill>
              </a:defRPr>
            </a:lvl3pPr>
            <a:lvl4pPr marL="1828165" lvl="3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4pPr>
            <a:lvl5pPr marL="2285365" lvl="4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5pPr>
            <a:lvl6pPr marL="2742565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6pPr>
            <a:lvl7pPr marL="319913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7pPr>
            <a:lvl8pPr marL="365633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8pPr>
            <a:lvl9pPr marL="411353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942975" y="22591533"/>
            <a:ext cx="3086100" cy="1297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543425" y="22591533"/>
            <a:ext cx="4629150" cy="1297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9686925" y="22591533"/>
            <a:ext cx="3086100" cy="1297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matchingName="Dos objetos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942975" y="1297720"/>
            <a:ext cx="11830050" cy="4711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942975" y="6488577"/>
            <a:ext cx="5829300" cy="15465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0965" lvl="2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165" lvl="3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5365" lvl="4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2565" lvl="5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199130" lvl="6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6330" lvl="7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3530" lvl="8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6943725" y="6488577"/>
            <a:ext cx="5829300" cy="15465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0965" lvl="2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165" lvl="3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5365" lvl="4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2565" lvl="5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199130" lvl="6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6330" lvl="7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3530" lvl="8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942975" y="22591533"/>
            <a:ext cx="3086100" cy="1297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543425" y="22591533"/>
            <a:ext cx="4629150" cy="1297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9686925" y="22591533"/>
            <a:ext cx="3086100" cy="1297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matchingName="Comparación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944762" y="1297720"/>
            <a:ext cx="11830050" cy="4711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944763" y="5975134"/>
            <a:ext cx="5802510" cy="2928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/>
            </a:lvl1pPr>
            <a:lvl2pPr marL="914400" lvl="1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b="1"/>
            </a:lvl2pPr>
            <a:lvl3pPr marL="1370965" lvl="2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 b="1"/>
            </a:lvl3pPr>
            <a:lvl4pPr marL="1828165" lvl="3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4pPr>
            <a:lvl5pPr marL="2285365" lvl="4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5pPr>
            <a:lvl6pPr marL="2742565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6pPr>
            <a:lvl7pPr marL="319913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7pPr>
            <a:lvl8pPr marL="365633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8pPr>
            <a:lvl9pPr marL="411353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9pPr>
          </a:lstStyle>
          <a:p/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944763" y="8903454"/>
            <a:ext cx="5802510" cy="13095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0965" lvl="2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165" lvl="3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5365" lvl="4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2565" lvl="5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199130" lvl="6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6330" lvl="7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3530" lvl="8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6943727" y="5975134"/>
            <a:ext cx="5831087" cy="2928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/>
            </a:lvl1pPr>
            <a:lvl2pPr marL="914400" lvl="1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b="1"/>
            </a:lvl2pPr>
            <a:lvl3pPr marL="1370965" lvl="2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 b="1"/>
            </a:lvl3pPr>
            <a:lvl4pPr marL="1828165" lvl="3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4pPr>
            <a:lvl5pPr marL="2285365" lvl="4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5pPr>
            <a:lvl6pPr marL="2742565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6pPr>
            <a:lvl7pPr marL="319913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7pPr>
            <a:lvl8pPr marL="365633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8pPr>
            <a:lvl9pPr marL="411353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9pPr>
          </a:lstStyle>
          <a:p/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6943727" y="8903454"/>
            <a:ext cx="5831087" cy="13095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0965" lvl="2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165" lvl="3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5365" lvl="4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2565" lvl="5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199130" lvl="6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6330" lvl="7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3530" lvl="8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942975" y="22591533"/>
            <a:ext cx="3086100" cy="1297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543425" y="22591533"/>
            <a:ext cx="4629150" cy="1297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9686925" y="22591533"/>
            <a:ext cx="3086100" cy="1297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Solo el título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942975" y="1297720"/>
            <a:ext cx="11830050" cy="4711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942975" y="22591533"/>
            <a:ext cx="3086100" cy="1297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543425" y="22591533"/>
            <a:ext cx="4629150" cy="1297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9686925" y="22591533"/>
            <a:ext cx="3086100" cy="1297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En blanco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942975" y="22591533"/>
            <a:ext cx="3086100" cy="1297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543425" y="22591533"/>
            <a:ext cx="4629150" cy="1297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9686925" y="22591533"/>
            <a:ext cx="3086100" cy="1297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matchingName="Contenido con título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944763" y="1624965"/>
            <a:ext cx="4423767" cy="56873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831088" y="3509479"/>
            <a:ext cx="6943725" cy="17321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5334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1pPr>
            <a:lvl2pPr marL="914400" lvl="1" indent="-4953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4200"/>
              <a:buChar char="•"/>
              <a:defRPr sz="4200"/>
            </a:lvl2pPr>
            <a:lvl3pPr marL="1370965" lvl="2" indent="-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  <a:defRPr sz="3600"/>
            </a:lvl3pPr>
            <a:lvl4pPr marL="1828165" lvl="3" indent="-4191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4pPr>
            <a:lvl5pPr marL="2285365" lvl="4" indent="-4191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5pPr>
            <a:lvl6pPr marL="2742565" lvl="5" indent="-4191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6pPr>
            <a:lvl7pPr marL="3199130" lvl="6" indent="-4191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7pPr>
            <a:lvl8pPr marL="3656330" lvl="7" indent="-4191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8pPr>
            <a:lvl9pPr marL="4113530" lvl="8" indent="-4191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9pPr>
          </a:lstStyle>
          <a:p/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944763" y="7312343"/>
            <a:ext cx="4423767" cy="135470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marL="914400" lvl="1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marL="1370965" lvl="2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marL="1828165" lvl="3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4pPr>
            <a:lvl5pPr marL="2285365" lvl="4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5pPr>
            <a:lvl6pPr marL="2742565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6pPr>
            <a:lvl7pPr marL="319913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7pPr>
            <a:lvl8pPr marL="365633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8pPr>
            <a:lvl9pPr marL="411353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9pPr>
          </a:lstStyle>
          <a:p/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942975" y="22591533"/>
            <a:ext cx="3086100" cy="1297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543425" y="22591533"/>
            <a:ext cx="4629150" cy="1297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9686925" y="22591533"/>
            <a:ext cx="3086100" cy="1297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matchingName="Imagen con título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944763" y="1624965"/>
            <a:ext cx="4423767" cy="56873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831088" y="3509479"/>
            <a:ext cx="6943725" cy="17321676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944763" y="7312343"/>
            <a:ext cx="4423767" cy="135470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marL="914400" lvl="1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marL="1370965" lvl="2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marL="1828165" lvl="3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4pPr>
            <a:lvl5pPr marL="2285365" lvl="4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5pPr>
            <a:lvl6pPr marL="2742565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6pPr>
            <a:lvl7pPr marL="319913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7pPr>
            <a:lvl8pPr marL="365633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8pPr>
            <a:lvl9pPr marL="411353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9pPr>
          </a:lstStyle>
          <a:p/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942975" y="22591533"/>
            <a:ext cx="3086100" cy="1297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543425" y="22591533"/>
            <a:ext cx="4629150" cy="1297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9686925" y="22591533"/>
            <a:ext cx="3086100" cy="1297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42975" y="1297720"/>
            <a:ext cx="11830050" cy="4711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Calibri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42975" y="6488577"/>
            <a:ext cx="11830050" cy="15465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95300" algn="l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 panose="020B0604020202020204"/>
              <a:buChar char="•"/>
              <a:defRPr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572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 panose="020B0604020202020204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4191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 panose="020B0604020202020204"/>
              <a:buChar char="•"/>
              <a:defRPr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000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000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000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000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000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000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942975" y="22591533"/>
            <a:ext cx="3086100" cy="1297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543425" y="22591533"/>
            <a:ext cx="4629150" cy="1297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9686925" y="22591533"/>
            <a:ext cx="3086100" cy="1297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271497" y="4545552"/>
            <a:ext cx="13160476" cy="730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95" tIns="45685" rIns="91395" bIns="45685" anchor="t" anchorCtr="0">
            <a:spAutoFit/>
          </a:bodyPr>
          <a:lstStyle/>
          <a:p>
            <a:pPr algn="ctr">
              <a:lnSpc>
                <a:spcPct val="107000"/>
              </a:lnSpc>
            </a:pPr>
            <a:r>
              <a:rPr sz="1950" dirty="0">
                <a:solidFill>
                  <a:schemeClr val="dk1"/>
                </a:solidFill>
                <a:ea typeface="Calibri"/>
                <a:cs typeface="Calibri"/>
              </a:rPr>
              <a:t>FARFAN Q, Víctor A. BORJA, Brian. CIALLELLA, Lorena. VISCA, Mabel. LOMBARDO, Luciana. MUSELLA, Rosa. VACCAREZZA, Hernán. PALMERO, Domingo.</a:t>
            </a:r>
            <a:endParaRPr sz="1950" dirty="0">
              <a:solidFill>
                <a:schemeClr val="dk1"/>
              </a:solidFill>
              <a:ea typeface="Calibri"/>
              <a:cs typeface="Calibri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328930" y="8068945"/>
            <a:ext cx="7803515" cy="90157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>
            <a:solidFill>
              <a:srgbClr val="BBD6E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395" tIns="45685" rIns="91395" bIns="45685" anchor="t" anchorCtr="0">
            <a:spAutoFit/>
          </a:bodyPr>
          <a:lstStyle/>
          <a:p>
            <a:pPr algn="just"/>
            <a:r>
              <a:rPr lang="en-US" sz="2000" b="1" dirty="0"/>
              <a:t>CASO CLÍNICO:</a:t>
            </a:r>
            <a:r>
              <a:rPr lang="en-US" sz="2000" dirty="0"/>
              <a:t> </a:t>
            </a:r>
            <a:endParaRPr lang="es-ES" sz="2000">
              <a:cs typeface="Calibri"/>
            </a:endParaRP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Paciente masculino de 31 años boliviano, trabajador en taller </a:t>
            </a:r>
            <a:r>
              <a:rPr lang="en-US" sz="2000">
                <a:solidFill>
                  <a:schemeClr val="tx1"/>
                </a:solidFill>
              </a:rPr>
              <a:t>textil</a:t>
            </a:r>
            <a:r>
              <a:rPr lang="en-US" sz="2000"/>
              <a:t>, con antecedentes de enolismo, tuberculosis pleuropulmonar y derrame pleural derecho el 2022 con abandono de antifímicos a los 2 meses de iniciado el mismo, VIH negativo. </a:t>
            </a:r>
            <a:endParaRPr lang="en-US" sz="2000"/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Se internó por dolor lumbar derecho progresivo asociado a tumoración de 3 meses de evolución. </a:t>
            </a:r>
            <a:endParaRPr lang="en-US" sz="2000"/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Al examen físico se encontró una tumoración lumbar de 15 x 15 cm, fluctuante y levemente dolorosa, sin presencia de otra signosintomatología. </a:t>
            </a:r>
            <a:endParaRPr lang="en-US" sz="2000"/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La TAC de tórax y abdomen mostró colección heterogénea en músculo psoas derecho de 5</a:t>
            </a:r>
            <a:r>
              <a:rPr lang="es-ES" altLang="en-US" sz="2000"/>
              <a:t>0</a:t>
            </a:r>
            <a:r>
              <a:rPr lang="en-US" sz="2000"/>
              <a:t> x 26 mm y músculo ilíaco con extensión a región glútea ipsilateral de 117 x 66 mm; en ventana ósea se visualizó espondilodiscitis de L3 y L4 (pérdida de la configuración habitual de cuerpos vertebrales, osteólisis e irregularidad de las carillas articulares, esclerosis y compromiso intervertebral), con indemnidad del canal medular. No había lesiones pleuropulmonares. </a:t>
            </a:r>
            <a:endParaRPr lang="en-US" sz="2000"/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Se realizó punción de colección lumbar obteniendo 10 ml de líquido purulento, con detección de Mycobacterium tuberculosis por GeneXpert sensible a rifampicina y cultivo para gérmenes comunes negativos.  </a:t>
            </a:r>
            <a:endParaRPr lang="en-US" sz="2000"/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Se interpretó como absceso de psoas ilíaco y glúteo derecho y Mal de Pott sin compromiso neurológico secundario a tuberculosis diseminada, inició tratamiento antituberculoso de primera línea, colocación de catéter multipropósito en absceso con adecuada respuesta clínica e imagenológica. </a:t>
            </a:r>
            <a:endParaRPr lang="en-US" sz="2000"/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No presentó intercurrencias y fue dado de alta al mes de internación con corset dorso lumbar. </a:t>
            </a:r>
            <a:endParaRPr lang="en-US" sz="2000"/>
          </a:p>
        </p:txBody>
      </p:sp>
      <p:sp>
        <p:nvSpPr>
          <p:cNvPr id="86" name="Google Shape;86;p13"/>
          <p:cNvSpPr txBox="1"/>
          <p:nvPr/>
        </p:nvSpPr>
        <p:spPr>
          <a:xfrm>
            <a:off x="292055" y="5576416"/>
            <a:ext cx="13132042" cy="1320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 cap="flat" cmpd="sng">
            <a:solidFill>
              <a:srgbClr val="F2A7A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395" tIns="45685" rIns="91395" bIns="45685" anchor="t" anchorCtr="0">
            <a:spAutoFit/>
          </a:bodyPr>
          <a:lstStyle/>
          <a:p>
            <a:pPr algn="just"/>
            <a:r>
              <a:rPr lang="en-US" sz="2000" b="1" dirty="0"/>
              <a:t>INTRODUCCIÓN:</a:t>
            </a:r>
            <a:endParaRPr lang="en-US" sz="2000" b="1"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sz="2000" dirty="0">
                <a:solidFill>
                  <a:srgbClr val="222A35"/>
                </a:solidFill>
                <a:latin typeface="+mn-lt"/>
                <a:ea typeface="Calibri"/>
                <a:cs typeface="+mn-lt"/>
              </a:rPr>
              <a:t>El absceso del psoas aisladamente es raro, pero la asociación con el Mal de Pott es lo más frecuente; esta última se presenta en 1 a 2% de las tuberculosis pulmonares y 15% de las extrapulmonares, aumentando aún más en pacientes con VIH.</a:t>
            </a:r>
            <a:endParaRPr sz="2000" dirty="0">
              <a:solidFill>
                <a:srgbClr val="222A35"/>
              </a:solidFill>
              <a:latin typeface="+mn-lt"/>
              <a:ea typeface="Calibri"/>
              <a:cs typeface="+mn-lt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247924" y="18567088"/>
            <a:ext cx="13124956" cy="532193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395" tIns="45685" rIns="91395" bIns="45685" anchor="t" anchorCtr="0">
            <a:spAutoFit/>
          </a:bodyPr>
          <a:lstStyle/>
          <a:p>
            <a:endParaRPr lang="en-US" sz="2000" b="1" dirty="0"/>
          </a:p>
          <a:p>
            <a:r>
              <a:rPr lang="en-US" sz="2000" b="1" dirty="0"/>
              <a:t>DISCUCIÓN</a:t>
            </a:r>
            <a:r>
              <a:rPr lang="pt-BR" altLang="en-US" sz="2000" b="1" dirty="0"/>
              <a:t> Y CONCLUSIONES</a:t>
            </a:r>
            <a:r>
              <a:rPr lang="en-US" sz="2000" b="1" dirty="0"/>
              <a:t>:</a:t>
            </a:r>
            <a:endParaRPr lang="es-ES" sz="2000" dirty="0">
              <a:cs typeface="Calibri"/>
            </a:endParaRPr>
          </a:p>
          <a:p>
            <a:pPr algn="just"/>
            <a:r>
              <a:rPr lang="en-US" sz="2000" dirty="0"/>
              <a:t>La tuberculosis pulmonar se mantiene endémica en países subdesarrollados, está ligada a la pobreza, afecta principalmente a adultos jóvenes en edad productiva</a:t>
            </a:r>
            <a:r>
              <a:rPr lang="pt-BR" altLang="en-US" sz="2000" dirty="0"/>
              <a:t>.</a:t>
            </a:r>
            <a:endParaRPr lang="pt-BR" altLang="en-US" sz="2000" dirty="0"/>
          </a:p>
          <a:p>
            <a:pPr algn="just"/>
            <a:r>
              <a:rPr lang="pt-BR" altLang="en-US" sz="2000" dirty="0"/>
              <a:t>E</a:t>
            </a:r>
            <a:r>
              <a:rPr lang="en-US" sz="2000" dirty="0"/>
              <a:t>n Argentina el 2021, se notificaron 12.569 casos de tuberculosis (27,4 por cada 100 mil habitantes).  </a:t>
            </a:r>
            <a:endParaRPr lang="en-US" sz="2000" dirty="0"/>
          </a:p>
          <a:p>
            <a:pPr algn="just"/>
            <a:r>
              <a:rPr lang="en-US" sz="2000" dirty="0"/>
              <a:t>El absceso del psoas-ilíaco es poco frecuente, su etiología es variable será piógena por Staphylococcus aureus en países desarrollados y tuberculosa en los países en vías de desarrollo</a:t>
            </a:r>
            <a:r>
              <a:rPr lang="pt-BR" altLang="en-US" sz="2000" dirty="0"/>
              <a:t>, </a:t>
            </a:r>
            <a:r>
              <a:rPr lang="es-ES" altLang="pt-BR" sz="2000" dirty="0"/>
              <a:t>e</a:t>
            </a:r>
            <a:r>
              <a:rPr lang="en-US" sz="2000" dirty="0"/>
              <a:t>s de manifestación insidiosa o atípica, para el diagnóstico se necesita de alta sospecha clínica asociado </a:t>
            </a:r>
            <a:r>
              <a:rPr lang="es-ES" altLang="en-US" sz="2000" dirty="0"/>
              <a:t>a </a:t>
            </a:r>
            <a:r>
              <a:rPr lang="en-US" sz="2000" dirty="0"/>
              <a:t>métodos de imagen (ecografía y/o TAC). </a:t>
            </a:r>
            <a:endParaRPr lang="en-US" sz="2000" dirty="0"/>
          </a:p>
          <a:p>
            <a:pPr algn="just"/>
            <a:r>
              <a:rPr lang="pt-BR" altLang="en-US" sz="2000" dirty="0"/>
              <a:t>A</a:t>
            </a:r>
            <a:r>
              <a:rPr lang="en-US" sz="2000" dirty="0"/>
              <a:t>proximadamente el 15 % de las tuberculosis extrapulmonares, tienen compromiso esquelético, 50% son vertebrales, clínicamente se expresa por compromiso neurológico, deformidad cifótica secundaria a la fractura vertebral e inestabilidad de la columna. </a:t>
            </a:r>
            <a:endParaRPr lang="en-US" sz="2000" dirty="0"/>
          </a:p>
          <a:p>
            <a:pPr algn="just"/>
            <a:r>
              <a:rPr lang="en-US" sz="2000" dirty="0"/>
              <a:t>En ambas situaciones una vez diagnosticados se deberá iniciar inmediatamente el tratamiento antituberculoso por 9-12 meses.</a:t>
            </a:r>
            <a:endParaRPr lang="en-US" sz="2000" dirty="0"/>
          </a:p>
          <a:p>
            <a:pPr algn="just"/>
            <a:r>
              <a:rPr lang="en-US" sz="2000" dirty="0"/>
              <a:t>En cuanto al manejo específico del absceso se debe drenar mediante catéter multipropósito. </a:t>
            </a:r>
            <a:endParaRPr lang="en-US" sz="2000" dirty="0"/>
          </a:p>
          <a:p>
            <a:pPr algn="just"/>
            <a:r>
              <a:rPr lang="en-US" sz="2000" dirty="0"/>
              <a:t>El tratamiento quirúrgico de la enfermedad de Pott queda reservado para la compresión medular (se trata de una emergencia), inestabilidad de la columna y grave deformidad ósea y, también si se necesita una muestra para diagnóstico.</a:t>
            </a:r>
            <a:endParaRPr lang="en-US" sz="2000" dirty="0"/>
          </a:p>
        </p:txBody>
      </p:sp>
      <p:sp>
        <p:nvSpPr>
          <p:cNvPr id="4" name="Rectángulo: esquinas redondeadas 3"/>
          <p:cNvSpPr/>
          <p:nvPr/>
        </p:nvSpPr>
        <p:spPr>
          <a:xfrm>
            <a:off x="1494155" y="544830"/>
            <a:ext cx="2562225" cy="1207135"/>
          </a:xfrm>
          <a:prstGeom prst="roundRect">
            <a:avLst/>
          </a:prstGeom>
          <a:solidFill>
            <a:schemeClr val="bg1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0" tIns="45705" rIns="91410" bIns="45705" rtlCol="0" anchor="ctr"/>
          <a:lstStyle/>
          <a:p>
            <a:pPr algn="ctr"/>
            <a:endParaRPr lang="es-ES" sz="1400"/>
          </a:p>
        </p:txBody>
      </p:sp>
      <p:sp>
        <p:nvSpPr>
          <p:cNvPr id="5" name="CuadroTexto 4"/>
          <p:cNvSpPr txBox="1"/>
          <p:nvPr/>
        </p:nvSpPr>
        <p:spPr>
          <a:xfrm>
            <a:off x="1675765" y="664845"/>
            <a:ext cx="3093720" cy="10134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10" tIns="45705" rIns="91410" bIns="45705" numCol="1" spcCol="0" rtlCol="0" fromWordArt="0" anchor="t" anchorCtr="0" forceAA="0" compatLnSpc="1">
            <a:spAutoFit/>
          </a:bodyPr>
          <a:lstStyle/>
          <a:p>
            <a:pPr algn="l"/>
            <a:r>
              <a:rPr lang="es-ES" sz="6000" b="1" dirty="0">
                <a:latin typeface="Arial Bold" panose="020B0604020202020204" charset="0"/>
                <a:cs typeface="Arial Bold" panose="020B0604020202020204" charset="0"/>
              </a:rPr>
              <a:t>P-025</a:t>
            </a:r>
            <a:endParaRPr lang="es-ES" sz="6000" b="1" dirty="0">
              <a:latin typeface="Arial Bold" panose="020B0604020202020204" charset="0"/>
              <a:cs typeface="Arial Bold" panose="020B060402020202020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1"/>
          <a:srcRect l="4871" t="-590" r="5708" b="-1459"/>
          <a:stretch>
            <a:fillRect/>
          </a:stretch>
        </p:blipFill>
        <p:spPr>
          <a:xfrm>
            <a:off x="5939609" y="403082"/>
            <a:ext cx="7403492" cy="2758568"/>
          </a:xfrm>
          <a:prstGeom prst="rect">
            <a:avLst/>
          </a:prstGeom>
        </p:spPr>
      </p:pic>
      <p:pic>
        <p:nvPicPr>
          <p:cNvPr id="8" name="Imagen 7" descr="Interfaz de usuario gráfica, Texto&#10;&#10;Descripción generada automáticamente"/>
          <p:cNvPicPr>
            <a:picLocks noChangeAspect="1"/>
          </p:cNvPicPr>
          <p:nvPr/>
        </p:nvPicPr>
        <p:blipFill>
          <a:blip r:embed="rId2"/>
          <a:srcRect l="10091" t="13458" r="7575" b="10794"/>
          <a:stretch>
            <a:fillRect/>
          </a:stretch>
        </p:blipFill>
        <p:spPr>
          <a:xfrm>
            <a:off x="1315720" y="1890395"/>
            <a:ext cx="3575050" cy="1029335"/>
          </a:xfrm>
          <a:prstGeom prst="rect">
            <a:avLst/>
          </a:prstGeom>
        </p:spPr>
      </p:pic>
      <p:sp>
        <p:nvSpPr>
          <p:cNvPr id="9" name="Google Shape;89;p13"/>
          <p:cNvSpPr txBox="1"/>
          <p:nvPr/>
        </p:nvSpPr>
        <p:spPr>
          <a:xfrm>
            <a:off x="303530" y="3375025"/>
            <a:ext cx="13125450" cy="9359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395" tIns="45685" rIns="91395" bIns="45685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750" b="1" dirty="0">
                <a:latin typeface="Calibri"/>
                <a:ea typeface="Calibri"/>
                <a:cs typeface="Calibri"/>
              </a:rPr>
              <a:t>ABSCESO DE PSOAS ILIACO Y MAL DE POTT EN PACIENTE INMUNOCOMPETENTE</a:t>
            </a:r>
            <a:endParaRPr lang="es-ES" sz="2750" b="1" dirty="0">
              <a:latin typeface="Calibri"/>
              <a:ea typeface="Calibri"/>
              <a:cs typeface="Calibri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2965" y="7299960"/>
            <a:ext cx="4890135" cy="5366385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53120" y="12851765"/>
            <a:ext cx="4890135" cy="535495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3308</Words>
  <Application>WPS Presentation</Application>
  <PresentationFormat>Personalizado</PresentationFormat>
  <Paragraphs>27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3" baseType="lpstr">
      <vt:lpstr>Arial</vt:lpstr>
      <vt:lpstr>SimSun</vt:lpstr>
      <vt:lpstr>Wingdings</vt:lpstr>
      <vt:lpstr>Arial</vt:lpstr>
      <vt:lpstr>Calibri</vt:lpstr>
      <vt:lpstr>Helvetica Neue</vt:lpstr>
      <vt:lpstr>Microsoft YaHei</vt:lpstr>
      <vt:lpstr>汉仪旗黑</vt:lpstr>
      <vt:lpstr>Arial Unicode MS</vt:lpstr>
      <vt:lpstr>宋体-简</vt:lpstr>
      <vt:lpstr>Arial Bold</vt:lpstr>
      <vt:lpstr>Tema de Office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alfred</cp:lastModifiedBy>
  <cp:revision>189</cp:revision>
  <dcterms:created xsi:type="dcterms:W3CDTF">2024-10-17T22:49:28Z</dcterms:created>
  <dcterms:modified xsi:type="dcterms:W3CDTF">2024-10-17T22:49:28Z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3082-5.7.2.8094</vt:lpwstr>
  </property>
</Properties>
</file>