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5143500" cy="91440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989"/>
    <a:srgbClr val="FFD9D9"/>
    <a:srgbClr val="FF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8DC2B5-66F5-4E8B-9041-357366E4D55D}" v="2" dt="2024-10-17T01:15:38.8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showGuides="1">
      <p:cViewPr varScale="1">
        <p:scale>
          <a:sx n="62" d="100"/>
          <a:sy n="62" d="100"/>
        </p:scale>
        <p:origin x="2856" y="62"/>
      </p:cViewPr>
      <p:guideLst>
        <p:guide orient="horz" pos="2880"/>
        <p:guide pos="16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borja" userId="9b1e4e594d768785" providerId="LiveId" clId="{D28DC2B5-66F5-4E8B-9041-357366E4D55D}"/>
    <pc:docChg chg="modSld">
      <pc:chgData name="brian borja" userId="9b1e4e594d768785" providerId="LiveId" clId="{D28DC2B5-66F5-4E8B-9041-357366E4D55D}" dt="2024-10-17T01:21:27.778" v="88" actId="1076"/>
      <pc:docMkLst>
        <pc:docMk/>
      </pc:docMkLst>
      <pc:sldChg chg="addSp modSp mod">
        <pc:chgData name="brian borja" userId="9b1e4e594d768785" providerId="LiveId" clId="{D28DC2B5-66F5-4E8B-9041-357366E4D55D}" dt="2024-10-17T01:21:27.778" v="88" actId="1076"/>
        <pc:sldMkLst>
          <pc:docMk/>
          <pc:sldMk cId="1716255970" sldId="256"/>
        </pc:sldMkLst>
        <pc:spChg chg="mod">
          <ac:chgData name="brian borja" userId="9b1e4e594d768785" providerId="LiveId" clId="{D28DC2B5-66F5-4E8B-9041-357366E4D55D}" dt="2024-10-17T01:14:37.145" v="76" actId="255"/>
          <ac:spMkLst>
            <pc:docMk/>
            <pc:sldMk cId="1716255970" sldId="256"/>
            <ac:spMk id="3" creationId="{00000000-0000-0000-0000-000000000000}"/>
          </ac:spMkLst>
        </pc:spChg>
        <pc:spChg chg="mod">
          <ac:chgData name="brian borja" userId="9b1e4e594d768785" providerId="LiveId" clId="{D28DC2B5-66F5-4E8B-9041-357366E4D55D}" dt="2024-10-17T01:16:14.449" v="85" actId="255"/>
          <ac:spMkLst>
            <pc:docMk/>
            <pc:sldMk cId="1716255970" sldId="256"/>
            <ac:spMk id="15" creationId="{4BEA2FA4-D9E2-A786-26C2-1189DB8386A5}"/>
          </ac:spMkLst>
        </pc:spChg>
        <pc:spChg chg="mod">
          <ac:chgData name="brian borja" userId="9b1e4e594d768785" providerId="LiveId" clId="{D28DC2B5-66F5-4E8B-9041-357366E4D55D}" dt="2024-10-17T01:20:59.372" v="87" actId="1076"/>
          <ac:spMkLst>
            <pc:docMk/>
            <pc:sldMk cId="1716255970" sldId="256"/>
            <ac:spMk id="21" creationId="{A5729711-44B3-8CE2-4F22-A42D39875DAA}"/>
          </ac:spMkLst>
        </pc:spChg>
        <pc:picChg chg="mod">
          <ac:chgData name="brian borja" userId="9b1e4e594d768785" providerId="LiveId" clId="{D28DC2B5-66F5-4E8B-9041-357366E4D55D}" dt="2024-10-17T01:21:27.778" v="88" actId="1076"/>
          <ac:picMkLst>
            <pc:docMk/>
            <pc:sldMk cId="1716255970" sldId="256"/>
            <ac:picMk id="11" creationId="{16F2A909-54B9-3770-4258-7DAEDC4608D8}"/>
          </ac:picMkLst>
        </pc:picChg>
        <pc:picChg chg="mod">
          <ac:chgData name="brian borja" userId="9b1e4e594d768785" providerId="LiveId" clId="{D28DC2B5-66F5-4E8B-9041-357366E4D55D}" dt="2024-10-17T01:15:54.571" v="82" actId="1076"/>
          <ac:picMkLst>
            <pc:docMk/>
            <pc:sldMk cId="1716255970" sldId="256"/>
            <ac:picMk id="14" creationId="{A7C4D56E-59A0-71F7-C7DA-44B631342992}"/>
          </ac:picMkLst>
        </pc:picChg>
        <pc:picChg chg="add mod">
          <ac:chgData name="brian borja" userId="9b1e4e594d768785" providerId="LiveId" clId="{D28DC2B5-66F5-4E8B-9041-357366E4D55D}" dt="2024-10-16T19:18:36.217" v="7" actId="1076"/>
          <ac:picMkLst>
            <pc:docMk/>
            <pc:sldMk cId="1716255970" sldId="256"/>
            <ac:picMk id="23" creationId="{5DAE4562-35C9-846E-47F9-F07EB999FE02}"/>
          </ac:picMkLst>
        </pc:picChg>
        <pc:picChg chg="mod">
          <ac:chgData name="brian borja" userId="9b1e4e594d768785" providerId="LiveId" clId="{D28DC2B5-66F5-4E8B-9041-357366E4D55D}" dt="2024-10-17T01:15:38.801" v="80" actId="14100"/>
          <ac:picMkLst>
            <pc:docMk/>
            <pc:sldMk cId="1716255970" sldId="256"/>
            <ac:picMk id="1026" creationId="{69F3DAE0-66D2-F43B-635C-2CC4C929A22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763" y="1496484"/>
            <a:ext cx="4371975" cy="3183467"/>
          </a:xfrm>
        </p:spPr>
        <p:txBody>
          <a:bodyPr anchor="b"/>
          <a:lstStyle>
            <a:lvl1pPr algn="ctr">
              <a:defRPr sz="3375"/>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2938" y="4802717"/>
            <a:ext cx="3857625"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2074480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747969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0818" y="486834"/>
            <a:ext cx="1109067"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616" y="486834"/>
            <a:ext cx="3262908"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59141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9655E-A4E2-4841-AEDD-3A957E421835}"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319434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0937" y="2279653"/>
            <a:ext cx="4436269" cy="3803649"/>
          </a:xfrm>
        </p:spPr>
        <p:txBody>
          <a:bodyPr anchor="b"/>
          <a:lstStyle>
            <a:lvl1pPr>
              <a:defRPr sz="3375"/>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0937" y="6119286"/>
            <a:ext cx="4436269" cy="2000249"/>
          </a:xfrm>
        </p:spPr>
        <p:txBody>
          <a:bodyPr/>
          <a:lstStyle>
            <a:lvl1pPr marL="0" indent="0">
              <a:buNone/>
              <a:defRPr sz="135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1A9655E-A4E2-4841-AEDD-3A957E421835}" type="datetimeFigureOut">
              <a:rPr lang="es-AR" smtClean="0"/>
              <a:t>16/10/2024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3541526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615" y="2434167"/>
            <a:ext cx="2185988"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3897" y="2434167"/>
            <a:ext cx="2185988"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A9655E-A4E2-4841-AEDD-3A957E421835}" type="datetimeFigureOut">
              <a:rPr lang="es-AR" smtClean="0"/>
              <a:t>16/10/2024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2883286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285" y="486836"/>
            <a:ext cx="4436269"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286" y="2241551"/>
            <a:ext cx="2175941"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54286" y="3340100"/>
            <a:ext cx="2175941"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3897" y="2241551"/>
            <a:ext cx="2186657"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603897" y="3340100"/>
            <a:ext cx="2186657"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1A9655E-A4E2-4841-AEDD-3A957E421835}" type="datetimeFigureOut">
              <a:rPr lang="es-AR" smtClean="0"/>
              <a:t>16/10/2024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482968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1A9655E-A4E2-4841-AEDD-3A957E421835}" type="datetimeFigureOut">
              <a:rPr lang="es-AR" smtClean="0"/>
              <a:t>16/10/2024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171670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9655E-A4E2-4841-AEDD-3A957E421835}" type="datetimeFigureOut">
              <a:rPr lang="es-AR" smtClean="0"/>
              <a:t>16/10/2024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362231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285" y="609600"/>
            <a:ext cx="1658913" cy="2133600"/>
          </a:xfrm>
        </p:spPr>
        <p:txBody>
          <a:bodyPr anchor="b"/>
          <a:lstStyle>
            <a:lvl1pPr>
              <a:defRPr sz="18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6657" y="1316569"/>
            <a:ext cx="2603897"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285" y="2743200"/>
            <a:ext cx="165891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9655E-A4E2-4841-AEDD-3A957E421835}" type="datetimeFigureOut">
              <a:rPr lang="es-AR" smtClean="0"/>
              <a:t>16/10/2024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3175848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285" y="609600"/>
            <a:ext cx="1658913" cy="2133600"/>
          </a:xfrm>
        </p:spPr>
        <p:txBody>
          <a:bodyPr anchor="b"/>
          <a:lstStyle>
            <a:lvl1pPr>
              <a:defRPr sz="18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6657" y="1316569"/>
            <a:ext cx="2603897" cy="6498167"/>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285" y="2743200"/>
            <a:ext cx="165891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1A9655E-A4E2-4841-AEDD-3A957E421835}" type="datetimeFigureOut">
              <a:rPr lang="es-AR" smtClean="0"/>
              <a:t>16/10/2024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E551BA7E-4705-41CB-A859-103C46BE2A81}" type="slidenum">
              <a:rPr lang="es-AR" smtClean="0"/>
              <a:t>‹Nº›</a:t>
            </a:fld>
            <a:endParaRPr lang="es-AR"/>
          </a:p>
        </p:txBody>
      </p:sp>
    </p:spTree>
    <p:extLst>
      <p:ext uri="{BB962C8B-B14F-4D97-AF65-F5344CB8AC3E}">
        <p14:creationId xmlns:p14="http://schemas.microsoft.com/office/powerpoint/2010/main" val="635941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616" y="486836"/>
            <a:ext cx="4436269"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616" y="2434167"/>
            <a:ext cx="4436269"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615" y="8475136"/>
            <a:ext cx="1157288"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21A9655E-A4E2-4841-AEDD-3A957E421835}" type="datetimeFigureOut">
              <a:rPr lang="es-AR" smtClean="0"/>
              <a:t>16/10/2024</a:t>
            </a:fld>
            <a:endParaRPr lang="es-AR"/>
          </a:p>
        </p:txBody>
      </p:sp>
      <p:sp>
        <p:nvSpPr>
          <p:cNvPr id="5" name="Footer Placeholder 4"/>
          <p:cNvSpPr>
            <a:spLocks noGrp="1"/>
          </p:cNvSpPr>
          <p:nvPr>
            <p:ph type="ftr" sz="quarter" idx="3"/>
          </p:nvPr>
        </p:nvSpPr>
        <p:spPr>
          <a:xfrm>
            <a:off x="1703785" y="8475136"/>
            <a:ext cx="1735931"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32597" y="8475136"/>
            <a:ext cx="1157288"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E551BA7E-4705-41CB-A859-103C46BE2A81}" type="slidenum">
              <a:rPr lang="es-AR" smtClean="0"/>
              <a:t>‹Nº›</a:t>
            </a:fld>
            <a:endParaRPr lang="es-AR"/>
          </a:p>
        </p:txBody>
      </p:sp>
    </p:spTree>
    <p:extLst>
      <p:ext uri="{BB962C8B-B14F-4D97-AF65-F5344CB8AC3E}">
        <p14:creationId xmlns:p14="http://schemas.microsoft.com/office/powerpoint/2010/main" val="6178359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11530" y="1653611"/>
            <a:ext cx="4907394" cy="568810"/>
          </a:xfrm>
          <a:prstGeom prst="rect">
            <a:avLst/>
          </a:prstGeom>
          <a:noFill/>
          <a:ln>
            <a:noFill/>
          </a:ln>
        </p:spPr>
        <p:txBody>
          <a:bodyPr wrap="square">
            <a:spAutoFit/>
          </a:bodyPr>
          <a:lstStyle/>
          <a:p>
            <a:pPr algn="just">
              <a:lnSpc>
                <a:spcPct val="107000"/>
              </a:lnSpc>
              <a:spcAft>
                <a:spcPts val="300"/>
              </a:spcAft>
            </a:pPr>
            <a:r>
              <a:rPr lang="es-AR" sz="900" dirty="0"/>
              <a:t>Borja Brian, Borja Roger, Garay Julieta, </a:t>
            </a:r>
            <a:r>
              <a:rPr lang="es-AR" sz="900" dirty="0" err="1"/>
              <a:t>Failde</a:t>
            </a:r>
            <a:r>
              <a:rPr lang="es-AR" sz="900" dirty="0"/>
              <a:t> Rodrigo, Rodríguez Mieres Adriana, </a:t>
            </a:r>
            <a:r>
              <a:rPr lang="es-AR" sz="900" dirty="0" err="1"/>
              <a:t>Vescovo</a:t>
            </a:r>
            <a:r>
              <a:rPr lang="es-AR" sz="900" dirty="0"/>
              <a:t> Marisa, </a:t>
            </a:r>
            <a:r>
              <a:rPr lang="es-AR" sz="900" dirty="0" err="1"/>
              <a:t>Cragnolini</a:t>
            </a:r>
            <a:r>
              <a:rPr lang="es-AR" sz="900" dirty="0"/>
              <a:t> de Casado Graciela, Palmero Domingo. </a:t>
            </a:r>
          </a:p>
          <a:p>
            <a:pPr algn="just">
              <a:lnSpc>
                <a:spcPct val="107000"/>
              </a:lnSpc>
              <a:spcAft>
                <a:spcPts val="300"/>
              </a:spcAft>
            </a:pPr>
            <a:r>
              <a:rPr lang="es-AR" sz="900" dirty="0"/>
              <a:t>Hospital de Infecciosas Francisco Javier Muñiz</a:t>
            </a:r>
            <a:endParaRPr lang="es-AR" sz="9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p:cNvSpPr txBox="1"/>
          <p:nvPr/>
        </p:nvSpPr>
        <p:spPr>
          <a:xfrm>
            <a:off x="111673" y="2230304"/>
            <a:ext cx="4916757" cy="969496"/>
          </a:xfrm>
          <a:prstGeom prst="rect">
            <a:avLst/>
          </a:prstGeom>
          <a:solidFill>
            <a:schemeClr val="accent2">
              <a:lumMod val="20000"/>
              <a:lumOff val="80000"/>
            </a:schemeClr>
          </a:solidFill>
          <a:ln>
            <a:solidFill>
              <a:schemeClr val="tx2">
                <a:lumMod val="40000"/>
                <a:lumOff val="60000"/>
              </a:schemeClr>
            </a:solidFill>
          </a:ln>
        </p:spPr>
        <p:txBody>
          <a:bodyPr wrap="square" rtlCol="0">
            <a:spAutoFit/>
          </a:bodyPr>
          <a:lstStyle/>
          <a:p>
            <a:pPr algn="just" defTabSz="257162">
              <a:defRPr/>
            </a:pPr>
            <a:r>
              <a:rPr lang="en-US" sz="950" b="1" kern="0" dirty="0">
                <a:solidFill>
                  <a:schemeClr val="tx2">
                    <a:lumMod val="50000"/>
                  </a:schemeClr>
                </a:solidFill>
                <a:latin typeface="+mj-lt"/>
                <a:cs typeface="Rockwell"/>
              </a:rPr>
              <a:t>INTRODUCCIÓN</a:t>
            </a:r>
          </a:p>
          <a:p>
            <a:pPr algn="just" defTabSz="257162">
              <a:defRPr/>
            </a:pPr>
            <a:r>
              <a:rPr lang="es-ES" sz="950" dirty="0"/>
              <a:t>La </a:t>
            </a:r>
            <a:r>
              <a:rPr lang="es-ES" sz="950" dirty="0" err="1"/>
              <a:t>peripleuritis</a:t>
            </a:r>
            <a:r>
              <a:rPr lang="es-ES" sz="950" dirty="0"/>
              <a:t> se define como la inflamación de los tejidos entre la pleura parietal y la pared torácica. En 1939 </a:t>
            </a:r>
            <a:r>
              <a:rPr lang="es-ES" sz="950" dirty="0" err="1"/>
              <a:t>Skarby</a:t>
            </a:r>
            <a:r>
              <a:rPr lang="es-ES" sz="950" dirty="0"/>
              <a:t> la describe radiológicamente, presentando el signo que lleva su nombre, que consiste en opacidades </a:t>
            </a:r>
            <a:r>
              <a:rPr lang="es-ES" sz="950" dirty="0" err="1"/>
              <a:t>yuxtacostales</a:t>
            </a:r>
            <a:r>
              <a:rPr lang="es-ES" sz="950" dirty="0"/>
              <a:t>, convexa en su porción central y cóncava en sus porciones distales. Su prevalencia no está claramente establecida y la principal causa en nuestro medio es la infección por </a:t>
            </a:r>
            <a:r>
              <a:rPr lang="es-ES" sz="950" dirty="0" err="1"/>
              <a:t>Mycobacterium</a:t>
            </a:r>
            <a:r>
              <a:rPr lang="es-ES" sz="950" dirty="0"/>
              <a:t> Tuberculosis. </a:t>
            </a:r>
            <a:endParaRPr lang="en-US" sz="950" b="1" kern="0" dirty="0">
              <a:solidFill>
                <a:schemeClr val="tx2">
                  <a:lumMod val="50000"/>
                </a:schemeClr>
              </a:solidFill>
              <a:latin typeface="+mj-lt"/>
              <a:cs typeface="Rockwell"/>
            </a:endParaRPr>
          </a:p>
        </p:txBody>
      </p:sp>
      <p:sp>
        <p:nvSpPr>
          <p:cNvPr id="7" name="CuadroTexto 6"/>
          <p:cNvSpPr txBox="1"/>
          <p:nvPr/>
        </p:nvSpPr>
        <p:spPr>
          <a:xfrm>
            <a:off x="119779" y="3303125"/>
            <a:ext cx="4897888" cy="2870016"/>
          </a:xfrm>
          <a:prstGeom prst="rect">
            <a:avLst/>
          </a:prstGeom>
          <a:solidFill>
            <a:schemeClr val="accent6">
              <a:lumMod val="20000"/>
              <a:lumOff val="80000"/>
            </a:schemeClr>
          </a:solidFill>
          <a:ln>
            <a:solidFill>
              <a:schemeClr val="accent6">
                <a:lumMod val="50000"/>
              </a:schemeClr>
            </a:solidFill>
          </a:ln>
        </p:spPr>
        <p:txBody>
          <a:bodyPr wrap="square" rtlCol="0">
            <a:spAutoFit/>
          </a:bodyPr>
          <a:lstStyle/>
          <a:p>
            <a:pPr defTabSz="257162">
              <a:defRPr/>
            </a:pPr>
            <a:r>
              <a:rPr lang="es-MX" sz="950" b="1" kern="0" dirty="0">
                <a:solidFill>
                  <a:schemeClr val="tx2">
                    <a:lumMod val="50000"/>
                  </a:schemeClr>
                </a:solidFill>
                <a:latin typeface="+mj-lt"/>
                <a:cs typeface="Rockwell"/>
              </a:rPr>
              <a:t>CASO CLÍNICO:</a:t>
            </a:r>
          </a:p>
          <a:p>
            <a:pPr algn="just" defTabSz="257162">
              <a:defRPr/>
            </a:pPr>
            <a:r>
              <a:rPr lang="es-ES" sz="950" dirty="0"/>
              <a:t>Paciente femenina de 30 años, oriunda de Bolivia, con antecedentes de diabetes gestacional, presentó un cuadro de 6 meses de evolución caracterizado por síndrome de impregnación, tos productiva y </a:t>
            </a:r>
            <a:r>
              <a:rPr lang="es-ES" sz="950" dirty="0" err="1"/>
              <a:t>toracodinia</a:t>
            </a:r>
            <a:r>
              <a:rPr lang="es-ES" sz="950" dirty="0"/>
              <a:t> derecha. Luego de varias consultas, acudió al Hospital Muñiz, se realizó tomografía de tórax que evidenció una imagen consolidativa con broncograma aéreo en lóbulo medio y árbol en brote, </a:t>
            </a:r>
            <a:r>
              <a:rPr lang="es-ES" sz="950" dirty="0" err="1"/>
              <a:t>baciloscopía</a:t>
            </a:r>
            <a:r>
              <a:rPr lang="es-ES" sz="950" dirty="0"/>
              <a:t> de esputo y lavado </a:t>
            </a:r>
            <a:r>
              <a:rPr lang="es-ES" sz="950" dirty="0" err="1"/>
              <a:t>bronquioalveolar</a:t>
            </a:r>
            <a:r>
              <a:rPr lang="es-ES" sz="950" dirty="0"/>
              <a:t> con resultados negativos. La serología para VIH fue no reactiva. Por su sintomatología e imágenes compatibles se decidió iniciar tratamiento antifímico empírico alternativo con Estreptomicina, Levofloxacina y Etambutol, por hepatotoxicidad en contexto de náuseas, vómitos y dolor abdominal. Presentó a los 7 días dolor en región latero-inferior de hemitórax derecho y una tumoración de 10cm de diámetro, fría, blanda y dolorosa a la palpación. La ecografía evidenció colección heterogénea a nivel anterior del hemitórax derecho que comprometía espacio </a:t>
            </a:r>
            <a:r>
              <a:rPr lang="es-ES" sz="950" dirty="0" err="1"/>
              <a:t>peripleural</a:t>
            </a:r>
            <a:r>
              <a:rPr lang="es-ES" sz="950" dirty="0"/>
              <a:t> y partes blandas a través de un trayecto fistuloso pleuropulmonar de 13mm. El servicio de cirugía de tórax realizó una punción de la colección, obteniéndose material caseoso: BAAR (++), sensible a Rifampicina e Isoniacida. Con la normalización del hepatograma se reintrodujeron dichas drogas. Pese a encontrarse en tratamiento evolucionó con aumento de tamaño y dolor, por lo que requirió drenaje percutáneo obteniéndose alrededor de 300ml de </a:t>
            </a:r>
            <a:r>
              <a:rPr lang="es-ES" sz="950" dirty="0" err="1"/>
              <a:t>caseum</a:t>
            </a:r>
            <a:r>
              <a:rPr lang="es-ES" sz="950" dirty="0"/>
              <a:t>. La paciente mejoró clínicamente, con buena respuesta terapéutica por lo que fue dada de alta para completar el tratamiento en forma ambulatoria. </a:t>
            </a:r>
            <a:endParaRPr lang="es-MX" sz="950" b="1" kern="0" dirty="0">
              <a:solidFill>
                <a:schemeClr val="tx2">
                  <a:lumMod val="50000"/>
                </a:schemeClr>
              </a:solidFill>
              <a:latin typeface="+mj-lt"/>
              <a:cs typeface="Rockwell"/>
            </a:endParaRPr>
          </a:p>
        </p:txBody>
      </p:sp>
      <p:sp>
        <p:nvSpPr>
          <p:cNvPr id="8" name="CuadroTexto 7"/>
          <p:cNvSpPr txBox="1"/>
          <p:nvPr/>
        </p:nvSpPr>
        <p:spPr>
          <a:xfrm>
            <a:off x="102167" y="7527828"/>
            <a:ext cx="4916757" cy="1554272"/>
          </a:xfrm>
          <a:prstGeom prst="rect">
            <a:avLst/>
          </a:prstGeom>
          <a:solidFill>
            <a:srgbClr val="FFD9D9"/>
          </a:solidFill>
          <a:ln>
            <a:solidFill>
              <a:srgbClr val="FF8989"/>
            </a:solidFill>
          </a:ln>
        </p:spPr>
        <p:txBody>
          <a:bodyPr wrap="square" rtlCol="0">
            <a:spAutoFit/>
          </a:bodyPr>
          <a:lstStyle/>
          <a:p>
            <a:pPr defTabSz="257162">
              <a:defRPr/>
            </a:pPr>
            <a:r>
              <a:rPr lang="es-MX" sz="950" b="1" kern="0" dirty="0">
                <a:solidFill>
                  <a:schemeClr val="tx2">
                    <a:lumMod val="50000"/>
                  </a:schemeClr>
                </a:solidFill>
                <a:latin typeface="+mj-lt"/>
                <a:cs typeface="Rockwell"/>
              </a:rPr>
              <a:t>Discusión y conclusiones:</a:t>
            </a:r>
          </a:p>
          <a:p>
            <a:pPr algn="just" defTabSz="257162">
              <a:defRPr/>
            </a:pPr>
            <a:r>
              <a:rPr lang="es-ES" sz="950" dirty="0"/>
              <a:t>La </a:t>
            </a:r>
            <a:r>
              <a:rPr lang="es-ES" sz="950" dirty="0" err="1"/>
              <a:t>peripleuritis</a:t>
            </a:r>
            <a:r>
              <a:rPr lang="es-ES" sz="950" dirty="0"/>
              <a:t> tuberculosa presenta una fase asintomática que corresponde al desarrollo de la bolsa intratorácica, una fase de tumefacción dolorosa y por último de fistulización con salida de material purulento. Los diagnósticos diferenciales incluyen micosis, linfomas, mielomas, tumores pleurales y traumatismos. El compromiso </a:t>
            </a:r>
            <a:r>
              <a:rPr lang="es-ES" sz="950" dirty="0" err="1"/>
              <a:t>peripleural</a:t>
            </a:r>
            <a:r>
              <a:rPr lang="es-ES" sz="950" dirty="0"/>
              <a:t> en tuberculosis se acompaña habitualmente de lesiones intratorácicas activas pulmonares, pleurales o costales. El tratamiento consiste en el uso de antifímicos para lograr el cierre de la fístula, siendo en algunos casos necesaria la conducta quirúrgica para evitar posibles secuelas. En pacientes con una tuberculosis pulmonar activa y que presentan una lesión tumoral torácica, como en este caso, resulta importante pensar en esta entidad.</a:t>
            </a:r>
            <a:endParaRPr lang="es-MX" sz="950" b="1" kern="0" dirty="0">
              <a:solidFill>
                <a:schemeClr val="tx2">
                  <a:lumMod val="50000"/>
                </a:schemeClr>
              </a:solidFill>
              <a:latin typeface="+mj-lt"/>
              <a:cs typeface="Rockwell"/>
            </a:endParaRPr>
          </a:p>
        </p:txBody>
      </p:sp>
      <p:sp>
        <p:nvSpPr>
          <p:cNvPr id="15" name="CuadroTexto 14">
            <a:extLst>
              <a:ext uri="{FF2B5EF4-FFF2-40B4-BE49-F238E27FC236}">
                <a16:creationId xmlns:a16="http://schemas.microsoft.com/office/drawing/2014/main" id="{4BEA2FA4-D9E2-A786-26C2-1189DB8386A5}"/>
              </a:ext>
            </a:extLst>
          </p:cNvPr>
          <p:cNvSpPr txBox="1"/>
          <p:nvPr/>
        </p:nvSpPr>
        <p:spPr>
          <a:xfrm>
            <a:off x="6173" y="1241225"/>
            <a:ext cx="5131154" cy="461665"/>
          </a:xfrm>
          <a:prstGeom prst="rect">
            <a:avLst/>
          </a:prstGeom>
          <a:solidFill>
            <a:schemeClr val="accent6">
              <a:lumMod val="40000"/>
              <a:lumOff val="60000"/>
            </a:schemeClr>
          </a:solidFill>
          <a:ln>
            <a:solidFill>
              <a:schemeClr val="accent6">
                <a:lumMod val="40000"/>
                <a:lumOff val="60000"/>
              </a:schemeClr>
            </a:solidFill>
          </a:ln>
        </p:spPr>
        <p:txBody>
          <a:bodyPr wrap="square" rtlCol="0">
            <a:spAutoFit/>
          </a:bodyPr>
          <a:lstStyle/>
          <a:p>
            <a:pPr algn="ctr"/>
            <a:r>
              <a:rPr lang="es-ES" sz="1200" b="1" dirty="0">
                <a:latin typeface="+mj-lt"/>
                <a:cs typeface="Arial" panose="020B0604020202020204" pitchFamily="34" charset="0"/>
              </a:rPr>
              <a:t>TUBERCULOSIS PULMONAR QUE PROGRESA CON PERIPLEURITIS INTRATRATAMIENTO</a:t>
            </a:r>
            <a:endParaRPr lang="es-MX" sz="1200" b="1" dirty="0">
              <a:latin typeface="+mj-lt"/>
              <a:cs typeface="Arial" panose="020B0604020202020204" pitchFamily="34" charset="0"/>
            </a:endParaRPr>
          </a:p>
        </p:txBody>
      </p:sp>
      <p:pic>
        <p:nvPicPr>
          <p:cNvPr id="1026" name="Picture 2">
            <a:extLst>
              <a:ext uri="{FF2B5EF4-FFF2-40B4-BE49-F238E27FC236}">
                <a16:creationId xmlns:a16="http://schemas.microsoft.com/office/drawing/2014/main" id="{69F3DAE0-66D2-F43B-635C-2CC4C929A2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7" y="-9253"/>
            <a:ext cx="5143500" cy="1183145"/>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n 13">
            <a:extLst>
              <a:ext uri="{FF2B5EF4-FFF2-40B4-BE49-F238E27FC236}">
                <a16:creationId xmlns:a16="http://schemas.microsoft.com/office/drawing/2014/main" id="{A7C4D56E-59A0-71F7-C7DA-44B631342992}"/>
              </a:ext>
            </a:extLst>
          </p:cNvPr>
          <p:cNvPicPr>
            <a:picLocks noChangeAspect="1"/>
          </p:cNvPicPr>
          <p:nvPr/>
        </p:nvPicPr>
        <p:blipFill>
          <a:blip r:embed="rId3"/>
          <a:stretch>
            <a:fillRect/>
          </a:stretch>
        </p:blipFill>
        <p:spPr>
          <a:xfrm>
            <a:off x="3707870" y="676708"/>
            <a:ext cx="1435630" cy="491533"/>
          </a:xfrm>
          <a:prstGeom prst="rect">
            <a:avLst/>
          </a:prstGeom>
        </p:spPr>
      </p:pic>
      <p:pic>
        <p:nvPicPr>
          <p:cNvPr id="11" name="Imagen 10" descr="Imagen que contiene persona, mujer, hombre, comida&#10;&#10;Descripción generada automáticamente">
            <a:extLst>
              <a:ext uri="{FF2B5EF4-FFF2-40B4-BE49-F238E27FC236}">
                <a16:creationId xmlns:a16="http://schemas.microsoft.com/office/drawing/2014/main" id="{16F2A909-54B9-3770-4258-7DAEDC4608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709" y="6210580"/>
            <a:ext cx="1377045" cy="1279809"/>
          </a:xfrm>
          <a:prstGeom prst="rect">
            <a:avLst/>
          </a:prstGeom>
        </p:spPr>
      </p:pic>
      <p:pic>
        <p:nvPicPr>
          <p:cNvPr id="20" name="Imagen 19" descr="Imagen que contiene interior, tabla, oscuro, pequeño&#10;&#10;Descripción generada automáticamente">
            <a:extLst>
              <a:ext uri="{FF2B5EF4-FFF2-40B4-BE49-F238E27FC236}">
                <a16:creationId xmlns:a16="http://schemas.microsoft.com/office/drawing/2014/main" id="{063E8C39-6042-EAAB-296D-A0453A21A1E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79714" y="6219666"/>
            <a:ext cx="1563077" cy="1270723"/>
          </a:xfrm>
          <a:prstGeom prst="rect">
            <a:avLst/>
          </a:prstGeom>
        </p:spPr>
      </p:pic>
      <p:sp>
        <p:nvSpPr>
          <p:cNvPr id="21" name="CuadroTexto 20">
            <a:extLst>
              <a:ext uri="{FF2B5EF4-FFF2-40B4-BE49-F238E27FC236}">
                <a16:creationId xmlns:a16="http://schemas.microsoft.com/office/drawing/2014/main" id="{A5729711-44B3-8CE2-4F22-A42D39875DAA}"/>
              </a:ext>
            </a:extLst>
          </p:cNvPr>
          <p:cNvSpPr txBox="1"/>
          <p:nvPr/>
        </p:nvSpPr>
        <p:spPr>
          <a:xfrm>
            <a:off x="4342791" y="109794"/>
            <a:ext cx="729687" cy="369332"/>
          </a:xfrm>
          <a:prstGeom prst="rect">
            <a:avLst/>
          </a:prstGeom>
          <a:noFill/>
        </p:spPr>
        <p:txBody>
          <a:bodyPr wrap="none" rtlCol="0">
            <a:spAutoFit/>
          </a:bodyPr>
          <a:lstStyle/>
          <a:p>
            <a:r>
              <a:rPr lang="es-AR" b="1" dirty="0"/>
              <a:t>P-028</a:t>
            </a:r>
          </a:p>
        </p:txBody>
      </p:sp>
      <p:pic>
        <p:nvPicPr>
          <p:cNvPr id="23" name="Imagen 22" descr="Interfaz de usuario gráfica, Texto&#10;&#10;Descripción generada automáticamente">
            <a:extLst>
              <a:ext uri="{FF2B5EF4-FFF2-40B4-BE49-F238E27FC236}">
                <a16:creationId xmlns:a16="http://schemas.microsoft.com/office/drawing/2014/main" id="{5DAE4562-35C9-846E-47F9-F07EB999FE0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54" y="-14436"/>
            <a:ext cx="1268840" cy="335309"/>
          </a:xfrm>
          <a:prstGeom prst="rect">
            <a:avLst/>
          </a:prstGeom>
        </p:spPr>
      </p:pic>
    </p:spTree>
    <p:extLst>
      <p:ext uri="{BB962C8B-B14F-4D97-AF65-F5344CB8AC3E}">
        <p14:creationId xmlns:p14="http://schemas.microsoft.com/office/powerpoint/2010/main" val="1716255970"/>
      </p:ext>
    </p:extLst>
  </p:cSld>
  <p:clrMapOvr>
    <a:masterClrMapping/>
  </p:clrMapOvr>
</p:sld>
</file>

<file path=ppt/theme/theme1.xml><?xml version="1.0" encoding="utf-8"?>
<a:theme xmlns:a="http://schemas.openxmlformats.org/drawingml/2006/main" name="Office 2013 - Tema de 2022">
  <a:themeElements>
    <a:clrScheme name="Office 2013 - Tema de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Tema de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Tema de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738</TotalTime>
  <Words>501</Words>
  <Application>Microsoft Office PowerPoint</Application>
  <PresentationFormat>Presentación en pantalla (16:9)</PresentationFormat>
  <Paragraphs>10</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Office 2013 - Tema de 2022</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Lucía Senorans</dc:creator>
  <cp:lastModifiedBy>brian borja</cp:lastModifiedBy>
  <cp:revision>17</cp:revision>
  <dcterms:created xsi:type="dcterms:W3CDTF">2019-08-05T18:41:14Z</dcterms:created>
  <dcterms:modified xsi:type="dcterms:W3CDTF">2024-10-17T01:21:31Z</dcterms:modified>
</cp:coreProperties>
</file>