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5145088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1" userDrawn="1">
          <p15:clr>
            <a:srgbClr val="A4A3A4"/>
          </p15:clr>
        </p15:guide>
        <p15:guide id="2" pos="16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232D"/>
    <a:srgbClr val="83037E"/>
    <a:srgbClr val="FF128C"/>
    <a:srgbClr val="550DDD"/>
    <a:srgbClr val="760487"/>
    <a:srgbClr val="D63D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794" y="72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9343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3941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0742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288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382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822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137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7993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34150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618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2361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9655E-A4E2-4841-AEDD-3A957E42183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A7E-4705-41CB-A859-103C46BE2A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378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2969" y="892778"/>
            <a:ext cx="5046451" cy="75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400" b="1" kern="100" dirty="0">
                <a:solidFill>
                  <a:srgbClr val="B3232D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HIPOGLUCEMIA COMO MANIFESTACIÓN DE TUMOR TORÁCICO POCO FRECUENTE: REPORTE DE CASO </a:t>
            </a:r>
          </a:p>
          <a:p>
            <a:pPr algn="ctr"/>
            <a:r>
              <a:rPr lang="it-IT" sz="900" dirty="0">
                <a:solidFill>
                  <a:srgbClr val="7F7F7F"/>
                </a:solidFill>
              </a:rPr>
              <a:t>BONAVIA, L; ANCI ALVAREZ D; BAEZ M; DI GIORGI L; GATICA D; GATICA R; PERONE G; SOSA M. </a:t>
            </a:r>
            <a:endParaRPr lang="es-AR" sz="900" b="1" kern="100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es-ES" sz="9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HOSPITAL EL CARMEN- MENDOZA  </a:t>
            </a:r>
          </a:p>
          <a:p>
            <a:pPr lvl="0" algn="ctr"/>
            <a:endParaRPr lang="es-ES" sz="864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52º Congreso Argentino de Medicina Respiratoria">
            <a:extLst>
              <a:ext uri="{FF2B5EF4-FFF2-40B4-BE49-F238E27FC236}">
                <a16:creationId xmlns:a16="http://schemas.microsoft.com/office/drawing/2014/main" id="{09133B47-750E-F439-1945-9CA7BBA423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907" b="16179"/>
          <a:stretch/>
        </p:blipFill>
        <p:spPr bwMode="auto">
          <a:xfrm>
            <a:off x="-19050" y="0"/>
            <a:ext cx="5164138" cy="862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ipse 6">
            <a:extLst>
              <a:ext uri="{FF2B5EF4-FFF2-40B4-BE49-F238E27FC236}">
                <a16:creationId xmlns:a16="http://schemas.microsoft.com/office/drawing/2014/main" id="{69BBC35F-C25E-A6E4-22D8-C5BD09AE10A1}"/>
              </a:ext>
            </a:extLst>
          </p:cNvPr>
          <p:cNvSpPr/>
          <p:nvPr/>
        </p:nvSpPr>
        <p:spPr>
          <a:xfrm>
            <a:off x="4399472" y="58711"/>
            <a:ext cx="745616" cy="439947"/>
          </a:xfrm>
          <a:prstGeom prst="ellipse">
            <a:avLst/>
          </a:prstGeom>
          <a:solidFill>
            <a:srgbClr val="FF128C"/>
          </a:solidFill>
          <a:ln>
            <a:solidFill>
              <a:srgbClr val="FF12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/>
              <a:t>P-29</a:t>
            </a:r>
            <a:endParaRPr lang="es-AR" sz="1400" b="1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C929DE2-C06F-35BE-5ADC-DC62879C04B3}"/>
              </a:ext>
            </a:extLst>
          </p:cNvPr>
          <p:cNvSpPr txBox="1"/>
          <p:nvPr/>
        </p:nvSpPr>
        <p:spPr>
          <a:xfrm>
            <a:off x="32494" y="1678914"/>
            <a:ext cx="5011004" cy="81522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247013">
              <a:defRPr/>
            </a:pPr>
            <a:r>
              <a:rPr lang="en-US" sz="1200" b="1" kern="0" dirty="0">
                <a:solidFill>
                  <a:srgbClr val="B3232D"/>
                </a:solidFill>
                <a:cs typeface="Arial" panose="020B0604020202020204" pitchFamily="34" charset="0"/>
              </a:rPr>
              <a:t>INTRODUCCIÓN: </a:t>
            </a:r>
            <a:r>
              <a:rPr lang="es-AR" sz="1100" kern="0" dirty="0">
                <a:solidFill>
                  <a:srgbClr val="232323"/>
                </a:solidFill>
                <a:cs typeface="Times New Roman" panose="02020603050405020304" pitchFamily="18" charset="0"/>
              </a:rPr>
              <a:t>C</a:t>
            </a:r>
            <a:r>
              <a:rPr lang="es-AR" sz="1100" dirty="0">
                <a:solidFill>
                  <a:srgbClr val="23232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aso clínico de un paciente con una neoplasia primitiva pleural poco frecuente, de comportamiento benigno y hallazgo incidental, con hipoglucemias a repetición y osteoartropatía pulmonar hipertrófica.</a:t>
            </a:r>
          </a:p>
          <a:p>
            <a:pPr algn="just" defTabSz="0"/>
            <a:r>
              <a:rPr lang="es-ES" sz="1200" b="1" kern="0" dirty="0">
                <a:solidFill>
                  <a:srgbClr val="B3232D"/>
                </a:solidFill>
                <a:cs typeface="Arial" panose="020B0604020202020204" pitchFamily="34" charset="0"/>
              </a:rPr>
              <a:t>CASO CLÍNICO: </a:t>
            </a:r>
            <a:r>
              <a:rPr lang="es-MX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Masculino , 63 años. Disnea progresiva, tos seca, astenia, diaforesis y mareos de 3 meses de evolución. Reiteradas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consultas por hipoglucemia.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defTabSz="0">
              <a:buFont typeface="Arial" panose="020B0604020202020204" pitchFamily="34" charset="0"/>
              <a:buChar char="•"/>
            </a:pPr>
            <a:r>
              <a:rPr lang="es-AR" sz="1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Examen físico: 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SpO</a:t>
            </a:r>
            <a:r>
              <a:rPr lang="es-ES" sz="1100" baseline="-250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96% </a:t>
            </a:r>
            <a:r>
              <a:rPr lang="es-ES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acropaquias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VV disminuidas, matidez y MV disminuido en campo pulmonar inferior izquierdo, matidez en columna.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AR" sz="1100" b="1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AngioTC</a:t>
            </a:r>
            <a:r>
              <a:rPr lang="es-AR" sz="1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tórax: 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Lesión expansiva en base pulmonar izquierda de 205x142 mm en contacto pleural sin</a:t>
            </a:r>
            <a:r>
              <a:rPr lang="es-AR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invasión de la pared torácica, con marcada vascularización tras la administración de contraste.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defTabSz="247013">
              <a:buFont typeface="Arial" panose="020B0604020202020204" pitchFamily="34" charset="0"/>
              <a:buChar char="•"/>
              <a:defRPr/>
            </a:pPr>
            <a:r>
              <a:rPr lang="es-AR" sz="1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Toracotomía ampliada izquierda: 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Resección de tumor gigante duro tipo fibroso de 2 Kg, unido a pleura parietal mediante 3 pedículos vasculares.</a:t>
            </a: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11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11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1100" b="1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AR" sz="1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Anatomía patológica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Áreas </a:t>
            </a:r>
            <a:r>
              <a:rPr lang="es-ES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hipocelulares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e hipercelulares, formada por células ovoides o fusiformes. Separadas por bandas de colágeno, vascularizado, no encapsulado, Actividad mitótica baja, fibrosis, cambios </a:t>
            </a:r>
            <a:r>
              <a:rPr lang="es-ES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mixoides.Sin</a:t>
            </a:r>
            <a:r>
              <a:rPr lang="es-ES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focos de necrosis. 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AR" sz="11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Inmunohistoquímica: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Citoqueratinas AE1-AE3 y 7: negativa, CD34: positivo difuso e intenso, Bcl2: positivo, Ki67: positivo en el 10%.</a:t>
            </a:r>
          </a:p>
          <a:p>
            <a:pPr algn="just"/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1200" b="1" kern="0" dirty="0">
                <a:solidFill>
                  <a:srgbClr val="B3232D"/>
                </a:solidFill>
                <a:ea typeface="Calibri" panose="020F0502020204030204" pitchFamily="34" charset="0"/>
                <a:cs typeface="Arial" panose="020B0604020202020204" pitchFamily="34" charset="0"/>
              </a:rPr>
              <a:t>DISCUSIÓN: 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Neoplasia mesenquimal de origen fibroblástico, 5-10% de todos los tumores pleurales, entre la quinta y séptima década de vida</a:t>
            </a:r>
            <a:r>
              <a:rPr lang="es-AR" sz="105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Generalmente el 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hallazgo es incidental pudiendo alcanzar grandes volúmenes produciendo síntomas como tos, disnea y dolor torácico. En raras ocasiones se manifiestan con hipoglucemias refractarias  (síndrome de </a:t>
            </a:r>
            <a:r>
              <a:rPr lang="es-AR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Doege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-Potter) y osteoartropatía pulmonar hipertrófica  (síndrome de Pierre-Marie-</a:t>
            </a:r>
            <a:r>
              <a:rPr lang="es-AR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Bamberger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). Se describen dos fenotipos, uno </a:t>
            </a:r>
            <a:r>
              <a:rPr lang="es-AR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hipocelular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y otro hipercelular.</a:t>
            </a:r>
            <a:r>
              <a:rPr lang="es-AR" sz="1100" dirty="0">
                <a:ea typeface="Times New Roman" panose="02020603050405020304" pitchFamily="18" charset="0"/>
                <a:cs typeface="Times New Roman" panose="02020603050405020304" pitchFamily="18" charset="0"/>
              </a:rPr>
              <a:t> La inmunohistoquímica se caracteriza por la expresión de CD34, Bcl2, CD99 y vimentina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Se debe realizar la resección quirúrgica completa hasta márgenes negativos mediante técnicas de resección video asistida, toracotomía clásica mediante resección en cuña y lobectomía o </a:t>
            </a:r>
            <a:r>
              <a:rPr lang="es-AR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neumonectomía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en  TU invertidos de gran tamaño.</a:t>
            </a:r>
          </a:p>
          <a:p>
            <a:pPr algn="just"/>
            <a:r>
              <a:rPr lang="es-ES" sz="1200" b="1" kern="0" dirty="0">
                <a:solidFill>
                  <a:srgbClr val="B3232D"/>
                </a:solidFill>
                <a:cs typeface="Arial" panose="020B0604020202020204" pitchFamily="34" charset="0"/>
              </a:rPr>
              <a:t>CONCLUSIÓN: </a:t>
            </a:r>
            <a:r>
              <a:rPr lang="es-ES" sz="1200" kern="0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P</a:t>
            </a:r>
            <a:r>
              <a:rPr lang="es-AR" sz="1100" dirty="0" err="1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aciente</a:t>
            </a:r>
            <a:r>
              <a:rPr lang="es-AR" sz="1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con síntomas respiratorios inespecíficos e hipoglucemias, presenta en TC de tórax  masa expansiva pleural en hemitórax inferior izquierdo. Se realiza toracotomía clásica con resultado de anatomía patológica e inmunohistoquímica compatibles con tumor fibroso solitario pleural.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5000"/>
              </a:lnSpc>
            </a:pPr>
            <a:r>
              <a:rPr lang="es-AR" sz="1100" dirty="0">
                <a:solidFill>
                  <a:srgbClr val="23232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247013">
              <a:defRPr/>
            </a:pPr>
            <a:endParaRPr lang="es-AR" sz="11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 descr="Imagen que contiene animal, interior, persona, relleno&#10;&#10;Descripción generada automáticamente">
            <a:extLst>
              <a:ext uri="{FF2B5EF4-FFF2-40B4-BE49-F238E27FC236}">
                <a16:creationId xmlns:a16="http://schemas.microsoft.com/office/drawing/2014/main" id="{E236F8EE-C60E-796F-E511-B17F6382EC9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3" r="18706"/>
          <a:stretch/>
        </p:blipFill>
        <p:spPr>
          <a:xfrm>
            <a:off x="2537996" y="3781070"/>
            <a:ext cx="2225280" cy="1345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n 5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A41DFE9E-0651-FC0F-0A00-17AA7AD1CE4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768" t="32906" r="25578" b="11165"/>
          <a:stretch/>
        </p:blipFill>
        <p:spPr>
          <a:xfrm>
            <a:off x="526925" y="3781425"/>
            <a:ext cx="1903913" cy="14379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6255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838</TotalTime>
  <Words>422</Words>
  <Application>Microsoft Office PowerPoint</Application>
  <PresentationFormat>Personalizado</PresentationFormat>
  <Paragraphs>25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Lucía Senorans</dc:creator>
  <cp:lastModifiedBy>Daiana Anci</cp:lastModifiedBy>
  <cp:revision>50</cp:revision>
  <dcterms:created xsi:type="dcterms:W3CDTF">2019-08-05T18:41:14Z</dcterms:created>
  <dcterms:modified xsi:type="dcterms:W3CDTF">2024-10-17T17:17:52Z</dcterms:modified>
</cp:coreProperties>
</file>