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ECFF"/>
    <a:srgbClr val="FFFFCC"/>
    <a:srgbClr val="CCFFFF"/>
    <a:srgbClr val="E6FE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4" autoAdjust="0"/>
    <p:restoredTop sz="94660"/>
  </p:normalViewPr>
  <p:slideViewPr>
    <p:cSldViewPr snapToGrid="0">
      <p:cViewPr>
        <p:scale>
          <a:sx n="96" d="100"/>
          <a:sy n="96" d="100"/>
        </p:scale>
        <p:origin x="2088" y="-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B9548-550B-457E-8E6D-CA2F64238C8A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B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2D324-CF76-431D-AEBC-F9F44A3B7EA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099500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2D324-CF76-431D-AEBC-F9F44A3B7EA0}" type="slidenum">
              <a:rPr lang="es-BO" smtClean="0"/>
              <a:t>1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77307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36038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99429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8562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2449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38433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3378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31292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4276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7241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98912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7200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5E3B70-8434-4BC6-92D2-1B62301097F8}" type="datetimeFigureOut">
              <a:rPr lang="es-BO" smtClean="0"/>
              <a:t>17/10/2024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72445F-8BCF-491D-B73C-4C4A4F5C605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76800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ángulo 55">
            <a:extLst>
              <a:ext uri="{FF2B5EF4-FFF2-40B4-BE49-F238E27FC236}">
                <a16:creationId xmlns:a16="http://schemas.microsoft.com/office/drawing/2014/main" id="{824F7FE3-1071-0F2A-75FF-3514BD67BC82}"/>
              </a:ext>
            </a:extLst>
          </p:cNvPr>
          <p:cNvSpPr/>
          <p:nvPr/>
        </p:nvSpPr>
        <p:spPr>
          <a:xfrm>
            <a:off x="89116" y="5898418"/>
            <a:ext cx="4956463" cy="1213501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defRPr/>
            </a:pP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psitacosis es una ornitosis sistémica causante de “neumonía atípica”, representa el 1% de las NAC y 3% de las severas, cuyo agente es la </a:t>
            </a:r>
            <a:r>
              <a:rPr lang="es-AR" sz="9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psittaci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transmitida a humanos por contacto directo con secreciones, materia fecal o inhalación de polvo de plumas de aves. Su curso clínico es amplio, desde cuadros leves a fulminantes. Se ha demostrado que las infecciones respiratorias están asociadas con un mayor riesgo de enfermedad vascular trombótica, a través de la liberación de mediadores inflamatorios, que dañan directa o indirectamente las células endoteliales, activan las respuestas inflamatorias y el sistema de coagulación; sin embargo, el TEP representa una complicación poco frecuente. </a:t>
            </a:r>
            <a:endParaRPr lang="es-BO" sz="9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BO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F5C90BB-2CE4-F0B3-3252-FE521049B3CC}"/>
              </a:ext>
            </a:extLst>
          </p:cNvPr>
          <p:cNvSpPr/>
          <p:nvPr/>
        </p:nvSpPr>
        <p:spPr>
          <a:xfrm>
            <a:off x="89116" y="851895"/>
            <a:ext cx="4956461" cy="77756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neumonía adquirida de la comunidad (NAC) continúa siendo una causa frecuente de morbi-mortalidad, con una incidencia anual de 8.4% estimada para Argentina en adultos sin patologías. Los agentes etiológicos se han incrementado en los últimos años, principalmente por aparición de nuevos patógenos y/o por mejoras en la detección microbiológica; por lo que una correcta anamnesis será fundamental para aumentar la sospecha del agente causal. </a:t>
            </a:r>
          </a:p>
          <a:p>
            <a:endParaRPr lang="es-BO" sz="9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B999DD03-2B79-C27E-5480-A0D3EC868C65}"/>
              </a:ext>
            </a:extLst>
          </p:cNvPr>
          <p:cNvSpPr/>
          <p:nvPr/>
        </p:nvSpPr>
        <p:spPr>
          <a:xfrm>
            <a:off x="794" y="3"/>
            <a:ext cx="5143500" cy="72377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B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976BC3-9C53-9447-485D-5531D2180EBB}"/>
              </a:ext>
            </a:extLst>
          </p:cNvPr>
          <p:cNvSpPr txBox="1"/>
          <p:nvPr/>
        </p:nvSpPr>
        <p:spPr>
          <a:xfrm>
            <a:off x="1060668" y="-33425"/>
            <a:ext cx="3049955" cy="7848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AR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 CASO ATIPICO DE NEUMONIA “ATIPICA”</a:t>
            </a:r>
          </a:p>
          <a:p>
            <a:pPr algn="ctr"/>
            <a:endParaRPr lang="es-BO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AR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Villca Gabriel V, Colantuono MB, Besteiro G, Verdugo AL, Finocchieto P, Brea Folco, Berenguer R</a:t>
            </a:r>
            <a:endParaRPr lang="es-BO" sz="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AR" sz="9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División de Neumonología, Hospital de Clínicas UBA</a:t>
            </a:r>
            <a:endParaRPr lang="es-BO" sz="9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5633AF7-9F02-29D8-434C-132A463DA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983" y="271387"/>
            <a:ext cx="1047651" cy="275410"/>
          </a:xfrm>
          <a:prstGeom prst="rect">
            <a:avLst/>
          </a:prstGeom>
        </p:spPr>
      </p:pic>
      <p:pic>
        <p:nvPicPr>
          <p:cNvPr id="12" name="Imagen 11" descr="Forma, Polígono&#10;&#10;Descripción generada automáticamente">
            <a:extLst>
              <a:ext uri="{FF2B5EF4-FFF2-40B4-BE49-F238E27FC236}">
                <a16:creationId xmlns:a16="http://schemas.microsoft.com/office/drawing/2014/main" id="{AE2AE116-5A37-08AE-29CA-E18447D30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5"/>
          <a:stretch/>
        </p:blipFill>
        <p:spPr>
          <a:xfrm>
            <a:off x="5991" y="3"/>
            <a:ext cx="831038" cy="717742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276D352C-6BCF-9EB2-B8FA-0D1DC9AAD1C4}"/>
              </a:ext>
            </a:extLst>
          </p:cNvPr>
          <p:cNvSpPr/>
          <p:nvPr/>
        </p:nvSpPr>
        <p:spPr>
          <a:xfrm>
            <a:off x="182635" y="739316"/>
            <a:ext cx="937721" cy="17127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INTRODUCCIÓN</a:t>
            </a:r>
            <a:endParaRPr lang="es-BO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7637D2C8-BF37-2CA2-212E-0D27AFF0E6AE}"/>
              </a:ext>
            </a:extLst>
          </p:cNvPr>
          <p:cNvSpPr/>
          <p:nvPr/>
        </p:nvSpPr>
        <p:spPr>
          <a:xfrm>
            <a:off x="89117" y="1772279"/>
            <a:ext cx="4956462" cy="397194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/>
          <a:lstStyle/>
          <a:p>
            <a:pPr algn="just">
              <a:defRPr/>
            </a:pP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Varón de 36 años, oriundo de Senegal, sin antecedentes patológicos, nexo epidemiológico: contacto con aves en el ámbito laboral. Presenta cuadro de 10 días de evolución con tos productiva mucopurulenta, fiebre, astenia y disnea progresiva. </a:t>
            </a:r>
          </a:p>
          <a:p>
            <a:pPr algn="just">
              <a:defRPr/>
            </a:pP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 progresión sintomática en las siguientes 24 hs, ingresa a nuestra institución. </a:t>
            </a:r>
            <a:r>
              <a:rPr lang="es-ES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 examen físico: SatO2: 88 % al 0.21, con crepitantes en todo el campo pulmonar izquierdo. La analítica sanguínea mostró </a:t>
            </a:r>
            <a:r>
              <a:rPr lang="es-ES" sz="9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(Tabla 1). </a:t>
            </a:r>
            <a:r>
              <a:rPr lang="es-AR" sz="9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</a:t>
            </a:r>
            <a:r>
              <a:rPr lang="es-AR" sz="9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TC de tórax evidencia </a:t>
            </a:r>
            <a:r>
              <a:rPr lang="es-AR" sz="9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(Figura 1)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Inicia ATB con </a:t>
            </a:r>
            <a:r>
              <a:rPr lang="es-ES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CRO y AZM. HC y cultivo de esputo (-). FBC con BAL: directos y panel viral (-). 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Evoluciona con mayor insuficiencia ventilatoria y deterioro del cuadro clínico, ingresando a UTI con necesidad de CAFO y constatándose progresión de los infiltrados consolidativos comprometiendo ambos pulmones</a:t>
            </a:r>
            <a:r>
              <a:rPr lang="es-AR" sz="9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recibe PCR en BAL (+) para </a:t>
            </a:r>
            <a:r>
              <a:rPr lang="es-AR" sz="9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psittaci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Se rota ATB a DOX y LVX por 14 días. Intercurre con dolor en hemitórax derecho, presentando AngioTC </a:t>
            </a:r>
            <a:r>
              <a:rPr lang="es-AR" sz="9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(Figura 2), 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iniciando anticoagulación. Evoluciona favorablemente.  En el seguimiento ambulatorio se recibe cultivo del BAL (+) para </a:t>
            </a:r>
            <a:r>
              <a:rPr lang="es-AR" sz="9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M. tuberculosis</a:t>
            </a:r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como coinfección asociada, iniciando tratamiento antifímico</a:t>
            </a:r>
            <a:r>
              <a:rPr lang="es-AR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20234A0D-0B4F-1507-9784-B8F108C99D3D}"/>
              </a:ext>
            </a:extLst>
          </p:cNvPr>
          <p:cNvCxnSpPr>
            <a:cxnSpLocks/>
          </p:cNvCxnSpPr>
          <p:nvPr/>
        </p:nvCxnSpPr>
        <p:spPr>
          <a:xfrm>
            <a:off x="2562153" y="176032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FDBF2A89-C0DD-B1FB-FC80-4A9BDCF8D752}"/>
              </a:ext>
            </a:extLst>
          </p:cNvPr>
          <p:cNvCxnSpPr>
            <a:cxnSpLocks/>
          </p:cNvCxnSpPr>
          <p:nvPr/>
        </p:nvCxnSpPr>
        <p:spPr>
          <a:xfrm>
            <a:off x="2624498" y="2028332"/>
            <a:ext cx="0" cy="3619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ángulo 29">
            <a:extLst>
              <a:ext uri="{FF2B5EF4-FFF2-40B4-BE49-F238E27FC236}">
                <a16:creationId xmlns:a16="http://schemas.microsoft.com/office/drawing/2014/main" id="{694814B6-DB15-62B6-2634-0B2122F58358}"/>
              </a:ext>
            </a:extLst>
          </p:cNvPr>
          <p:cNvSpPr/>
          <p:nvPr/>
        </p:nvSpPr>
        <p:spPr>
          <a:xfrm>
            <a:off x="182635" y="1659625"/>
            <a:ext cx="937721" cy="1712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50" b="1" dirty="0">
                <a:latin typeface="Calibri" panose="020F0502020204030204" pitchFamily="34" charset="0"/>
                <a:cs typeface="Calibri" panose="020F0502020204030204" pitchFamily="34" charset="0"/>
              </a:rPr>
              <a:t>CASO CLÍNICO</a:t>
            </a:r>
            <a:endParaRPr lang="es-BO" sz="9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5CC0D779-D179-9AB7-B4D1-A3F7EDD8743E}"/>
              </a:ext>
            </a:extLst>
          </p:cNvPr>
          <p:cNvSpPr/>
          <p:nvPr/>
        </p:nvSpPr>
        <p:spPr>
          <a:xfrm>
            <a:off x="182635" y="739316"/>
            <a:ext cx="999051" cy="17127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50" b="1" dirty="0">
                <a:latin typeface="Calibri" panose="020F0502020204030204" pitchFamily="34" charset="0"/>
                <a:cs typeface="Calibri" panose="020F0502020204030204" pitchFamily="34" charset="0"/>
              </a:rPr>
              <a:t>INTRODUCCIÓN</a:t>
            </a:r>
            <a:endParaRPr lang="es-BO" sz="9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9A078960-7ED1-A939-A4BA-348E0A6F7B76}"/>
              </a:ext>
            </a:extLst>
          </p:cNvPr>
          <p:cNvSpPr/>
          <p:nvPr/>
        </p:nvSpPr>
        <p:spPr>
          <a:xfrm>
            <a:off x="182634" y="5782989"/>
            <a:ext cx="716975" cy="17489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DISCUCIÓN</a:t>
            </a:r>
            <a:endParaRPr lang="es-BO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638864F-CFD2-A28A-6B06-FC27F685DA7B}"/>
              </a:ext>
            </a:extLst>
          </p:cNvPr>
          <p:cNvSpPr/>
          <p:nvPr/>
        </p:nvSpPr>
        <p:spPr>
          <a:xfrm>
            <a:off x="89118" y="7282297"/>
            <a:ext cx="4956463" cy="935354"/>
          </a:xfrm>
          <a:prstGeom prst="rect">
            <a:avLst/>
          </a:prstGeom>
          <a:solidFill>
            <a:srgbClr val="FFFFFF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AR" sz="9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diagnóstico temprano por nexo epidemiológico, anamnesis dirigida y tratamiento precoz es clave para la evolución favorable; en nuestro caso es realizado en contexto de un brote epidemiológico. Una demora en la detección puede llevar a graves complicaciones como neumonía fulminante y predisponer a enfermedades trombóticas. La coinfección por TBC fue un hallazgo, pudiendo estar favorecida por la alta prevalencia de tuberculosis en nuestro medio y/o el deterioro de las defensas en contexto de cuadro clínico infeccioso inicial. </a:t>
            </a:r>
            <a:endParaRPr lang="es-BO" sz="9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37091B34-A093-DD85-1C0F-F3C63492017D}"/>
              </a:ext>
            </a:extLst>
          </p:cNvPr>
          <p:cNvSpPr/>
          <p:nvPr/>
        </p:nvSpPr>
        <p:spPr>
          <a:xfrm>
            <a:off x="180798" y="7156078"/>
            <a:ext cx="1000888" cy="17127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50" b="1" dirty="0">
                <a:latin typeface="Calibri" panose="020F0502020204030204" pitchFamily="34" charset="0"/>
                <a:cs typeface="Calibri" panose="020F0502020204030204" pitchFamily="34" charset="0"/>
              </a:rPr>
              <a:t>CONCLUSIONES</a:t>
            </a:r>
            <a:endParaRPr lang="es-BO" sz="9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7" name="CuadroTexto 1026">
            <a:extLst>
              <a:ext uri="{FF2B5EF4-FFF2-40B4-BE49-F238E27FC236}">
                <a16:creationId xmlns:a16="http://schemas.microsoft.com/office/drawing/2014/main" id="{7EC28FB7-153D-C3FE-7146-AC24FE6A3166}"/>
              </a:ext>
            </a:extLst>
          </p:cNvPr>
          <p:cNvSpPr txBox="1"/>
          <p:nvPr/>
        </p:nvSpPr>
        <p:spPr>
          <a:xfrm>
            <a:off x="2589900" y="3628432"/>
            <a:ext cx="6893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00" dirty="0">
                <a:latin typeface="Calibri" panose="020F0502020204030204" pitchFamily="34" charset="0"/>
                <a:cs typeface="Calibri" panose="020F0502020204030204" pitchFamily="34" charset="0"/>
              </a:rPr>
              <a:t>Neumonía multilobar izquierda. </a:t>
            </a:r>
            <a:endParaRPr lang="es-BO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8" name="CuadroTexto 1027">
            <a:extLst>
              <a:ext uri="{FF2B5EF4-FFF2-40B4-BE49-F238E27FC236}">
                <a16:creationId xmlns:a16="http://schemas.microsoft.com/office/drawing/2014/main" id="{755C6AAA-6BBE-2B5C-382E-8B6B4CF62906}"/>
              </a:ext>
            </a:extLst>
          </p:cNvPr>
          <p:cNvSpPr txBox="1"/>
          <p:nvPr/>
        </p:nvSpPr>
        <p:spPr>
          <a:xfrm>
            <a:off x="4281576" y="4947227"/>
            <a:ext cx="82750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00" dirty="0">
                <a:latin typeface="Calibri" panose="020F0502020204030204" pitchFamily="34" charset="0"/>
                <a:cs typeface="Calibri" panose="020F0502020204030204" pitchFamily="34" charset="0"/>
              </a:rPr>
              <a:t>Defecto de relleno en vasos del LID, sugestivo de TEP. </a:t>
            </a:r>
            <a:endParaRPr lang="es-BO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0" name="CuadroTexto 1029">
            <a:extLst>
              <a:ext uri="{FF2B5EF4-FFF2-40B4-BE49-F238E27FC236}">
                <a16:creationId xmlns:a16="http://schemas.microsoft.com/office/drawing/2014/main" id="{1574EBF6-DA80-71A8-37B2-9F4E57AF861A}"/>
              </a:ext>
            </a:extLst>
          </p:cNvPr>
          <p:cNvSpPr txBox="1"/>
          <p:nvPr/>
        </p:nvSpPr>
        <p:spPr>
          <a:xfrm>
            <a:off x="4280466" y="4770680"/>
            <a:ext cx="63480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Figura 2: </a:t>
            </a:r>
            <a:endParaRPr lang="es-BO" dirty="0"/>
          </a:p>
        </p:txBody>
      </p:sp>
      <p:sp>
        <p:nvSpPr>
          <p:cNvPr id="1038" name="Rectángulo 1037">
            <a:extLst>
              <a:ext uri="{FF2B5EF4-FFF2-40B4-BE49-F238E27FC236}">
                <a16:creationId xmlns:a16="http://schemas.microsoft.com/office/drawing/2014/main" id="{FDAD9D0A-9D7C-9E1D-AF93-F286BB68FA51}"/>
              </a:ext>
            </a:extLst>
          </p:cNvPr>
          <p:cNvSpPr/>
          <p:nvPr/>
        </p:nvSpPr>
        <p:spPr>
          <a:xfrm>
            <a:off x="89117" y="8246338"/>
            <a:ext cx="4956463" cy="872239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defRPr/>
            </a:pPr>
            <a:r>
              <a:rPr lang="es-ES" sz="900" b="1" dirty="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Bibliografía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s-ES" sz="900" dirty="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Nación, E. p.(19/04/2024). https://www.colmed3.org.ar/Noticias/psitacosis/neumonias-2024.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s-ES" sz="900" kern="100" dirty="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Leí Yuan, Q. C. (08/06/2024). </a:t>
            </a:r>
            <a:r>
              <a:rPr lang="en-US" sz="900" kern="100" dirty="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Evaluation of clinical characteristics and risk factors associated with Chlamydia psittaci infection. doi:10.1186/s12866-024-03236-1.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s-ES" sz="900" kern="100" dirty="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Dr. B. Taylor Thompson, D. C. (04/11/2023). https://www.uptodate.com/contents/epidemiology-and-pathogenesis-of-acute-pulmonary-embolism-in-adults.</a:t>
            </a:r>
            <a:endParaRPr lang="es-BO" sz="900" kern="100" dirty="0">
              <a:solidFill>
                <a:prstClr val="black"/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endParaRPr lang="es-BO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9" name="CuadroTexto 1038">
            <a:extLst>
              <a:ext uri="{FF2B5EF4-FFF2-40B4-BE49-F238E27FC236}">
                <a16:creationId xmlns:a16="http://schemas.microsoft.com/office/drawing/2014/main" id="{B9FB2890-9B3A-46C4-B006-CE4DEE0A1F36}"/>
              </a:ext>
            </a:extLst>
          </p:cNvPr>
          <p:cNvSpPr txBox="1"/>
          <p:nvPr/>
        </p:nvSpPr>
        <p:spPr>
          <a:xfrm>
            <a:off x="4606290" y="-16727"/>
            <a:ext cx="594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P-030</a:t>
            </a:r>
            <a:endParaRPr lang="es-BO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61EE0A4-B65D-6B70-02B7-280723CFF193}"/>
              </a:ext>
            </a:extLst>
          </p:cNvPr>
          <p:cNvSpPr txBox="1"/>
          <p:nvPr/>
        </p:nvSpPr>
        <p:spPr>
          <a:xfrm>
            <a:off x="2593577" y="3466159"/>
            <a:ext cx="63480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Figura 1: </a:t>
            </a:r>
            <a:endParaRPr lang="es-BO" dirty="0"/>
          </a:p>
        </p:txBody>
      </p:sp>
      <p:pic>
        <p:nvPicPr>
          <p:cNvPr id="63" name="Imagen 62" descr="Imagen en blanco y negro de un tazón&#10;&#10;Descripción generada automáticamente con confianza baja">
            <a:extLst>
              <a:ext uri="{FF2B5EF4-FFF2-40B4-BE49-F238E27FC236}">
                <a16:creationId xmlns:a16="http://schemas.microsoft.com/office/drawing/2014/main" id="{1CEBD358-8152-C28C-F1B3-B6D886BD24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2"/>
          <a:stretch/>
        </p:blipFill>
        <p:spPr>
          <a:xfrm>
            <a:off x="3254886" y="3131554"/>
            <a:ext cx="1792638" cy="1330778"/>
          </a:xfrm>
          <a:prstGeom prst="rect">
            <a:avLst/>
          </a:prstGeom>
        </p:spPr>
      </p:pic>
      <p:graphicFrame>
        <p:nvGraphicFramePr>
          <p:cNvPr id="1031" name="Tabla 1030">
            <a:extLst>
              <a:ext uri="{FF2B5EF4-FFF2-40B4-BE49-F238E27FC236}">
                <a16:creationId xmlns:a16="http://schemas.microsoft.com/office/drawing/2014/main" id="{616490E5-C998-D772-CB7A-CE1078EAC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353381"/>
              </p:ext>
            </p:extLst>
          </p:nvPr>
        </p:nvGraphicFramePr>
        <p:xfrm>
          <a:off x="2618089" y="1648476"/>
          <a:ext cx="243788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51">
                  <a:extLst>
                    <a:ext uri="{9D8B030D-6E8A-4147-A177-3AD203B41FA5}">
                      <a16:colId xmlns:a16="http://schemas.microsoft.com/office/drawing/2014/main" val="1857669786"/>
                    </a:ext>
                  </a:extLst>
                </a:gridCol>
                <a:gridCol w="1203431">
                  <a:extLst>
                    <a:ext uri="{9D8B030D-6E8A-4147-A177-3AD203B41FA5}">
                      <a16:colId xmlns:a16="http://schemas.microsoft.com/office/drawing/2014/main" val="3423126488"/>
                    </a:ext>
                  </a:extLst>
                </a:gridCol>
              </a:tblGrid>
              <a:tr h="222547">
                <a:tc gridSpan="2"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Tabla1. Analítica sanguínea</a:t>
                      </a:r>
                      <a:endParaRPr lang="es-BO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704586"/>
                  </a:ext>
                </a:extLst>
              </a:tr>
              <a:tr h="563786">
                <a:tc>
                  <a:txBody>
                    <a:bodyPr/>
                    <a:lstStyle/>
                    <a:p>
                      <a:pPr algn="just"/>
                      <a:r>
                        <a:rPr lang="es-A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PCO2: </a:t>
                      </a:r>
                      <a:r>
                        <a:rPr lang="es-ES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29,2mmHg, </a:t>
                      </a:r>
                      <a:r>
                        <a:rPr lang="es-AR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PO2: </a:t>
                      </a:r>
                      <a:r>
                        <a:rPr lang="es-ES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mmHg, 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HTO: </a:t>
                      </a:r>
                      <a:r>
                        <a:rPr lang="es-A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31,9%, 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HB: </a:t>
                      </a:r>
                      <a:r>
                        <a:rPr lang="es-A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11,7g/dl, </a:t>
                      </a:r>
                      <a:r>
                        <a:rPr lang="es-E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Gb: </a:t>
                      </a:r>
                      <a:r>
                        <a:rPr lang="es-A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23,610 </a:t>
                      </a:r>
                      <a:r>
                        <a:rPr lang="es-ES" sz="800" dirty="0">
                          <a:solidFill>
                            <a:srgbClr val="222A3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10³/µl, </a:t>
                      </a:r>
                      <a:r>
                        <a:rPr lang="es-E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N: </a:t>
                      </a:r>
                      <a:r>
                        <a:rPr lang="es-A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91.4%, </a:t>
                      </a:r>
                      <a:r>
                        <a:rPr lang="es-E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L: </a:t>
                      </a:r>
                      <a:r>
                        <a:rPr lang="es-AR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2,4%</a:t>
                      </a:r>
                      <a:endParaRPr lang="es-BO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BT: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1.6mg/dl,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BD: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mg/dl, 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GPT: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230UI/L,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GOT: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325 UI/L, 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170 UI/L,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GGT: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 UI/L</a:t>
                      </a:r>
                      <a:endParaRPr lang="es-BO" sz="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70915"/>
                  </a:ext>
                </a:extLst>
              </a:tr>
              <a:tr h="207711">
                <a:tc gridSpan="2"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ERC: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 mm/h, 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PCR: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51.90 mg/dl, 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LDH: </a:t>
                      </a:r>
                      <a:r>
                        <a:rPr lang="en-US" sz="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1.149 UI/L</a:t>
                      </a:r>
                      <a:endParaRPr lang="es-BO" sz="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403243"/>
                  </a:ext>
                </a:extLst>
              </a:tr>
              <a:tr h="489604">
                <a:tc gridSpan="2">
                  <a:txBody>
                    <a:bodyPr/>
                    <a:lstStyle/>
                    <a:p>
                      <a:pPr algn="just"/>
                      <a:r>
                        <a:rPr lang="es-AR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Estudio serológico</a:t>
                      </a:r>
                      <a:r>
                        <a:rPr lang="es-A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HIV, VDRL, HBsAg, anti-HCV, IgG anti HAV e IgM M. pneumoniae (-). IgG C. pneumoniae (+) 1/64 con IgM (-).</a:t>
                      </a:r>
                      <a:endParaRPr lang="es-BO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038043"/>
                  </a:ext>
                </a:extLst>
              </a:tr>
            </a:tbl>
          </a:graphicData>
        </a:graphic>
      </p:graphicFrame>
      <p:pic>
        <p:nvPicPr>
          <p:cNvPr id="1025" name="Imagen 1024" descr="Imagen que contiene hombre, tabla, sostener, pastel&#10;&#10;Descripción generada automáticamente">
            <a:extLst>
              <a:ext uri="{FF2B5EF4-FFF2-40B4-BE49-F238E27FC236}">
                <a16:creationId xmlns:a16="http://schemas.microsoft.com/office/drawing/2014/main" id="{2360D160-768E-F324-7B1F-8D899DA6D3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" b="1805"/>
          <a:stretch/>
        </p:blipFill>
        <p:spPr>
          <a:xfrm>
            <a:off x="2621256" y="4462332"/>
            <a:ext cx="1729680" cy="128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60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4732</TotalTime>
  <Words>764</Words>
  <Application>Microsoft Office PowerPoint</Application>
  <PresentationFormat>Personalizado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Veimar Wilson Villca Gabriel</dc:creator>
  <cp:lastModifiedBy>Veimar Wilson Villca Gabriel</cp:lastModifiedBy>
  <cp:revision>50</cp:revision>
  <dcterms:created xsi:type="dcterms:W3CDTF">2024-10-08T03:12:30Z</dcterms:created>
  <dcterms:modified xsi:type="dcterms:W3CDTF">2024-10-17T14:22:09Z</dcterms:modified>
</cp:coreProperties>
</file>