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591"/>
    <a:srgbClr val="7C0595"/>
    <a:srgbClr val="C39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190" d="100"/>
          <a:sy n="190" d="100"/>
        </p:scale>
        <p:origin x="112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7F19E-2922-4FE4-8FD2-04FDB6630BD6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44B4F-F781-4235-A52D-C57420F894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612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2129" y="4114353"/>
            <a:ext cx="4636492" cy="4406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021" y="1320800"/>
            <a:ext cx="4495623" cy="2006459"/>
          </a:xfrm>
          <a:effectLst/>
        </p:spPr>
        <p:txBody>
          <a:bodyPr anchor="b">
            <a:normAutofit/>
          </a:bodyPr>
          <a:lstStyle>
            <a:lvl1pPr>
              <a:defRPr sz="2026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021" y="3327259"/>
            <a:ext cx="4495623" cy="787095"/>
          </a:xfrm>
        </p:spPr>
        <p:txBody>
          <a:bodyPr anchor="t">
            <a:normAutofit/>
          </a:bodyPr>
          <a:lstStyle>
            <a:lvl1pPr marL="0" indent="0" algn="l">
              <a:buNone/>
              <a:defRPr sz="900" cap="all">
                <a:solidFill>
                  <a:schemeClr val="accent2"/>
                </a:solidFill>
              </a:defRPr>
            </a:lvl1pPr>
            <a:lvl2pPr marL="257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9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6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8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963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52130" y="799634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075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730189" y="799634"/>
            <a:ext cx="1157644" cy="77559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30189" y="900967"/>
            <a:ext cx="845768" cy="691076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7022" y="900967"/>
            <a:ext cx="3332271" cy="6910764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95377" y="7941516"/>
            <a:ext cx="533230" cy="48683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022" y="7935748"/>
            <a:ext cx="3332271" cy="486833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555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52130" y="799634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21" y="2970671"/>
            <a:ext cx="4495623" cy="48410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214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254693" y="6855965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3" y="4048764"/>
            <a:ext cx="4495622" cy="2006459"/>
          </a:xfrm>
        </p:spPr>
        <p:txBody>
          <a:bodyPr anchor="b">
            <a:normAutofit/>
          </a:bodyPr>
          <a:lstStyle>
            <a:lvl1pPr algn="l">
              <a:defRPr sz="2026" b="0" cap="all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023" y="6055223"/>
            <a:ext cx="4495622" cy="800741"/>
          </a:xfrm>
        </p:spPr>
        <p:txBody>
          <a:bodyPr anchor="t">
            <a:normAutofit/>
          </a:bodyPr>
          <a:lstStyle>
            <a:lvl1pPr marL="0" indent="0" algn="l">
              <a:buNone/>
              <a:defRPr sz="1013" cap="all">
                <a:solidFill>
                  <a:schemeClr val="accent2"/>
                </a:solidFill>
              </a:defRPr>
            </a:lvl1pPr>
            <a:lvl2pPr marL="257266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71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252130" y="799634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022" y="2970670"/>
            <a:ext cx="2194161" cy="48440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3906" y="2970671"/>
            <a:ext cx="2198739" cy="48440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032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252130" y="799634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215" y="2970671"/>
            <a:ext cx="2021968" cy="768349"/>
          </a:xfrm>
        </p:spPr>
        <p:txBody>
          <a:bodyPr anchor="b">
            <a:noAutofit/>
          </a:bodyPr>
          <a:lstStyle>
            <a:lvl1pPr marL="0" indent="0">
              <a:buNone/>
              <a:defRPr sz="1238" b="0">
                <a:solidFill>
                  <a:schemeClr val="accent2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022" y="3901402"/>
            <a:ext cx="2194161" cy="3913332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96099" y="2970671"/>
            <a:ext cx="2026545" cy="768349"/>
          </a:xfrm>
        </p:spPr>
        <p:txBody>
          <a:bodyPr anchor="b">
            <a:noAutofit/>
          </a:bodyPr>
          <a:lstStyle>
            <a:lvl1pPr marL="0" indent="0">
              <a:buNone/>
              <a:defRPr sz="1238" b="0">
                <a:solidFill>
                  <a:schemeClr val="accent2"/>
                </a:solidFill>
              </a:defRPr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23906" y="3901402"/>
            <a:ext cx="2198739" cy="3913332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401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252130" y="799634"/>
            <a:ext cx="4635703" cy="16784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190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883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254693" y="6855964"/>
            <a:ext cx="4635703" cy="169960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112" y="7016395"/>
            <a:ext cx="1989966" cy="919352"/>
          </a:xfrm>
        </p:spPr>
        <p:txBody>
          <a:bodyPr anchor="ctr"/>
          <a:lstStyle>
            <a:lvl1pPr algn="l">
              <a:defRPr sz="1125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177" y="801600"/>
            <a:ext cx="4636656" cy="5606400"/>
          </a:xfrm>
        </p:spPr>
        <p:txBody>
          <a:bodyPr anchor="ctr">
            <a:normAutofit/>
          </a:bodyPr>
          <a:lstStyle>
            <a:lvl1pPr>
              <a:defRPr sz="1125">
                <a:solidFill>
                  <a:schemeClr val="tx2"/>
                </a:solidFill>
              </a:defRPr>
            </a:lvl1pPr>
            <a:lvl2pPr>
              <a:defRPr sz="1013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 sz="788">
                <a:solidFill>
                  <a:schemeClr val="tx2"/>
                </a:solidFill>
              </a:defRPr>
            </a:lvl4pPr>
            <a:lvl5pPr>
              <a:defRPr sz="788">
                <a:solidFill>
                  <a:schemeClr val="tx2"/>
                </a:solidFill>
              </a:defRPr>
            </a:lvl5pPr>
            <a:lvl6pPr>
              <a:defRPr sz="788">
                <a:solidFill>
                  <a:schemeClr val="tx2"/>
                </a:solidFill>
              </a:defRPr>
            </a:lvl6pPr>
            <a:lvl7pPr>
              <a:defRPr sz="788">
                <a:solidFill>
                  <a:schemeClr val="tx2"/>
                </a:solidFill>
              </a:defRPr>
            </a:lvl7pPr>
            <a:lvl8pPr>
              <a:defRPr sz="788">
                <a:solidFill>
                  <a:schemeClr val="tx2"/>
                </a:solidFill>
              </a:defRPr>
            </a:lvl8pPr>
            <a:lvl9pPr>
              <a:defRPr sz="788">
                <a:solidFill>
                  <a:schemeClr val="tx2"/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2658" y="7016394"/>
            <a:ext cx="2399987" cy="919353"/>
          </a:xfrm>
        </p:spPr>
        <p:txBody>
          <a:bodyPr anchor="ctr">
            <a:normAutofit/>
          </a:bodyPr>
          <a:lstStyle>
            <a:lvl1pPr marL="0" indent="0" algn="r">
              <a:buNone/>
              <a:defRPr sz="619">
                <a:solidFill>
                  <a:schemeClr val="bg1"/>
                </a:solidFill>
              </a:defRPr>
            </a:lvl1pPr>
            <a:lvl2pPr marL="257266" indent="0">
              <a:buNone/>
              <a:defRPr sz="619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236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021" y="6257852"/>
            <a:ext cx="4495623" cy="755651"/>
          </a:xfrm>
        </p:spPr>
        <p:txBody>
          <a:bodyPr anchor="b">
            <a:normAutofit/>
          </a:bodyPr>
          <a:lstStyle>
            <a:lvl1pPr algn="l">
              <a:defRPr sz="1350" b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2130" y="799633"/>
            <a:ext cx="4635703" cy="4743003"/>
          </a:xfrm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266" indent="0">
              <a:buNone/>
              <a:defRPr sz="900"/>
            </a:lvl2pPr>
            <a:lvl3pPr marL="514533" indent="0">
              <a:buNone/>
              <a:defRPr sz="900"/>
            </a:lvl3pPr>
            <a:lvl4pPr marL="771799" indent="0">
              <a:buNone/>
              <a:defRPr sz="900"/>
            </a:lvl4pPr>
            <a:lvl5pPr marL="1029066" indent="0">
              <a:buNone/>
              <a:defRPr sz="900"/>
            </a:lvl5pPr>
            <a:lvl6pPr marL="1286332" indent="0">
              <a:buNone/>
              <a:defRPr sz="900"/>
            </a:lvl6pPr>
            <a:lvl7pPr marL="1543599" indent="0">
              <a:buNone/>
              <a:defRPr sz="900"/>
            </a:lvl7pPr>
            <a:lvl8pPr marL="1800865" indent="0">
              <a:buNone/>
              <a:defRPr sz="900"/>
            </a:lvl8pPr>
            <a:lvl9pPr marL="2058132" indent="0">
              <a:buNone/>
              <a:defRPr sz="9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021" y="7013502"/>
            <a:ext cx="4495623" cy="798228"/>
          </a:xfrm>
        </p:spPr>
        <p:txBody>
          <a:bodyPr>
            <a:normAutofit/>
          </a:bodyPr>
          <a:lstStyle>
            <a:lvl1pPr marL="0" indent="0">
              <a:buNone/>
              <a:defRPr sz="675"/>
            </a:lvl1pPr>
            <a:lvl2pPr marL="257266" indent="0">
              <a:buNone/>
              <a:defRPr sz="675"/>
            </a:lvl2pPr>
            <a:lvl3pPr marL="514533" indent="0">
              <a:buNone/>
              <a:defRPr sz="563"/>
            </a:lvl3pPr>
            <a:lvl4pPr marL="771799" indent="0">
              <a:buNone/>
              <a:defRPr sz="506"/>
            </a:lvl4pPr>
            <a:lvl5pPr marL="1029066" indent="0">
              <a:buNone/>
              <a:defRPr sz="506"/>
            </a:lvl5pPr>
            <a:lvl6pPr marL="1286332" indent="0">
              <a:buNone/>
              <a:defRPr sz="506"/>
            </a:lvl6pPr>
            <a:lvl7pPr marL="1543599" indent="0">
              <a:buNone/>
              <a:defRPr sz="506"/>
            </a:lvl7pPr>
            <a:lvl8pPr marL="1800865" indent="0">
              <a:buNone/>
              <a:defRPr sz="506"/>
            </a:lvl8pPr>
            <a:lvl9pPr marL="2058132" indent="0">
              <a:buNone/>
              <a:defRPr sz="50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122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021" y="916633"/>
            <a:ext cx="4495623" cy="14444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021" y="2970671"/>
            <a:ext cx="4495623" cy="4841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8087" y="7941516"/>
            <a:ext cx="12005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accent2"/>
                </a:solidFill>
              </a:defRPr>
            </a:lvl1pPr>
          </a:lstStyle>
          <a:p>
            <a:fld id="{C819AB68-4B74-468A-A633-5013B590ED6E}" type="datetimeFigureOut">
              <a:rPr lang="es-AR" smtClean="0"/>
              <a:t>18/10/2024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022" y="7935748"/>
            <a:ext cx="27405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 cap="all">
                <a:solidFill>
                  <a:schemeClr val="accent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9122" y="7941516"/>
            <a:ext cx="43352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accent2"/>
                </a:solidFill>
              </a:defRPr>
            </a:lvl1pPr>
          </a:lstStyle>
          <a:p>
            <a:fld id="{DE943AF4-93E8-4A5A-A6B9-92FB54594998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/>
          <p:cNvSpPr/>
          <p:nvPr/>
        </p:nvSpPr>
        <p:spPr>
          <a:xfrm>
            <a:off x="252129" y="588433"/>
            <a:ext cx="1530421" cy="144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3362538" y="588433"/>
            <a:ext cx="1525296" cy="144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809897" y="588433"/>
            <a:ext cx="1525296" cy="144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70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57266" rtl="0" eaLnBrk="1" latinLnBrk="0" hangingPunct="1">
        <a:spcBef>
          <a:spcPct val="0"/>
        </a:spcBef>
        <a:buNone/>
        <a:defRPr sz="1576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2186" indent="-172186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013" kern="1200">
          <a:solidFill>
            <a:schemeClr val="tx2"/>
          </a:solidFill>
          <a:latin typeface="+mn-lt"/>
          <a:ea typeface="+mn-ea"/>
          <a:cs typeface="+mn-cs"/>
        </a:defRPr>
      </a:lvl1pPr>
      <a:lvl2pPr marL="354501" indent="-172186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2pPr>
      <a:lvl3pPr marL="506430" indent="-151929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788" kern="1200">
          <a:solidFill>
            <a:schemeClr val="tx2"/>
          </a:solidFill>
          <a:latin typeface="+mn-lt"/>
          <a:ea typeface="+mn-ea"/>
          <a:cs typeface="+mn-cs"/>
        </a:defRPr>
      </a:lvl3pPr>
      <a:lvl4pPr marL="698873" indent="-131672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4pPr>
      <a:lvl5pPr marL="901445" indent="-131672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5pPr>
      <a:lvl6pPr marL="1069130" indent="-128633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6pPr>
      <a:lvl7pPr marL="1237940" indent="-128633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7pPr>
      <a:lvl8pPr marL="1406750" indent="-128633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8pPr>
      <a:lvl9pPr marL="1575560" indent="-128633" algn="l" defTabSz="257266" rtl="0" eaLnBrk="1" latinLnBrk="0" hangingPunct="1">
        <a:spcBef>
          <a:spcPct val="20000"/>
        </a:spcBef>
        <a:spcAft>
          <a:spcPts val="338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675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257266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5" r="19128" b="72697"/>
          <a:stretch/>
        </p:blipFill>
        <p:spPr>
          <a:xfrm>
            <a:off x="1" y="1"/>
            <a:ext cx="1228060" cy="59543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28061" y="-2366"/>
            <a:ext cx="3196429" cy="600164"/>
          </a:xfrm>
          <a:prstGeom prst="rect">
            <a:avLst/>
          </a:prstGeom>
          <a:solidFill>
            <a:srgbClr val="7E059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sz="1100" b="1" dirty="0" smtClean="0">
                <a:solidFill>
                  <a:schemeClr val="bg1"/>
                </a:solidFill>
              </a:rPr>
              <a:t>TUBERCULOMA CEREBRAL EN PACIENTE JOVEN INMUNOCOMPETENTE COMO CAUSA DE EPILEPSIA ESTRUCTURAL</a:t>
            </a:r>
            <a:endParaRPr lang="es-AR" sz="1100" b="1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391965" y="-7694"/>
            <a:ext cx="753123" cy="595430"/>
          </a:xfrm>
          <a:prstGeom prst="rect">
            <a:avLst/>
          </a:prstGeom>
          <a:solidFill>
            <a:srgbClr val="C39AE5"/>
          </a:solidFill>
          <a:ln>
            <a:solidFill>
              <a:srgbClr val="C39A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CuadroTexto 5"/>
          <p:cNvSpPr txBox="1"/>
          <p:nvPr/>
        </p:nvSpPr>
        <p:spPr>
          <a:xfrm>
            <a:off x="4424491" y="136132"/>
            <a:ext cx="686196" cy="323165"/>
          </a:xfrm>
          <a:prstGeom prst="rect">
            <a:avLst/>
          </a:prstGeom>
          <a:solidFill>
            <a:srgbClr val="7E0591"/>
          </a:solidFill>
          <a:ln w="762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500" b="1" dirty="0" smtClean="0">
                <a:solidFill>
                  <a:schemeClr val="bg1"/>
                </a:solidFill>
              </a:rPr>
              <a:t>P-034</a:t>
            </a:r>
            <a:endParaRPr lang="es-AR" sz="1500" b="1" dirty="0">
              <a:solidFill>
                <a:schemeClr val="bg1"/>
              </a:solidFill>
            </a:endParaRPr>
          </a:p>
        </p:txBody>
      </p:sp>
      <p:sp>
        <p:nvSpPr>
          <p:cNvPr id="8" name="Google Shape;100;p1"/>
          <p:cNvSpPr txBox="1"/>
          <p:nvPr/>
        </p:nvSpPr>
        <p:spPr>
          <a:xfrm>
            <a:off x="-1" y="628272"/>
            <a:ext cx="5145087" cy="707846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Marquez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Florencia Denise (1) | Acosta,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María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Alejandra (1) |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Ubal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Leonardo (1) | Oviedo, </a:t>
            </a:r>
            <a:endParaRPr lang="en-US" sz="800" dirty="0" smtClean="0">
              <a:solidFill>
                <a:schemeClr val="accent4"/>
              </a:solidFill>
              <a:latin typeface="Myanmar Text" panose="020B0502040204020203" pitchFamily="34" charset="0"/>
              <a:ea typeface="Arial"/>
              <a:cs typeface="Myanmar Text" panose="020B0502040204020203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Enrique 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Eduardo (1</a:t>
            </a:r>
            <a:r>
              <a:rPr lang="en-US" sz="800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) |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Appiolaza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Alejandra (1) |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Chazarreta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Ana Josefina (1) |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Kevorkof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</a:t>
            </a:r>
            <a:endParaRPr lang="en-US" sz="800" dirty="0" smtClean="0">
              <a:solidFill>
                <a:schemeClr val="accent4"/>
              </a:solidFill>
              <a:latin typeface="Myanmar Text" panose="020B0502040204020203" pitchFamily="34" charset="0"/>
              <a:ea typeface="Arial"/>
              <a:cs typeface="Myanmar Text" panose="020B0502040204020203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Gregorio 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(2) | Polack,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Jesica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800" dirty="0" err="1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Ayelén</a:t>
            </a:r>
            <a:r>
              <a:rPr lang="en-US" sz="800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(1)  </a:t>
            </a:r>
            <a:endParaRPr sz="800" dirty="0">
              <a:solidFill>
                <a:schemeClr val="accent4"/>
              </a:solidFill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HOSPITAL TRÁNSITO CÁCERES DE ALLENDE (1); CÁTEDRA DE CLÍNICA MÉDICA II, </a:t>
            </a:r>
            <a:endParaRPr lang="en-US" sz="800" b="1" dirty="0" smtClean="0">
              <a:solidFill>
                <a:schemeClr val="accent4"/>
              </a:solidFill>
              <a:latin typeface="Myanmar Text" panose="020B0502040204020203" pitchFamily="34" charset="0"/>
              <a:ea typeface="Arial"/>
              <a:cs typeface="Myanmar Text" panose="020B0502040204020203" pitchFamily="34" charset="0"/>
              <a:sym typeface="Arial"/>
            </a:endParaRPr>
          </a:p>
          <a:p>
            <a:pPr marL="0" marR="0" lvl="0" indent="0" algn="l" defTabSz="43200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U.H.M.I </a:t>
            </a:r>
            <a:r>
              <a:rPr lang="en-US" sz="800" b="1" dirty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N° 5 HTCA, FACULTAD DE CIENCIAS MÉDICAS – UNC (2</a:t>
            </a:r>
            <a:r>
              <a:rPr lang="en-US" sz="800" b="1" dirty="0" smtClean="0">
                <a:solidFill>
                  <a:schemeClr val="accent4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)</a:t>
            </a:r>
            <a:endParaRPr sz="800" dirty="0">
              <a:solidFill>
                <a:schemeClr val="accent4"/>
              </a:solidFill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851" y="658718"/>
            <a:ext cx="679033" cy="646953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106835" y="1314591"/>
            <a:ext cx="49160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dirty="0">
                <a:solidFill>
                  <a:srgbClr val="7C0595"/>
                </a:solidFill>
              </a:rPr>
              <a:t>INTRODUCCIÓN: 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La tuberculosis (TB) representa la segunda causa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muerte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infecciosa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a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nivel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mundial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,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luego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del COVID19, y se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estima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que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una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cuarta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parte de la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población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está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infectada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El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tuberculoma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cerebral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una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masa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tejido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granulomatoso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ocupante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espacio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que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resulta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de la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propagación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hematógena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Suele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afectar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a personas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jóvenes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e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inmunocomprometidas y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presentarse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con un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síndrome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convulsivo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que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resuelve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con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tratamiento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adecuado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Sin embargo, un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retraso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en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el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mismo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aumenta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el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riesgo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desarrollar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epilepsia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La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neurotuberculosis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representa el 5%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los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casos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de TB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extrapulmonar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y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el 35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% de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pacientes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con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tuberculomas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desarrollan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epilepsia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Se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desconoce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su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epidemiología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en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nuestro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país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La TC 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y RMN cerebral con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contraste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son la base para </a:t>
            </a:r>
            <a:r>
              <a:rPr lang="en-US" sz="1000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su</a:t>
            </a:r>
            <a:r>
              <a:rPr lang="en-US" sz="1000" dirty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diagnóstico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pero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en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algunos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casos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es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necesaria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la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toma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de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biopsia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para un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diagnóstico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definitivo</a:t>
            </a:r>
            <a:r>
              <a:rPr lang="en-US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endParaRPr lang="es-AR" sz="1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-42602" y="3052779"/>
            <a:ext cx="5230288" cy="45030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rgbClr val="7E0591"/>
              </a:solidFill>
            </a:endParaRPr>
          </a:p>
        </p:txBody>
      </p:sp>
      <p:sp>
        <p:nvSpPr>
          <p:cNvPr id="15" name="Google Shape;101;p1"/>
          <p:cNvSpPr txBox="1"/>
          <p:nvPr/>
        </p:nvSpPr>
        <p:spPr>
          <a:xfrm>
            <a:off x="-15272" y="3087769"/>
            <a:ext cx="520295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CASO CLÍNICO: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Paciente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femenino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de 21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años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con </a:t>
            </a:r>
            <a:r>
              <a:rPr lang="en-US" sz="1000" dirty="0" err="1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antecedente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diagnóstico</a:t>
            </a:r>
            <a:r>
              <a:rPr lang="en-US" sz="1000" dirty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de 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TB (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extramuros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) a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los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18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años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con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compromiso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pulmonar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confirmado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(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biopsia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) y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sospecha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de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diseminación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hepatica (TC) y cerebral (RM) que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debutó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sin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clínica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respiratoria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, </a:t>
            </a:r>
            <a:r>
              <a:rPr lang="en-US" sz="1000" dirty="0" err="1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presen</a:t>
            </a:r>
            <a:r>
              <a:rPr lang="en-US" sz="1000" dirty="0" smtClean="0">
                <a:solidFill>
                  <a:schemeClr val="lt1"/>
                </a:solidFill>
                <a:latin typeface="Myanmar Text" panose="020B0502040204020203" pitchFamily="34" charset="0"/>
                <a:ea typeface="Arial"/>
                <a:cs typeface="Myanmar Text" panose="020B0502040204020203" pitchFamily="34" charset="0"/>
                <a:sym typeface="Arial"/>
              </a:rPr>
              <a:t>-</a:t>
            </a:r>
            <a:endParaRPr sz="1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5287"/>
            <a:ext cx="1774511" cy="1814580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1774511" y="3540558"/>
            <a:ext cx="3455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tando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sólo convulsiones tónico-clónicas. Había realizado tratamiento (HRZE) por 11 meses y continuó con anticonvulsivantes y corticoides orales desde alta. Ingresó a UTI de nuestra institución por crisis convulsivas parciales en miembros superiores. Al examen físico: la exploración respiratoria era normal, presentaba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hipoestesia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en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hemicuerpo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izquierdo y signos de Cushing. Laboratorio normal, serología viral, perfil reumatológico y marcadores tumorales negativos. TC cerebral: múltiples focos cálcicos a nivel parietal derecho con edema de sustancia blanca aspecto granulomatoso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secuelar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. RM cerebral: lesiones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hiperintensas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T1 aspecto globuloso-granular con área </a:t>
            </a:r>
            <a:endParaRPr lang="es-AR" sz="1000" dirty="0">
              <a:solidFill>
                <a:schemeClr val="bg1"/>
              </a:solidFill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457" y="5429332"/>
            <a:ext cx="1733893" cy="1868419"/>
          </a:xfrm>
          <a:prstGeom prst="rect">
            <a:avLst/>
          </a:prstGeom>
        </p:spPr>
      </p:pic>
      <p:sp>
        <p:nvSpPr>
          <p:cNvPr id="20" name="CuadroTexto 19"/>
          <p:cNvSpPr txBox="1"/>
          <p:nvPr/>
        </p:nvSpPr>
        <p:spPr>
          <a:xfrm>
            <a:off x="8411" y="5403102"/>
            <a:ext cx="345073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hipointensa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s-AR" sz="1000" dirty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circundante en dedos 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de guante </a:t>
            </a:r>
            <a:r>
              <a:rPr lang="es-AR" sz="1000" dirty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en 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parietal derecho (Figura 1). PL negativa para gérmenes,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micobacterias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y virus. TC de tórax: sin alteraciones de relevancia. En ateneo interdisciplinario y ante diferentes diagnósticos posibles se decide procedimiento quirúrgico. Se realizó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exéresis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de lesión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intraparenquimatosa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cerebral en territorio FP derecho (Figura 2 A-B). Resultados: 32 BAAR/100 campos, BD MAX y cultivos positivos para Complejo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Mycobacterium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tuberculosis (sensible IR). A.P: lesiones granulomatosas con necrosis caseosa central vinculables a TB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intraparenquimatosa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: </a:t>
            </a:r>
            <a:r>
              <a:rPr lang="es-AR" sz="1000" dirty="0" err="1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tuberculoma</a:t>
            </a:r>
            <a:r>
              <a:rPr lang="es-AR" sz="1000" dirty="0" smtClean="0">
                <a:solidFill>
                  <a:schemeClr val="bg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(Figura 2 C-D). Evolución favorable, sin secuelas neurológicas, alta con tratamiento antituberculoso. </a:t>
            </a:r>
            <a:endParaRPr lang="es-AR" sz="1000" dirty="0">
              <a:solidFill>
                <a:schemeClr val="bg1"/>
              </a:solidFill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269764" y="7519678"/>
            <a:ext cx="4875324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AR" sz="1000" b="1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  DISCUSIÓN Y CONCLUSIONES: </a:t>
            </a:r>
            <a:r>
              <a:rPr lang="es-AR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Si bien en ocasiones la </a:t>
            </a:r>
            <a:r>
              <a:rPr lang="es-AR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neurorradiología</a:t>
            </a:r>
            <a:r>
              <a:rPr lang="es-AR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junto a la clínica y epidemiología características, bastan para arribar a un diagnóstico de las múltiples formas de TB del SNC; cuando esto no es posible, es crucial recurrir a métodos invasivos como la biopsia cerebral. La PL en casos de </a:t>
            </a:r>
            <a:r>
              <a:rPr lang="es-AR" sz="1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neurotuberculosis</a:t>
            </a:r>
            <a:r>
              <a:rPr lang="es-AR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no meníngea tiene bajo rédito. Se destaca la importancia de iniciar un tratamiento oportuno y prolongado para prevenir el desarrollo de complicaciones como epilepsia y disminuir la mortalidad asociada. Decidimos la publicación del caso para remarcar la</a:t>
            </a:r>
            <a:r>
              <a:rPr lang="es-AR" sz="1000" dirty="0" smtClean="0">
                <a:solidFill>
                  <a:srgbClr val="7E059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importancia de considerar en áreas endémicas de TB como la nuestra, al </a:t>
            </a:r>
            <a:r>
              <a:rPr lang="es-AR" sz="1000" dirty="0" err="1" smtClean="0">
                <a:solidFill>
                  <a:srgbClr val="7E059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tuberculoma</a:t>
            </a:r>
            <a:r>
              <a:rPr lang="es-AR" sz="1000" dirty="0" smtClean="0">
                <a:solidFill>
                  <a:srgbClr val="7E059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cerebral como causa de LOE</a:t>
            </a:r>
            <a:r>
              <a:rPr lang="es-AR" sz="1000" b="1" dirty="0" smtClean="0">
                <a:solidFill>
                  <a:srgbClr val="7E0591"/>
                </a:solidFill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s-AR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y además, por lo valioso y enriquecedor del </a:t>
            </a:r>
            <a:r>
              <a:rPr lang="es-AR" sz="1000" u="sng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trabajo interdisciplinario en la toma de decisiones</a:t>
            </a:r>
            <a:r>
              <a:rPr lang="es-AR" sz="1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endParaRPr lang="es-AR" sz="1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47" r="24964"/>
          <a:stretch/>
        </p:blipFill>
        <p:spPr>
          <a:xfrm flipH="1">
            <a:off x="113708" y="7417537"/>
            <a:ext cx="280988" cy="27662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8423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o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637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Gill Sans MT</vt:lpstr>
      <vt:lpstr>Myanmar Text</vt:lpstr>
      <vt:lpstr>Wingdings 2</vt:lpstr>
      <vt:lpstr>Dividendo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Florencia Denise Marquez</dc:creator>
  <cp:lastModifiedBy>Florencia Denise Marquez</cp:lastModifiedBy>
  <cp:revision>18</cp:revision>
  <dcterms:created xsi:type="dcterms:W3CDTF">2024-10-18T16:56:17Z</dcterms:created>
  <dcterms:modified xsi:type="dcterms:W3CDTF">2024-10-18T19:22:15Z</dcterms:modified>
</cp:coreProperties>
</file>