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112" y="-156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82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366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99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374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496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206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911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54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320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516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336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384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 redondeado 22"/>
          <p:cNvSpPr/>
          <p:nvPr/>
        </p:nvSpPr>
        <p:spPr>
          <a:xfrm>
            <a:off x="351127" y="2339413"/>
            <a:ext cx="2202173" cy="2410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950" dirty="0" smtClean="0"/>
              <a:t>Caso Clínico</a:t>
            </a:r>
            <a:endParaRPr lang="es-AR" sz="950" dirty="0"/>
          </a:p>
        </p:txBody>
      </p:sp>
      <p:sp>
        <p:nvSpPr>
          <p:cNvPr id="24" name="Rectángulo redondeado 23"/>
          <p:cNvSpPr/>
          <p:nvPr/>
        </p:nvSpPr>
        <p:spPr>
          <a:xfrm>
            <a:off x="333561" y="7665555"/>
            <a:ext cx="2342579" cy="2410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950" dirty="0" smtClean="0"/>
              <a:t>Discusión </a:t>
            </a:r>
            <a:endParaRPr lang="es-AR" sz="950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82077" y="2555776"/>
            <a:ext cx="2845548" cy="4949430"/>
          </a:xfrm>
          <a:prstGeom prst="roundRect">
            <a:avLst>
              <a:gd name="adj" fmla="val 12196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AR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Masculino 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de 67 años,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extbq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38p/y.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TxP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en el 2019 por síndrome combinado enfisema fibrosis e hipertensión pulmonar asociada. Recibía tratamiento inmunosupresor con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meprednisona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micofenolato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y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tacrólimus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(FK). En el primer año pos trasplante desarrolla rechazo celular agudo A2B1, tratado con pulsos de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metilprednisolona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. Evolucionó con injuria renal asociada a altos niveles de FK séricos, requiriendo ajuste de dosis con buena respuesta. En el 2023 internación por neumonía severa por PCP e injuria renal crónica agudizada por lo que suspende FK, rotando inmunosupresión a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sirolimús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(Sr). Al alta presentó importante deterioro de su clase funcional con uso de oxigeno terapia ante esfuerzos.  4 meses después consulta a la emergencia por fiebre, aumento de disnea hasta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mMRC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4 y dolor torácico atípico. La tomografía de tórax evidencia engrosamiento intersticial de tipo reticular con distribución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subpleural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y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peribroncovascular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, dilataciones bronquiales acompañadas de áreas de vidrio esmerilado a predominio de lóbulos inferiores, múltiples estructuras ganglionares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mediasatino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hiliares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aumentadas de tamaño. Se realizó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broncoscopía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diagnostica, lavado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broncoalveolar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y biopsia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transbronquial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. Se descartaron alteraciones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endoluminales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, los cultivos y tinciones fueron negativos. La anatomía patología de parénquima pulmonar mostró fibrina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intraalveolar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, asociada a proceso inflamatorio organizativo, infiltrado inflamatorio linfocitario leve a moderado, esbozando focos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fibroblásticos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activos por técnica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tricrómica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 de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Masson</a:t>
            </a:r>
            <a:r>
              <a:rPr lang="es-AR" sz="900" dirty="0">
                <a:solidFill>
                  <a:schemeClr val="tx1"/>
                </a:solidFill>
                <a:cs typeface="Arial" panose="020B0604020202020204" pitchFamily="34" charset="0"/>
              </a:rPr>
              <a:t>. Inició pulsos de corticoides, evolucionando con mejoría de clase funcional y continuó inmunosupresión con </a:t>
            </a:r>
            <a:r>
              <a:rPr lang="es-AR" sz="900" dirty="0" err="1">
                <a:solidFill>
                  <a:schemeClr val="tx1"/>
                </a:solidFill>
                <a:cs typeface="Arial" panose="020B0604020202020204" pitchFamily="34" charset="0"/>
              </a:rPr>
              <a:t>belatacept</a:t>
            </a:r>
            <a:r>
              <a:rPr lang="es-AR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s-AR" sz="9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0" y="156264"/>
            <a:ext cx="658894" cy="670556"/>
          </a:xfrm>
          <a:prstGeom prst="rect">
            <a:avLst/>
          </a:prstGeom>
        </p:spPr>
      </p:pic>
      <p:sp>
        <p:nvSpPr>
          <p:cNvPr id="13" name="Rectángulo redondeado 12"/>
          <p:cNvSpPr/>
          <p:nvPr/>
        </p:nvSpPr>
        <p:spPr>
          <a:xfrm>
            <a:off x="339365" y="946564"/>
            <a:ext cx="2588260" cy="2410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950" dirty="0"/>
              <a:t>Introducción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76230" y="183823"/>
            <a:ext cx="4370190" cy="428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AR" sz="1200" b="1" dirty="0" smtClean="0">
                <a:cs typeface="Arial" pitchFamily="34" charset="0"/>
              </a:rPr>
              <a:t>NEUMONITIS TOXICA POR SIROLIMÚS EN TRASPLANTE PULMONAR</a:t>
            </a:r>
            <a:endParaRPr lang="es-AR" sz="1200" dirty="0"/>
          </a:p>
        </p:txBody>
      </p:sp>
      <p:sp>
        <p:nvSpPr>
          <p:cNvPr id="9" name="8 Rectángulo"/>
          <p:cNvSpPr/>
          <p:nvPr/>
        </p:nvSpPr>
        <p:spPr>
          <a:xfrm>
            <a:off x="784419" y="574405"/>
            <a:ext cx="43998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900" b="1" dirty="0" smtClean="0">
                <a:cs typeface="Arial" pitchFamily="34" charset="0"/>
              </a:rPr>
              <a:t>Autores: </a:t>
            </a:r>
            <a:r>
              <a:rPr lang="es-AR" sz="900" dirty="0" smtClean="0">
                <a:cs typeface="Arial" pitchFamily="34" charset="0"/>
              </a:rPr>
              <a:t>Bejarano N; Ochoa K; Pestana O; Ahumada JR; </a:t>
            </a:r>
            <a:r>
              <a:rPr lang="es-AR" sz="900" dirty="0" err="1" smtClean="0">
                <a:cs typeface="Arial" pitchFamily="34" charset="0"/>
              </a:rPr>
              <a:t>Cáneva</a:t>
            </a:r>
            <a:r>
              <a:rPr lang="es-AR" sz="900" dirty="0" smtClean="0">
                <a:cs typeface="Arial" pitchFamily="34" charset="0"/>
              </a:rPr>
              <a:t> JO; </a:t>
            </a:r>
            <a:r>
              <a:rPr lang="es-AR" sz="900" dirty="0" err="1" smtClean="0">
                <a:cs typeface="Arial" pitchFamily="34" charset="0"/>
              </a:rPr>
              <a:t>Candioti</a:t>
            </a:r>
            <a:r>
              <a:rPr lang="es-AR" sz="900" dirty="0" smtClean="0">
                <a:cs typeface="Arial" pitchFamily="34" charset="0"/>
              </a:rPr>
              <a:t> M; </a:t>
            </a:r>
            <a:r>
              <a:rPr lang="es-AR" sz="900" dirty="0" err="1" smtClean="0">
                <a:cs typeface="Arial" pitchFamily="34" charset="0"/>
              </a:rPr>
              <a:t>Ossés</a:t>
            </a:r>
            <a:r>
              <a:rPr lang="es-AR" sz="900" dirty="0" smtClean="0">
                <a:cs typeface="Arial" pitchFamily="34" charset="0"/>
              </a:rPr>
              <a:t> JM</a:t>
            </a:r>
            <a:endParaRPr lang="es-AR" sz="900" dirty="0" smtClean="0"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01"/>
          <a:stretch/>
        </p:blipFill>
        <p:spPr>
          <a:xfrm>
            <a:off x="3003798" y="2574898"/>
            <a:ext cx="2022522" cy="157838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634" y="6088086"/>
            <a:ext cx="2047786" cy="1513581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4515966" y="-4896"/>
            <a:ext cx="6275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200" b="1" dirty="0"/>
              <a:t>P-036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73220" y="7882546"/>
            <a:ext cx="4921351" cy="1137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AR" sz="900" dirty="0" smtClean="0">
                <a:solidFill>
                  <a:schemeClr val="tx1"/>
                </a:solidFill>
              </a:rPr>
              <a:t>El mecanismo de toxicidad por Sr </a:t>
            </a:r>
            <a:r>
              <a:rPr lang="es-AR" sz="900" dirty="0">
                <a:solidFill>
                  <a:schemeClr val="tx1"/>
                </a:solidFill>
              </a:rPr>
              <a:t>no está claro, se ha descrito que es dosis dependiente con un tiempo de presentación entre 5 y 42 meses de tratamiento. La </a:t>
            </a:r>
            <a:r>
              <a:rPr lang="es-AR" sz="900" dirty="0" smtClean="0">
                <a:solidFill>
                  <a:schemeClr val="tx1"/>
                </a:solidFill>
              </a:rPr>
              <a:t>inflamación </a:t>
            </a:r>
            <a:r>
              <a:rPr lang="es-AR" sz="900" dirty="0">
                <a:solidFill>
                  <a:schemeClr val="tx1"/>
                </a:solidFill>
              </a:rPr>
              <a:t>de tipo linfocitaria sugiere el desarrollo de respuesta autoinmune asociada a hipersensibilidad. 80% de los casos son </a:t>
            </a:r>
            <a:r>
              <a:rPr lang="es-AR" sz="900" dirty="0" smtClean="0">
                <a:solidFill>
                  <a:schemeClr val="tx1"/>
                </a:solidFill>
              </a:rPr>
              <a:t>sintomáticos. </a:t>
            </a:r>
            <a:r>
              <a:rPr lang="es-AR" sz="900" dirty="0">
                <a:solidFill>
                  <a:schemeClr val="tx1"/>
                </a:solidFill>
              </a:rPr>
              <a:t>Las alteraciones radiológicas más frecuentes son vidrio esmerilado, </a:t>
            </a:r>
            <a:r>
              <a:rPr lang="es-AR" sz="900" dirty="0" err="1" smtClean="0">
                <a:solidFill>
                  <a:schemeClr val="tx1"/>
                </a:solidFill>
              </a:rPr>
              <a:t>reticulación</a:t>
            </a:r>
            <a:r>
              <a:rPr lang="es-AR" sz="900" dirty="0">
                <a:solidFill>
                  <a:schemeClr val="tx1"/>
                </a:solidFill>
              </a:rPr>
              <a:t>, bronquiectasias y </a:t>
            </a:r>
            <a:r>
              <a:rPr lang="es-AR" sz="900" dirty="0" smtClean="0">
                <a:solidFill>
                  <a:schemeClr val="tx1"/>
                </a:solidFill>
              </a:rPr>
              <a:t>condensaciones. </a:t>
            </a:r>
            <a:r>
              <a:rPr lang="es-AR" sz="900" dirty="0">
                <a:solidFill>
                  <a:schemeClr val="tx1"/>
                </a:solidFill>
              </a:rPr>
              <a:t>Funcionalmente se expresa con caída de la FVC y DLCO. </a:t>
            </a:r>
            <a:r>
              <a:rPr lang="es-AR" sz="900" dirty="0" err="1">
                <a:solidFill>
                  <a:schemeClr val="tx1"/>
                </a:solidFill>
              </a:rPr>
              <a:t>Histopatologicamente</a:t>
            </a:r>
            <a:r>
              <a:rPr lang="es-AR" sz="900" dirty="0">
                <a:solidFill>
                  <a:schemeClr val="tx1"/>
                </a:solidFill>
              </a:rPr>
              <a:t> </a:t>
            </a:r>
            <a:r>
              <a:rPr lang="es-AR" sz="900" dirty="0" smtClean="0">
                <a:solidFill>
                  <a:schemeClr val="tx1"/>
                </a:solidFill>
              </a:rPr>
              <a:t>presenta hemorragia </a:t>
            </a:r>
            <a:r>
              <a:rPr lang="es-AR" sz="900" dirty="0">
                <a:solidFill>
                  <a:schemeClr val="tx1"/>
                </a:solidFill>
              </a:rPr>
              <a:t>pulmonar, neumonía en </a:t>
            </a:r>
            <a:r>
              <a:rPr lang="es-AR" sz="900" dirty="0" err="1">
                <a:solidFill>
                  <a:schemeClr val="tx1"/>
                </a:solidFill>
              </a:rPr>
              <a:t>organizacion</a:t>
            </a:r>
            <a:r>
              <a:rPr lang="es-AR" sz="900" dirty="0">
                <a:solidFill>
                  <a:schemeClr val="tx1"/>
                </a:solidFill>
              </a:rPr>
              <a:t>, neumonitis </a:t>
            </a:r>
            <a:r>
              <a:rPr lang="es-AR" sz="900" dirty="0" err="1">
                <a:solidFill>
                  <a:schemeClr val="tx1"/>
                </a:solidFill>
              </a:rPr>
              <a:t>linfocitica</a:t>
            </a:r>
            <a:r>
              <a:rPr lang="es-AR" sz="900" dirty="0">
                <a:solidFill>
                  <a:schemeClr val="tx1"/>
                </a:solidFill>
              </a:rPr>
              <a:t> y/o daño alveolar difuso. Su manejo se basa en suspender la medicación con o sin uso de corticoides y la resolución de síntomas puede tardar entre 2 a 4 meses. 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27" t="3241"/>
          <a:stretch/>
        </p:blipFill>
        <p:spPr>
          <a:xfrm>
            <a:off x="3003798" y="4376234"/>
            <a:ext cx="2042622" cy="1538541"/>
          </a:xfrm>
          <a:prstGeom prst="rect">
            <a:avLst/>
          </a:prstGeom>
        </p:spPr>
      </p:pic>
      <p:sp>
        <p:nvSpPr>
          <p:cNvPr id="21" name="Rectángulo redondeado 20"/>
          <p:cNvSpPr/>
          <p:nvPr/>
        </p:nvSpPr>
        <p:spPr>
          <a:xfrm>
            <a:off x="108048" y="1150702"/>
            <a:ext cx="4906281" cy="10596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es-AR" sz="900" dirty="0">
                <a:solidFill>
                  <a:prstClr val="black"/>
                </a:solidFill>
                <a:cs typeface="Arial" pitchFamily="34" charset="0"/>
              </a:rPr>
              <a:t>La neumonitis toxica (NT) por inhibidores </a:t>
            </a:r>
            <a:r>
              <a:rPr lang="es-AR" sz="900" dirty="0" err="1">
                <a:solidFill>
                  <a:prstClr val="black"/>
                </a:solidFill>
                <a:cs typeface="Arial" pitchFamily="34" charset="0"/>
              </a:rPr>
              <a:t>mTOR</a:t>
            </a:r>
            <a:r>
              <a:rPr lang="es-AR" sz="900" dirty="0">
                <a:solidFill>
                  <a:prstClr val="black"/>
                </a:solidFill>
                <a:cs typeface="Arial" pitchFamily="34" charset="0"/>
              </a:rPr>
              <a:t> (</a:t>
            </a:r>
            <a:r>
              <a:rPr lang="es-AR" sz="900" dirty="0" err="1">
                <a:solidFill>
                  <a:prstClr val="black"/>
                </a:solidFill>
                <a:cs typeface="Arial" pitchFamily="34" charset="0"/>
              </a:rPr>
              <a:t>ImTOR</a:t>
            </a:r>
            <a:r>
              <a:rPr lang="es-AR" sz="900" dirty="0">
                <a:solidFill>
                  <a:prstClr val="black"/>
                </a:solidFill>
                <a:cs typeface="Arial" pitchFamily="34" charset="0"/>
              </a:rPr>
              <a:t>) ha sido ampliamente descrita desde el año 2000 en trasplante órgano sólido, principalmente renal y cardiaco; más recientemente asociada a tratamiento oncológico. El uso de </a:t>
            </a:r>
            <a:r>
              <a:rPr lang="es-AR" sz="900" dirty="0" err="1">
                <a:solidFill>
                  <a:prstClr val="black"/>
                </a:solidFill>
                <a:cs typeface="Arial" pitchFamily="34" charset="0"/>
              </a:rPr>
              <a:t>ImTOR</a:t>
            </a:r>
            <a:r>
              <a:rPr lang="es-AR" sz="900" dirty="0">
                <a:solidFill>
                  <a:prstClr val="black"/>
                </a:solidFill>
                <a:cs typeface="Arial" pitchFamily="34" charset="0"/>
              </a:rPr>
              <a:t> en trasplante pulmonar (</a:t>
            </a:r>
            <a:r>
              <a:rPr lang="es-AR" sz="900" dirty="0" err="1">
                <a:solidFill>
                  <a:prstClr val="black"/>
                </a:solidFill>
                <a:cs typeface="Arial" pitchFamily="34" charset="0"/>
              </a:rPr>
              <a:t>TxP</a:t>
            </a:r>
            <a:r>
              <a:rPr lang="es-AR" sz="900" dirty="0">
                <a:solidFill>
                  <a:prstClr val="black"/>
                </a:solidFill>
                <a:cs typeface="Arial" pitchFamily="34" charset="0"/>
              </a:rPr>
              <a:t>) está indicado principalmente ante el desarrollo de fallo renal inducido por drogas y/o multifactorial, ajuste de inmunosupresión posterior al rechazo, infección por CMV y cáncer. La NT por </a:t>
            </a:r>
            <a:r>
              <a:rPr lang="es-AR" sz="900" dirty="0" err="1">
                <a:solidFill>
                  <a:prstClr val="black"/>
                </a:solidFill>
                <a:cs typeface="Arial" pitchFamily="34" charset="0"/>
              </a:rPr>
              <a:t>ImTOR</a:t>
            </a:r>
            <a:r>
              <a:rPr lang="es-AR" sz="900" dirty="0">
                <a:solidFill>
                  <a:prstClr val="black"/>
                </a:solidFill>
                <a:cs typeface="Arial" pitchFamily="34" charset="0"/>
              </a:rPr>
              <a:t> en trasplante pulmonar tiene una incidencia variable entre 2.4 a 13%. Se han descrito factores de riesgo tales como alto nivel de fármaco en sangre y mayor edad.</a:t>
            </a:r>
            <a:endParaRPr lang="es-AR" sz="900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8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514</Words>
  <Application>Microsoft Office PowerPoint</Application>
  <PresentationFormat>Presentación en pantalla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NEUMONITIS TOXICA POR SIROLIMÚS EN TRASPLANTE PULMONAR</vt:lpstr>
    </vt:vector>
  </TitlesOfParts>
  <Company>FF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Neumonitis toxica por sirolimús en trasplante pulmonar</dc:title>
  <dc:creator>usuario</dc:creator>
  <cp:lastModifiedBy>nadya bejarano</cp:lastModifiedBy>
  <cp:revision>9</cp:revision>
  <dcterms:created xsi:type="dcterms:W3CDTF">2024-10-18T21:23:13Z</dcterms:created>
  <dcterms:modified xsi:type="dcterms:W3CDTF">2024-10-18T23:33:23Z</dcterms:modified>
</cp:coreProperties>
</file>