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4" r:id="rId1"/>
  </p:sldMasterIdLst>
  <p:sldIdLst>
    <p:sldId id="256" r:id="rId2"/>
  </p:sldIdLst>
  <p:sldSz cx="5143500" cy="91440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6F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08" d="100"/>
          <a:sy n="208" d="100"/>
        </p:scale>
        <p:origin x="66" y="-7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02869" y="243839"/>
            <a:ext cx="4937760" cy="865632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68273" y="1176501"/>
            <a:ext cx="4204811" cy="3901440"/>
          </a:xfrm>
        </p:spPr>
        <p:txBody>
          <a:bodyPr anchor="b">
            <a:normAutofit/>
          </a:bodyPr>
          <a:lstStyle>
            <a:lvl1pPr algn="ctr">
              <a:lnSpc>
                <a:spcPct val="85000"/>
              </a:lnSpc>
              <a:defRPr sz="3375"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721209" y="5159514"/>
            <a:ext cx="3698941" cy="1850887"/>
          </a:xfrm>
        </p:spPr>
        <p:txBody>
          <a:bodyPr>
            <a:normAutofit/>
          </a:bodyPr>
          <a:lstStyle>
            <a:lvl1pPr marL="0" indent="0" algn="ctr">
              <a:spcBef>
                <a:spcPts val="563"/>
              </a:spcBef>
              <a:buNone/>
              <a:defRPr sz="1013">
                <a:solidFill>
                  <a:srgbClr val="FFFFFF"/>
                </a:solidFill>
              </a:defRPr>
            </a:lvl1pPr>
            <a:lvl2pPr marL="192881" indent="0" algn="ctr">
              <a:buNone/>
              <a:defRPr sz="1013"/>
            </a:lvl2pPr>
            <a:lvl3pPr marL="385763" indent="0" algn="ctr">
              <a:buNone/>
              <a:defRPr sz="1013"/>
            </a:lvl3pPr>
            <a:lvl4pPr marL="578644" indent="0" algn="ctr">
              <a:buNone/>
              <a:defRPr sz="844"/>
            </a:lvl4pPr>
            <a:lvl5pPr marL="771525" indent="0" algn="ctr">
              <a:buNone/>
              <a:defRPr sz="844"/>
            </a:lvl5pPr>
            <a:lvl6pPr marL="964406" indent="0" algn="ctr">
              <a:buNone/>
              <a:defRPr sz="844"/>
            </a:lvl6pPr>
            <a:lvl7pPr marL="1157288" indent="0" algn="ctr">
              <a:buNone/>
              <a:defRPr sz="844"/>
            </a:lvl7pPr>
            <a:lvl8pPr marL="1350169" indent="0" algn="ctr">
              <a:buNone/>
              <a:defRPr sz="844"/>
            </a:lvl8pPr>
            <a:lvl9pPr marL="1543050" indent="0" algn="ctr">
              <a:buNone/>
              <a:defRPr sz="844"/>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44E1F0B-EF98-437E-AA5C-98DF7B404AF6}" type="datetimeFigureOut">
              <a:rPr lang="es-AR" smtClean="0"/>
              <a:t>18/10/2024</a:t>
            </a:fld>
            <a:endParaRPr lang="es-A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s-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674697C-43A2-4E6F-A987-B681DB566CF2}" type="slidenum">
              <a:rPr lang="es-AR" smtClean="0"/>
              <a:t>‹Nº›</a:t>
            </a:fld>
            <a:endParaRPr lang="es-AR"/>
          </a:p>
        </p:txBody>
      </p:sp>
      <p:cxnSp>
        <p:nvCxnSpPr>
          <p:cNvPr id="8" name="Straight Connector 7"/>
          <p:cNvCxnSpPr/>
          <p:nvPr/>
        </p:nvCxnSpPr>
        <p:spPr>
          <a:xfrm>
            <a:off x="834748" y="4978400"/>
            <a:ext cx="3471863"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2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4E1F0B-EF98-437E-AA5C-98DF7B404AF6}"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373428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0817" y="1016000"/>
            <a:ext cx="980480" cy="72136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82204" y="1016000"/>
            <a:ext cx="3134320" cy="72136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4E1F0B-EF98-437E-AA5C-98DF7B404AF6}"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409936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lvl1pPr>
              <a:spcBef>
                <a:spcPts val="563"/>
              </a:spcBef>
              <a:defRPr/>
            </a:lvl1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4E1F0B-EF98-437E-AA5C-98DF7B404AF6}"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17681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6773" y="1564767"/>
            <a:ext cx="4204811" cy="3901440"/>
          </a:xfrm>
        </p:spPr>
        <p:txBody>
          <a:bodyPr anchor="b">
            <a:noAutofit/>
          </a:bodyPr>
          <a:lstStyle>
            <a:lvl1pPr algn="ctr">
              <a:lnSpc>
                <a:spcPct val="85000"/>
              </a:lnSpc>
              <a:defRPr sz="3375"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21376" y="5539360"/>
            <a:ext cx="3699462" cy="1818408"/>
          </a:xfrm>
        </p:spPr>
        <p:txBody>
          <a:bodyPr anchor="t">
            <a:normAutofit/>
          </a:bodyPr>
          <a:lstStyle>
            <a:lvl1pPr marL="0" indent="0" algn="ctr">
              <a:buNone/>
              <a:defRPr sz="1013">
                <a:solidFill>
                  <a:schemeClr val="accent1"/>
                </a:solidFill>
              </a:defRPr>
            </a:lvl1pPr>
            <a:lvl2pPr marL="192881" indent="0">
              <a:buNone/>
              <a:defRPr sz="759">
                <a:solidFill>
                  <a:schemeClr val="tx1">
                    <a:tint val="75000"/>
                  </a:schemeClr>
                </a:solidFill>
              </a:defRPr>
            </a:lvl2pPr>
            <a:lvl3pPr marL="385763" indent="0">
              <a:buNone/>
              <a:defRPr sz="675">
                <a:solidFill>
                  <a:schemeClr val="tx1">
                    <a:tint val="75000"/>
                  </a:schemeClr>
                </a:solidFill>
              </a:defRPr>
            </a:lvl3pPr>
            <a:lvl4pPr marL="578644" indent="0">
              <a:buNone/>
              <a:defRPr sz="591">
                <a:solidFill>
                  <a:schemeClr val="tx1">
                    <a:tint val="75000"/>
                  </a:schemeClr>
                </a:solidFill>
              </a:defRPr>
            </a:lvl4pPr>
            <a:lvl5pPr marL="771525" indent="0">
              <a:buNone/>
              <a:defRPr sz="591">
                <a:solidFill>
                  <a:schemeClr val="tx1">
                    <a:tint val="75000"/>
                  </a:schemeClr>
                </a:solidFill>
              </a:defRPr>
            </a:lvl5pPr>
            <a:lvl6pPr marL="964406" indent="0">
              <a:buNone/>
              <a:defRPr sz="591">
                <a:solidFill>
                  <a:schemeClr val="tx1">
                    <a:tint val="75000"/>
                  </a:schemeClr>
                </a:solidFill>
              </a:defRPr>
            </a:lvl6pPr>
            <a:lvl7pPr marL="1157288" indent="0">
              <a:buNone/>
              <a:defRPr sz="591">
                <a:solidFill>
                  <a:schemeClr val="tx1">
                    <a:tint val="75000"/>
                  </a:schemeClr>
                </a:solidFill>
              </a:defRPr>
            </a:lvl7pPr>
            <a:lvl8pPr marL="1350169" indent="0">
              <a:buNone/>
              <a:defRPr sz="591">
                <a:solidFill>
                  <a:schemeClr val="tx1">
                    <a:tint val="75000"/>
                  </a:schemeClr>
                </a:solidFill>
              </a:defRPr>
            </a:lvl8pPr>
            <a:lvl9pPr marL="1543050" indent="0">
              <a:buNone/>
              <a:defRPr sz="59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44E1F0B-EF98-437E-AA5C-98DF7B404AF6}"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C674697C-43A2-4E6F-A987-B681DB566CF2}" type="slidenum">
              <a:rPr lang="es-AR" smtClean="0"/>
              <a:t>‹Nº›</a:t>
            </a:fld>
            <a:endParaRPr lang="es-AR"/>
          </a:p>
        </p:txBody>
      </p:sp>
      <p:cxnSp>
        <p:nvCxnSpPr>
          <p:cNvPr id="7" name="Straight Connector 6"/>
          <p:cNvCxnSpPr/>
          <p:nvPr/>
        </p:nvCxnSpPr>
        <p:spPr>
          <a:xfrm>
            <a:off x="835819" y="5360544"/>
            <a:ext cx="347186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254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82203" y="2743199"/>
            <a:ext cx="2005965" cy="5364480"/>
          </a:xfrm>
        </p:spPr>
        <p:txBody>
          <a:bodyPr/>
          <a:lstStyle>
            <a:lvl1pPr>
              <a:defRPr sz="928"/>
            </a:lvl1pPr>
            <a:lvl2pPr>
              <a:defRPr sz="844"/>
            </a:lvl2pPr>
            <a:lvl3pPr>
              <a:defRPr sz="759"/>
            </a:lvl3pPr>
            <a:lvl4pPr>
              <a:defRPr sz="675"/>
            </a:lvl4pPr>
            <a:lvl5pPr>
              <a:defRPr sz="675"/>
            </a:lvl5pPr>
            <a:lvl6pPr>
              <a:defRPr sz="675"/>
            </a:lvl6pPr>
            <a:lvl7pPr>
              <a:defRPr sz="675"/>
            </a:lvl7pPr>
            <a:lvl8pPr>
              <a:defRPr sz="675"/>
            </a:lvl8pPr>
            <a:lvl9pPr>
              <a:defRPr sz="6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44149" y="2743200"/>
            <a:ext cx="2005965" cy="5364480"/>
          </a:xfrm>
        </p:spPr>
        <p:txBody>
          <a:bodyPr/>
          <a:lstStyle>
            <a:lvl1pPr>
              <a:defRPr sz="928"/>
            </a:lvl1pPr>
            <a:lvl2pPr>
              <a:defRPr sz="844"/>
            </a:lvl2pPr>
            <a:lvl3pPr>
              <a:defRPr sz="759"/>
            </a:lvl3pPr>
            <a:lvl4pPr>
              <a:defRPr sz="675"/>
            </a:lvl4pPr>
            <a:lvl5pPr>
              <a:defRPr sz="675"/>
            </a:lvl5pPr>
            <a:lvl6pPr>
              <a:defRPr sz="675"/>
            </a:lvl6pPr>
            <a:lvl7pPr>
              <a:defRPr sz="675"/>
            </a:lvl7pPr>
            <a:lvl8pPr>
              <a:defRPr sz="675"/>
            </a:lvl8pPr>
            <a:lvl9pPr>
              <a:defRPr sz="6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4E1F0B-EF98-437E-AA5C-98DF7B404AF6}"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3454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82203" y="2668681"/>
            <a:ext cx="2005965" cy="1036320"/>
          </a:xfrm>
        </p:spPr>
        <p:txBody>
          <a:bodyPr anchor="ctr"/>
          <a:lstStyle>
            <a:lvl1pPr marL="0" indent="0">
              <a:spcBef>
                <a:spcPts val="0"/>
              </a:spcBef>
              <a:buNone/>
              <a:defRPr sz="1013" b="1"/>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s-ES"/>
              <a:t>Haga clic para modificar los estilos de texto del patrón</a:t>
            </a:r>
          </a:p>
        </p:txBody>
      </p:sp>
      <p:sp>
        <p:nvSpPr>
          <p:cNvPr id="4" name="Content Placeholder 3"/>
          <p:cNvSpPr>
            <a:spLocks noGrp="1"/>
          </p:cNvSpPr>
          <p:nvPr>
            <p:ph sz="half" idx="2"/>
          </p:nvPr>
        </p:nvSpPr>
        <p:spPr>
          <a:xfrm>
            <a:off x="482203" y="3628644"/>
            <a:ext cx="2005965" cy="4511040"/>
          </a:xfrm>
        </p:spPr>
        <p:txBody>
          <a:bodyPr/>
          <a:lstStyle>
            <a:lvl1pPr>
              <a:defRPr sz="928"/>
            </a:lvl1pPr>
            <a:lvl2pPr>
              <a:defRPr sz="844"/>
            </a:lvl2pPr>
            <a:lvl3pPr>
              <a:defRPr sz="759"/>
            </a:lvl3pPr>
            <a:lvl4pPr>
              <a:defRPr sz="675"/>
            </a:lvl4pPr>
            <a:lvl5pPr>
              <a:defRPr sz="675"/>
            </a:lvl5pPr>
            <a:lvl6pPr>
              <a:defRPr sz="675"/>
            </a:lvl6pPr>
            <a:lvl7pPr>
              <a:defRPr sz="675"/>
            </a:lvl7pPr>
            <a:lvl8pPr>
              <a:defRPr sz="675"/>
            </a:lvl8pPr>
            <a:lvl9pPr>
              <a:defRPr sz="6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44807" y="2665376"/>
            <a:ext cx="2005965" cy="1036320"/>
          </a:xfrm>
        </p:spPr>
        <p:txBody>
          <a:bodyPr anchor="ctr"/>
          <a:lstStyle>
            <a:lvl1pPr marL="0" indent="0">
              <a:spcBef>
                <a:spcPts val="0"/>
              </a:spcBef>
              <a:buNone/>
              <a:defRPr sz="1013" b="1"/>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s-ES"/>
              <a:t>Haga clic para modificar los estilos de texto del patrón</a:t>
            </a:r>
          </a:p>
        </p:txBody>
      </p:sp>
      <p:sp>
        <p:nvSpPr>
          <p:cNvPr id="6" name="Content Placeholder 5"/>
          <p:cNvSpPr>
            <a:spLocks noGrp="1"/>
          </p:cNvSpPr>
          <p:nvPr>
            <p:ph sz="quarter" idx="4"/>
          </p:nvPr>
        </p:nvSpPr>
        <p:spPr>
          <a:xfrm>
            <a:off x="2644807" y="3625763"/>
            <a:ext cx="2005965" cy="4511040"/>
          </a:xfrm>
        </p:spPr>
        <p:txBody>
          <a:bodyPr/>
          <a:lstStyle>
            <a:lvl1pPr>
              <a:defRPr sz="928"/>
            </a:lvl1pPr>
            <a:lvl2pPr>
              <a:defRPr sz="844"/>
            </a:lvl2pPr>
            <a:lvl3pPr>
              <a:defRPr sz="759"/>
            </a:lvl3pPr>
            <a:lvl4pPr>
              <a:defRPr sz="675"/>
            </a:lvl4pPr>
            <a:lvl5pPr>
              <a:defRPr sz="675"/>
            </a:lvl5pPr>
            <a:lvl6pPr>
              <a:defRPr sz="675"/>
            </a:lvl6pPr>
            <a:lvl7pPr>
              <a:defRPr sz="675"/>
            </a:lvl7pPr>
            <a:lvl8pPr>
              <a:defRPr sz="675"/>
            </a:lvl8pPr>
            <a:lvl9pPr>
              <a:defRPr sz="67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4E1F0B-EF98-437E-AA5C-98DF7B404AF6}" type="datetimeFigureOut">
              <a:rPr lang="es-AR" smtClean="0"/>
              <a:t>18/10/2024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2925498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4E1F0B-EF98-437E-AA5C-98DF7B404AF6}" type="datetimeFigureOut">
              <a:rPr lang="es-AR" smtClean="0"/>
              <a:t>18/10/2024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54404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E1F0B-EF98-437E-AA5C-98DF7B404AF6}" type="datetimeFigureOut">
              <a:rPr lang="es-AR" smtClean="0"/>
              <a:t>18/10/2024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253126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82203" y="1463040"/>
            <a:ext cx="1594485" cy="2316480"/>
          </a:xfrm>
        </p:spPr>
        <p:txBody>
          <a:bodyPr anchor="b">
            <a:noAutofit/>
          </a:bodyPr>
          <a:lstStyle>
            <a:lvl1pPr>
              <a:lnSpc>
                <a:spcPct val="90000"/>
              </a:lnSpc>
              <a:defRPr sz="1688"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322739" y="1463040"/>
            <a:ext cx="2334171" cy="6217920"/>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82203" y="3779520"/>
            <a:ext cx="1594485" cy="3901440"/>
          </a:xfrm>
        </p:spPr>
        <p:txBody>
          <a:bodyPr>
            <a:normAutofit/>
          </a:bodyPr>
          <a:lstStyle>
            <a:lvl1pPr marL="0" indent="0">
              <a:lnSpc>
                <a:spcPct val="100000"/>
              </a:lnSpc>
              <a:spcBef>
                <a:spcPts val="450"/>
              </a:spcBef>
              <a:buNone/>
              <a:defRPr sz="717"/>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4E1F0B-EF98-437E-AA5C-98DF7B404AF6}"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3106358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82203" y="1463040"/>
            <a:ext cx="1594485" cy="2316480"/>
          </a:xfrm>
        </p:spPr>
        <p:txBody>
          <a:bodyPr anchor="b">
            <a:noAutofit/>
          </a:bodyPr>
          <a:lstStyle>
            <a:lvl1pPr>
              <a:lnSpc>
                <a:spcPct val="90000"/>
              </a:lnSpc>
              <a:defRPr sz="1688"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60748" y="1426464"/>
            <a:ext cx="2394958" cy="6193537"/>
          </a:xfrm>
        </p:spPr>
        <p:txBody>
          <a:bodyPr lIns="274320" tIns="182880" anchor="t">
            <a:normAutofit/>
          </a:bodyPr>
          <a:lstStyle>
            <a:lvl1pPr marL="0" indent="0">
              <a:buNone/>
              <a:defRPr sz="1181"/>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82203" y="3779520"/>
            <a:ext cx="1594485" cy="3840480"/>
          </a:xfrm>
        </p:spPr>
        <p:txBody>
          <a:bodyPr>
            <a:normAutofit/>
          </a:bodyPr>
          <a:lstStyle>
            <a:lvl1pPr marL="0" indent="0">
              <a:lnSpc>
                <a:spcPct val="100000"/>
              </a:lnSpc>
              <a:spcBef>
                <a:spcPts val="450"/>
              </a:spcBef>
              <a:buNone/>
              <a:defRPr sz="717"/>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4E1F0B-EF98-437E-AA5C-98DF7B404AF6}"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C674697C-43A2-4E6F-A987-B681DB566CF2}" type="slidenum">
              <a:rPr lang="es-AR" smtClean="0"/>
              <a:t>‹Nº›</a:t>
            </a:fld>
            <a:endParaRPr lang="es-AR"/>
          </a:p>
        </p:txBody>
      </p:sp>
    </p:spTree>
    <p:extLst>
      <p:ext uri="{BB962C8B-B14F-4D97-AF65-F5344CB8AC3E}">
        <p14:creationId xmlns:p14="http://schemas.microsoft.com/office/powerpoint/2010/main" val="1813139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02870" y="243840"/>
            <a:ext cx="4937760" cy="865632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82203" y="812800"/>
            <a:ext cx="4166235" cy="180848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82204" y="2743200"/>
            <a:ext cx="4165117" cy="53848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82202" y="8298440"/>
            <a:ext cx="982578" cy="486833"/>
          </a:xfrm>
          <a:prstGeom prst="rect">
            <a:avLst/>
          </a:prstGeom>
        </p:spPr>
        <p:txBody>
          <a:bodyPr vert="horz" lIns="91440" tIns="45720" rIns="91440" bIns="45720" rtlCol="0" anchor="ctr"/>
          <a:lstStyle>
            <a:lvl1pPr algn="l">
              <a:defRPr sz="563">
                <a:solidFill>
                  <a:schemeClr val="accent1"/>
                </a:solidFill>
              </a:defRPr>
            </a:lvl1pPr>
          </a:lstStyle>
          <a:p>
            <a:fld id="{F44E1F0B-EF98-437E-AA5C-98DF7B404AF6}" type="datetimeFigureOut">
              <a:rPr lang="es-AR" smtClean="0"/>
              <a:t>18/10/2024</a:t>
            </a:fld>
            <a:endParaRPr lang="es-AR"/>
          </a:p>
        </p:txBody>
      </p:sp>
      <p:sp>
        <p:nvSpPr>
          <p:cNvPr id="5" name="Footer Placeholder 4"/>
          <p:cNvSpPr>
            <a:spLocks noGrp="1"/>
          </p:cNvSpPr>
          <p:nvPr>
            <p:ph type="ftr" sz="quarter" idx="3"/>
          </p:nvPr>
        </p:nvSpPr>
        <p:spPr>
          <a:xfrm>
            <a:off x="1666047" y="8298440"/>
            <a:ext cx="1990311" cy="486833"/>
          </a:xfrm>
          <a:prstGeom prst="rect">
            <a:avLst/>
          </a:prstGeom>
        </p:spPr>
        <p:txBody>
          <a:bodyPr vert="horz" lIns="91440" tIns="45720" rIns="91440" bIns="45720" rtlCol="0" anchor="ctr"/>
          <a:lstStyle>
            <a:lvl1pPr algn="ctr">
              <a:defRPr sz="563">
                <a:solidFill>
                  <a:schemeClr val="accent1"/>
                </a:solidFill>
              </a:defRPr>
            </a:lvl1pPr>
          </a:lstStyle>
          <a:p>
            <a:endParaRPr lang="es-AR"/>
          </a:p>
        </p:txBody>
      </p:sp>
      <p:sp>
        <p:nvSpPr>
          <p:cNvPr id="6" name="Slide Number Placeholder 5"/>
          <p:cNvSpPr>
            <a:spLocks noGrp="1"/>
          </p:cNvSpPr>
          <p:nvPr>
            <p:ph type="sldNum" sz="quarter" idx="4"/>
          </p:nvPr>
        </p:nvSpPr>
        <p:spPr>
          <a:xfrm>
            <a:off x="3935896" y="8298440"/>
            <a:ext cx="719810" cy="486833"/>
          </a:xfrm>
          <a:prstGeom prst="rect">
            <a:avLst/>
          </a:prstGeom>
        </p:spPr>
        <p:txBody>
          <a:bodyPr vert="horz" lIns="91440" tIns="45720" rIns="91440" bIns="45720" rtlCol="0" anchor="ctr"/>
          <a:lstStyle>
            <a:lvl1pPr algn="r">
              <a:defRPr sz="563">
                <a:solidFill>
                  <a:schemeClr val="accent1"/>
                </a:solidFill>
              </a:defRPr>
            </a:lvl1pPr>
          </a:lstStyle>
          <a:p>
            <a:fld id="{C674697C-43A2-4E6F-A987-B681DB566CF2}" type="slidenum">
              <a:rPr lang="es-AR" smtClean="0"/>
              <a:t>‹Nº›</a:t>
            </a:fld>
            <a:endParaRPr lang="es-AR"/>
          </a:p>
        </p:txBody>
      </p:sp>
    </p:spTree>
    <p:extLst>
      <p:ext uri="{BB962C8B-B14F-4D97-AF65-F5344CB8AC3E}">
        <p14:creationId xmlns:p14="http://schemas.microsoft.com/office/powerpoint/2010/main" val="1041294340"/>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xStyles>
    <p:titleStyle>
      <a:lvl1pPr algn="l" defTabSz="385763" rtl="0" eaLnBrk="1" latinLnBrk="0" hangingPunct="1">
        <a:lnSpc>
          <a:spcPct val="90000"/>
        </a:lnSpc>
        <a:spcBef>
          <a:spcPct val="0"/>
        </a:spcBef>
        <a:buNone/>
        <a:defRPr sz="2250" kern="1200">
          <a:solidFill>
            <a:schemeClr val="accent1"/>
          </a:solidFill>
          <a:latin typeface="+mj-lt"/>
          <a:ea typeface="+mj-ea"/>
          <a:cs typeface="+mj-cs"/>
        </a:defRPr>
      </a:lvl1pPr>
    </p:titleStyle>
    <p:bodyStyle>
      <a:lvl1pPr marL="96441" indent="-77153" algn="l" defTabSz="385763" rtl="0" eaLnBrk="1" latinLnBrk="0" hangingPunct="1">
        <a:lnSpc>
          <a:spcPct val="90000"/>
        </a:lnSpc>
        <a:spcBef>
          <a:spcPts val="563"/>
        </a:spcBef>
        <a:buClr>
          <a:schemeClr val="accent1"/>
        </a:buClr>
        <a:buSzPct val="80000"/>
        <a:buFont typeface="Corbel" pitchFamily="34" charset="0"/>
        <a:buChar char="•"/>
        <a:defRPr sz="1125" kern="1200">
          <a:solidFill>
            <a:schemeClr val="accent1"/>
          </a:solidFill>
          <a:latin typeface="+mn-lt"/>
          <a:ea typeface="+mn-ea"/>
          <a:cs typeface="+mn-cs"/>
        </a:defRPr>
      </a:lvl1pPr>
      <a:lvl2pPr marL="192881" indent="-77153" algn="l" defTabSz="385763" rtl="0" eaLnBrk="1" latinLnBrk="0" hangingPunct="1">
        <a:lnSpc>
          <a:spcPct val="90000"/>
        </a:lnSpc>
        <a:spcBef>
          <a:spcPts val="84"/>
        </a:spcBef>
        <a:spcAft>
          <a:spcPts val="169"/>
        </a:spcAft>
        <a:buClr>
          <a:schemeClr val="accent1"/>
        </a:buClr>
        <a:buSzPct val="80000"/>
        <a:buFont typeface="Corbel" pitchFamily="34" charset="0"/>
        <a:buChar char="•"/>
        <a:defRPr sz="1013" kern="1200">
          <a:solidFill>
            <a:schemeClr val="accent1"/>
          </a:solidFill>
          <a:latin typeface="+mn-lt"/>
          <a:ea typeface="+mn-ea"/>
          <a:cs typeface="+mn-cs"/>
        </a:defRPr>
      </a:lvl2pPr>
      <a:lvl3pPr marL="308610" indent="-77153" algn="l" defTabSz="385763" rtl="0" eaLnBrk="1" latinLnBrk="0" hangingPunct="1">
        <a:lnSpc>
          <a:spcPct val="90000"/>
        </a:lnSpc>
        <a:spcBef>
          <a:spcPts val="84"/>
        </a:spcBef>
        <a:spcAft>
          <a:spcPts val="169"/>
        </a:spcAft>
        <a:buClr>
          <a:schemeClr val="accent1"/>
        </a:buClr>
        <a:buSzPct val="80000"/>
        <a:buFont typeface="Corbel" pitchFamily="34" charset="0"/>
        <a:buChar char="•"/>
        <a:defRPr sz="900" kern="1200">
          <a:solidFill>
            <a:schemeClr val="accent1"/>
          </a:solidFill>
          <a:latin typeface="+mn-lt"/>
          <a:ea typeface="+mn-ea"/>
          <a:cs typeface="+mn-cs"/>
        </a:defRPr>
      </a:lvl3pPr>
      <a:lvl4pPr marL="424339" indent="-77153" algn="l" defTabSz="385763" rtl="0" eaLnBrk="1" latinLnBrk="0" hangingPunct="1">
        <a:lnSpc>
          <a:spcPct val="90000"/>
        </a:lnSpc>
        <a:spcBef>
          <a:spcPts val="84"/>
        </a:spcBef>
        <a:spcAft>
          <a:spcPts val="169"/>
        </a:spcAft>
        <a:buClr>
          <a:schemeClr val="accent1"/>
        </a:buClr>
        <a:buSzPct val="80000"/>
        <a:buFont typeface="Corbel" pitchFamily="34" charset="0"/>
        <a:buChar char="•"/>
        <a:defRPr sz="788" kern="1200">
          <a:solidFill>
            <a:schemeClr val="accent1"/>
          </a:solidFill>
          <a:latin typeface="+mn-lt"/>
          <a:ea typeface="+mn-ea"/>
          <a:cs typeface="+mn-cs"/>
        </a:defRPr>
      </a:lvl4pPr>
      <a:lvl5pPr marL="517568" indent="-77153" algn="l" defTabSz="385763" rtl="0" eaLnBrk="1" latinLnBrk="0" hangingPunct="1">
        <a:lnSpc>
          <a:spcPct val="90000"/>
        </a:lnSpc>
        <a:spcBef>
          <a:spcPts val="84"/>
        </a:spcBef>
        <a:spcAft>
          <a:spcPts val="169"/>
        </a:spcAft>
        <a:buClr>
          <a:schemeClr val="accent1"/>
        </a:buClr>
        <a:buSzPct val="80000"/>
        <a:buFont typeface="Corbel" pitchFamily="34" charset="0"/>
        <a:buChar char="•"/>
        <a:defRPr sz="788" kern="1200">
          <a:solidFill>
            <a:schemeClr val="accent1"/>
          </a:solidFill>
          <a:latin typeface="+mn-lt"/>
          <a:ea typeface="+mn-ea"/>
          <a:cs typeface="+mn-cs"/>
        </a:defRPr>
      </a:lvl5pPr>
      <a:lvl6pPr marL="618750" indent="-96441" algn="l" defTabSz="385763" rtl="0" eaLnBrk="1" latinLnBrk="0" hangingPunct="1">
        <a:lnSpc>
          <a:spcPct val="90000"/>
        </a:lnSpc>
        <a:spcBef>
          <a:spcPts val="84"/>
        </a:spcBef>
        <a:spcAft>
          <a:spcPts val="169"/>
        </a:spcAft>
        <a:buClr>
          <a:schemeClr val="accent1"/>
        </a:buClr>
        <a:buSzPct val="80000"/>
        <a:buFont typeface="Corbel" pitchFamily="34" charset="0"/>
        <a:buChar char="•"/>
        <a:defRPr sz="788" kern="1200">
          <a:solidFill>
            <a:schemeClr val="accent1"/>
          </a:solidFill>
          <a:latin typeface="+mn-lt"/>
          <a:ea typeface="+mn-ea"/>
          <a:cs typeface="+mn-cs"/>
        </a:defRPr>
      </a:lvl6pPr>
      <a:lvl7pPr marL="731250" indent="-96441" algn="l" defTabSz="385763" rtl="0" eaLnBrk="1" latinLnBrk="0" hangingPunct="1">
        <a:lnSpc>
          <a:spcPct val="90000"/>
        </a:lnSpc>
        <a:spcBef>
          <a:spcPts val="84"/>
        </a:spcBef>
        <a:spcAft>
          <a:spcPts val="169"/>
        </a:spcAft>
        <a:buClr>
          <a:schemeClr val="accent1"/>
        </a:buClr>
        <a:buSzPct val="80000"/>
        <a:buFont typeface="Corbel" pitchFamily="34" charset="0"/>
        <a:buChar char="•"/>
        <a:defRPr sz="788" kern="1200">
          <a:solidFill>
            <a:schemeClr val="accent1"/>
          </a:solidFill>
          <a:latin typeface="+mn-lt"/>
          <a:ea typeface="+mn-ea"/>
          <a:cs typeface="+mn-cs"/>
        </a:defRPr>
      </a:lvl7pPr>
      <a:lvl8pPr marL="843750" indent="-96441" algn="l" defTabSz="385763" rtl="0" eaLnBrk="1" latinLnBrk="0" hangingPunct="1">
        <a:lnSpc>
          <a:spcPct val="90000"/>
        </a:lnSpc>
        <a:spcBef>
          <a:spcPts val="84"/>
        </a:spcBef>
        <a:spcAft>
          <a:spcPts val="169"/>
        </a:spcAft>
        <a:buClr>
          <a:schemeClr val="accent1"/>
        </a:buClr>
        <a:buSzPct val="80000"/>
        <a:buFont typeface="Corbel" pitchFamily="34" charset="0"/>
        <a:buChar char="•"/>
        <a:defRPr sz="788" kern="1200">
          <a:solidFill>
            <a:schemeClr val="accent1"/>
          </a:solidFill>
          <a:latin typeface="+mn-lt"/>
          <a:ea typeface="+mn-ea"/>
          <a:cs typeface="+mn-cs"/>
        </a:defRPr>
      </a:lvl8pPr>
      <a:lvl9pPr marL="956250" indent="-96441" algn="l" defTabSz="385763" rtl="0" eaLnBrk="1" latinLnBrk="0" hangingPunct="1">
        <a:lnSpc>
          <a:spcPct val="90000"/>
        </a:lnSpc>
        <a:spcBef>
          <a:spcPts val="84"/>
        </a:spcBef>
        <a:spcAft>
          <a:spcPts val="169"/>
        </a:spcAft>
        <a:buClr>
          <a:schemeClr val="accent1"/>
        </a:buClr>
        <a:buSzPct val="80000"/>
        <a:buFont typeface="Corbel" pitchFamily="34" charset="0"/>
        <a:buChar char="•"/>
        <a:defRPr sz="788" kern="1200">
          <a:solidFill>
            <a:schemeClr val="accent1"/>
          </a:solidFill>
          <a:latin typeface="+mn-lt"/>
          <a:ea typeface="+mn-ea"/>
          <a:cs typeface="+mn-cs"/>
        </a:defRPr>
      </a:lvl9pPr>
    </p:bodyStyle>
    <p:otherStyle>
      <a:defPPr>
        <a:defRPr lang="en-US"/>
      </a:defPPr>
      <a:lvl1pPr marL="0" algn="l" defTabSz="385763" rtl="0" eaLnBrk="1" latinLnBrk="0" hangingPunct="1">
        <a:defRPr sz="759" kern="1200">
          <a:solidFill>
            <a:schemeClr val="tx1"/>
          </a:solidFill>
          <a:latin typeface="+mn-lt"/>
          <a:ea typeface="+mn-ea"/>
          <a:cs typeface="+mn-cs"/>
        </a:defRPr>
      </a:lvl1pPr>
      <a:lvl2pPr marL="192881" algn="l" defTabSz="385763" rtl="0" eaLnBrk="1" latinLnBrk="0" hangingPunct="1">
        <a:defRPr sz="759" kern="1200">
          <a:solidFill>
            <a:schemeClr val="tx1"/>
          </a:solidFill>
          <a:latin typeface="+mn-lt"/>
          <a:ea typeface="+mn-ea"/>
          <a:cs typeface="+mn-cs"/>
        </a:defRPr>
      </a:lvl2pPr>
      <a:lvl3pPr marL="385763" algn="l" defTabSz="385763" rtl="0" eaLnBrk="1" latinLnBrk="0" hangingPunct="1">
        <a:defRPr sz="759" kern="1200">
          <a:solidFill>
            <a:schemeClr val="tx1"/>
          </a:solidFill>
          <a:latin typeface="+mn-lt"/>
          <a:ea typeface="+mn-ea"/>
          <a:cs typeface="+mn-cs"/>
        </a:defRPr>
      </a:lvl3pPr>
      <a:lvl4pPr marL="578644" algn="l" defTabSz="385763" rtl="0" eaLnBrk="1" latinLnBrk="0" hangingPunct="1">
        <a:defRPr sz="759" kern="1200">
          <a:solidFill>
            <a:schemeClr val="tx1"/>
          </a:solidFill>
          <a:latin typeface="+mn-lt"/>
          <a:ea typeface="+mn-ea"/>
          <a:cs typeface="+mn-cs"/>
        </a:defRPr>
      </a:lvl4pPr>
      <a:lvl5pPr marL="771525" algn="l" defTabSz="385763" rtl="0" eaLnBrk="1" latinLnBrk="0" hangingPunct="1">
        <a:defRPr sz="759" kern="1200">
          <a:solidFill>
            <a:schemeClr val="tx1"/>
          </a:solidFill>
          <a:latin typeface="+mn-lt"/>
          <a:ea typeface="+mn-ea"/>
          <a:cs typeface="+mn-cs"/>
        </a:defRPr>
      </a:lvl5pPr>
      <a:lvl6pPr marL="964406" algn="l" defTabSz="385763" rtl="0" eaLnBrk="1" latinLnBrk="0" hangingPunct="1">
        <a:defRPr sz="759" kern="1200">
          <a:solidFill>
            <a:schemeClr val="tx1"/>
          </a:solidFill>
          <a:latin typeface="+mn-lt"/>
          <a:ea typeface="+mn-ea"/>
          <a:cs typeface="+mn-cs"/>
        </a:defRPr>
      </a:lvl6pPr>
      <a:lvl7pPr marL="1157288" algn="l" defTabSz="385763" rtl="0" eaLnBrk="1" latinLnBrk="0" hangingPunct="1">
        <a:defRPr sz="759" kern="1200">
          <a:solidFill>
            <a:schemeClr val="tx1"/>
          </a:solidFill>
          <a:latin typeface="+mn-lt"/>
          <a:ea typeface="+mn-ea"/>
          <a:cs typeface="+mn-cs"/>
        </a:defRPr>
      </a:lvl7pPr>
      <a:lvl8pPr marL="1350169" algn="l" defTabSz="385763" rtl="0" eaLnBrk="1" latinLnBrk="0" hangingPunct="1">
        <a:defRPr sz="759" kern="1200">
          <a:solidFill>
            <a:schemeClr val="tx1"/>
          </a:solidFill>
          <a:latin typeface="+mn-lt"/>
          <a:ea typeface="+mn-ea"/>
          <a:cs typeface="+mn-cs"/>
        </a:defRPr>
      </a:lvl8pPr>
      <a:lvl9pPr marL="1543050" algn="l" defTabSz="385763" rtl="0" eaLnBrk="1" latinLnBrk="0" hangingPunct="1">
        <a:defRPr sz="75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08390" y="303122"/>
            <a:ext cx="4470090" cy="678402"/>
          </a:xfrm>
        </p:spPr>
        <p:txBody>
          <a:bodyPr anchor="t">
            <a:noAutofit/>
          </a:bodyPr>
          <a:lstStyle/>
          <a:p>
            <a:pPr algn="ctr"/>
            <a:r>
              <a:rPr lang="es-AR" sz="1200" b="1" dirty="0">
                <a:solidFill>
                  <a:schemeClr val="accent3">
                    <a:lumMod val="75000"/>
                  </a:schemeClr>
                </a:solidFill>
              </a:rPr>
              <a:t>CARACTERIZACION DE ENFERMEDADES PULMONARES INTERSTICIALES FIBROSANTES PROGRESIVAS DE ORIGEN AUTOINMUNE EN UNA COHORTE DE PACIENTES ATENDIDOS EN EL HOSPITAL ITALIANO DE CORDOBA</a:t>
            </a:r>
            <a:endParaRPr lang="es-AR" sz="1200" dirty="0">
              <a:solidFill>
                <a:schemeClr val="accent3">
                  <a:lumMod val="75000"/>
                </a:schemeClr>
              </a:solidFill>
            </a:endParaRPr>
          </a:p>
        </p:txBody>
      </p:sp>
      <p:sp>
        <p:nvSpPr>
          <p:cNvPr id="5" name="Marcador de contenido 4"/>
          <p:cNvSpPr>
            <a:spLocks noGrp="1"/>
          </p:cNvSpPr>
          <p:nvPr>
            <p:ph idx="1"/>
          </p:nvPr>
        </p:nvSpPr>
        <p:spPr>
          <a:xfrm>
            <a:off x="132074" y="1269484"/>
            <a:ext cx="4822722" cy="8132326"/>
          </a:xfrm>
        </p:spPr>
        <p:txBody>
          <a:bodyPr>
            <a:normAutofit fontScale="25000" lnSpcReduction="20000"/>
          </a:bodyPr>
          <a:lstStyle/>
          <a:p>
            <a:pPr marL="0" indent="0" algn="just">
              <a:buNone/>
            </a:pPr>
            <a:endParaRPr lang="es-AR" sz="3599" b="1" dirty="0">
              <a:solidFill>
                <a:schemeClr val="accent2">
                  <a:lumMod val="75000"/>
                </a:schemeClr>
              </a:solidFill>
            </a:endParaRPr>
          </a:p>
          <a:p>
            <a:pPr marL="0" indent="0" algn="just">
              <a:buNone/>
            </a:pPr>
            <a:endParaRPr lang="es-AR" sz="3600" b="1" dirty="0">
              <a:solidFill>
                <a:schemeClr val="accent2">
                  <a:lumMod val="75000"/>
                </a:schemeClr>
              </a:solidFill>
            </a:endParaRPr>
          </a:p>
          <a:p>
            <a:pPr marL="0" indent="0" algn="just">
              <a:buNone/>
            </a:pPr>
            <a:endParaRPr lang="es-AR" sz="3600" b="1" dirty="0">
              <a:solidFill>
                <a:schemeClr val="accent2">
                  <a:lumMod val="75000"/>
                </a:schemeClr>
              </a:solidFill>
            </a:endParaRPr>
          </a:p>
          <a:p>
            <a:pPr marL="0" indent="0" algn="just">
              <a:buNone/>
            </a:pPr>
            <a:r>
              <a:rPr lang="es-AR" sz="3600" b="1" dirty="0">
                <a:solidFill>
                  <a:schemeClr val="accent2">
                    <a:lumMod val="75000"/>
                  </a:schemeClr>
                </a:solidFill>
              </a:rPr>
              <a:t>INTRODUCCION</a:t>
            </a:r>
            <a:r>
              <a:rPr lang="es-AR" sz="3600" dirty="0"/>
              <a:t>: </a:t>
            </a:r>
            <a:r>
              <a:rPr lang="es-AR" sz="3600" dirty="0">
                <a:solidFill>
                  <a:schemeClr val="tx1"/>
                </a:solidFill>
              </a:rPr>
              <a:t>Se define progresión de la enfermedad pulmonar intersticial difusa (EPID) en aquellos pacientes que cumplan cualquiera de los siguientes criterios en un período de 24 meses: declinación del &gt;=10% CVF, descenso del &gt;=15% en DLCO; o deterioro de los síntomas o empeoramiento del aspecto radiológico acompañado de un descenso relativo del &gt; 5%-10% en la CVF, a pesar de un tratamiento instaurado de acuerdo con los estándares actuales (corticoides y/o inmunomoduladores). Es más frecuente de encontrar este patrón en neumonitis por hipersensibilidad, Artritis Reumatoidea (AR), Esclerosis Sistémica (ES), Neumonía Intersticial No Especifica (NINE), sarcoidosis y en ciertas enfermedades por exposición.</a:t>
            </a:r>
          </a:p>
          <a:p>
            <a:pPr marL="0" indent="0" algn="just">
              <a:buNone/>
            </a:pPr>
            <a:endParaRPr lang="es-AR" sz="3600" dirty="0">
              <a:solidFill>
                <a:schemeClr val="tx1"/>
              </a:solidFill>
            </a:endParaRPr>
          </a:p>
          <a:p>
            <a:pPr marL="0" indent="0" algn="just">
              <a:buNone/>
            </a:pPr>
            <a:r>
              <a:rPr lang="es-AR" sz="3600" b="1" dirty="0">
                <a:solidFill>
                  <a:schemeClr val="accent2">
                    <a:lumMod val="75000"/>
                  </a:schemeClr>
                </a:solidFill>
              </a:rPr>
              <a:t>OBJETIVO PRINCIPAL: </a:t>
            </a:r>
            <a:r>
              <a:rPr lang="es-AR" sz="3600" dirty="0">
                <a:solidFill>
                  <a:schemeClr val="tx1"/>
                </a:solidFill>
              </a:rPr>
              <a:t>Identificar a los pacientes con Enfermedades Pulmonares Intersticiales de etiología autoinmune atendidos en el Hospital Italiano de Córdoba, que presentaron características de enfermedad Fibrosante Progresiva y analizar su evolución desde Diciembre de 2017 hasta Mayo de 2022.</a:t>
            </a:r>
          </a:p>
          <a:p>
            <a:pPr marL="0" indent="0" algn="just">
              <a:buNone/>
            </a:pPr>
            <a:endParaRPr lang="es-AR" sz="3600" dirty="0">
              <a:solidFill>
                <a:schemeClr val="tx1"/>
              </a:solidFill>
            </a:endParaRPr>
          </a:p>
          <a:p>
            <a:pPr marL="0" indent="0" algn="just">
              <a:buNone/>
            </a:pPr>
            <a:r>
              <a:rPr lang="es-AR" sz="3600" b="1" dirty="0">
                <a:solidFill>
                  <a:schemeClr val="accent2">
                    <a:lumMod val="75000"/>
                  </a:schemeClr>
                </a:solidFill>
              </a:rPr>
              <a:t>MATERIAL Y MÉTODO: </a:t>
            </a:r>
            <a:r>
              <a:rPr lang="es-AR" sz="3600" dirty="0">
                <a:solidFill>
                  <a:schemeClr val="tx1"/>
                </a:solidFill>
              </a:rPr>
              <a:t>Estudio longitudinal, observacional, descriptivo. Se realizó seguimiento de las historias clínicas de pacientes con diagnóstico de EPID de origen autoinmune que presentaron características fibrosantes progresivas. Se analizo en un periodo de 6,12 y 24 meses la evolución de: disnea medida por escala mMRC, espirometría, test de caminata, DLCO y evolución en TACAR de tórax.</a:t>
            </a:r>
          </a:p>
          <a:p>
            <a:pPr marL="0" indent="0" algn="just">
              <a:buNone/>
            </a:pPr>
            <a:endParaRPr lang="es-AR" sz="3600" dirty="0"/>
          </a:p>
          <a:p>
            <a:pPr marL="0" indent="0" algn="just">
              <a:buNone/>
            </a:pPr>
            <a:br>
              <a:rPr lang="es-AR" sz="3600" dirty="0"/>
            </a:br>
            <a:r>
              <a:rPr lang="es-AR" sz="3600" b="1" dirty="0">
                <a:solidFill>
                  <a:schemeClr val="accent2">
                    <a:lumMod val="75000"/>
                  </a:schemeClr>
                </a:solidFill>
              </a:rPr>
              <a:t>RESULTADOS: </a:t>
            </a:r>
            <a:r>
              <a:rPr lang="es-AR" sz="3600" dirty="0">
                <a:solidFill>
                  <a:schemeClr val="tx1"/>
                </a:solidFill>
              </a:rPr>
              <a:t>138 pacientes presentaron diagnóstico de EPID de etiología autoinmune. 18 tenían características fibrosantes progresivas. El 61% sexo femenino, edad media fue de 63,7 años. En orden de frecuencia los diagnósticos fueron: AR (44%) y ES (27%). Otras patologías: síndrome antisintetasa, polidermatomiositis, enfermedad mixta del tejido conectivo (EMTC) y Sind. de Sjogren. En cuento al patrón tomográfico previo, el 77% presentaba patrón UIP y el resto patrón NINE. Hubo signos de empeoramiento de los mismos: patrón de reticulado fino, pasó de presentarlo el 83% en el inicio, a la totalidad de los pacientes a los 24 meses. Bronquiectasias de tracción, aumento casi un 30%. El panal de abejas, fue menos frecuente al inicio (22%), pero al final del seguimiento llegó al 72% de los pacientes. Al analizarse las pruebas de función pulmonar a los 24 meses la FVC disminuyo un 11,9%, la DLCO el 18% y en el test de caminata hubo una disminución del predicho de metros recorridos del 30%. En cuanto a la disnea según escala mMRC, a los 6 meses el 44% de los pacientes presentaba mMRC 3, a los 12 meses este porcentaje aumento al 61% y a los 24 meses el 17% presento mMRC 4, no presente en los meses anteriores.</a:t>
            </a:r>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dirty="0"/>
          </a:p>
          <a:p>
            <a:pPr marL="0" indent="0" algn="just">
              <a:buNone/>
            </a:pPr>
            <a:endParaRPr lang="es-AR" sz="3600" b="1" dirty="0">
              <a:solidFill>
                <a:schemeClr val="accent2">
                  <a:lumMod val="75000"/>
                </a:schemeClr>
              </a:solidFill>
            </a:endParaRPr>
          </a:p>
          <a:p>
            <a:pPr marL="0" indent="0" algn="just">
              <a:buNone/>
            </a:pPr>
            <a:endParaRPr lang="es-AR" sz="2400" dirty="0">
              <a:solidFill>
                <a:schemeClr val="tx1"/>
              </a:solidFill>
            </a:endParaRPr>
          </a:p>
          <a:p>
            <a:pPr marL="0" indent="0" algn="just">
              <a:buNone/>
            </a:pPr>
            <a:r>
              <a:rPr lang="es-AR" sz="3600" b="1" dirty="0">
                <a:solidFill>
                  <a:schemeClr val="accent2">
                    <a:lumMod val="75000"/>
                  </a:schemeClr>
                </a:solidFill>
              </a:rPr>
              <a:t>CONCLUSION: </a:t>
            </a:r>
            <a:r>
              <a:rPr lang="es-AR" sz="3600" dirty="0">
                <a:solidFill>
                  <a:schemeClr val="tx1"/>
                </a:solidFill>
              </a:rPr>
              <a:t>Los resultados de nuestro trabajo coinciden con la bibliografía estudiada. </a:t>
            </a:r>
            <a:r>
              <a:rPr lang="es-MX" sz="3600" dirty="0">
                <a:solidFill>
                  <a:schemeClr val="tx1"/>
                </a:solidFill>
              </a:rPr>
              <a:t>Entre las patologías EPID de origen autoinmune con comportamiento fibrosante progresivo, las mas frecuentes fueron AR y ES y el patrón tomográfico mayormente encontrado fue NIU y NINE fibrótica respectivamente. Se observó una progresión tomográfica marcada en el tiempo dada por el aumento del patrón de reticulación, de las </a:t>
            </a:r>
            <a:r>
              <a:rPr lang="es-AR" sz="3600" dirty="0">
                <a:solidFill>
                  <a:schemeClr val="tx1"/>
                </a:solidFill>
              </a:rPr>
              <a:t>bronquiectasias de tracción</a:t>
            </a:r>
            <a:r>
              <a:rPr lang="es-MX" sz="3600" dirty="0">
                <a:solidFill>
                  <a:schemeClr val="tx1"/>
                </a:solidFill>
              </a:rPr>
              <a:t> y de panalización. En cuanto a las pruebas funcionales hubo un deterioro tanto de la FVC medida por espirometría, la  DLCO y test de caminata de 6’. Estos hallazgos </a:t>
            </a:r>
            <a:r>
              <a:rPr lang="es-AR" sz="3600" dirty="0">
                <a:solidFill>
                  <a:schemeClr val="tx1"/>
                </a:solidFill>
              </a:rPr>
              <a:t>nos permite concluir que al tratarse de una enfermedad compleja y de mal pronóstico, es fundamental un seguimiento estricto que nos permita realizar un diagnóstico preciso y temprano, y mediante un abordaje multidisciplinario poder establecer un tratamiento óptimo y oportuno.</a:t>
            </a:r>
          </a:p>
          <a:p>
            <a:pPr marL="0" indent="0">
              <a:buNone/>
            </a:pPr>
            <a:endParaRPr lang="es-AR" sz="3600" dirty="0"/>
          </a:p>
          <a:p>
            <a:pPr marL="0" indent="0">
              <a:buNone/>
            </a:pPr>
            <a:endParaRPr lang="es-AR" sz="1300" dirty="0"/>
          </a:p>
          <a:p>
            <a:pPr marL="0" indent="0">
              <a:buNone/>
            </a:pPr>
            <a:endParaRPr lang="es-AR" sz="1300" dirty="0"/>
          </a:p>
          <a:p>
            <a:pPr marL="0" indent="0">
              <a:buNone/>
            </a:pPr>
            <a:endParaRPr lang="es-AR" sz="609" dirty="0"/>
          </a:p>
        </p:txBody>
      </p:sp>
      <p:sp>
        <p:nvSpPr>
          <p:cNvPr id="6" name="CuadroTexto 5"/>
          <p:cNvSpPr txBox="1"/>
          <p:nvPr/>
        </p:nvSpPr>
        <p:spPr>
          <a:xfrm>
            <a:off x="564616" y="1184212"/>
            <a:ext cx="3957638" cy="399987"/>
          </a:xfrm>
          <a:prstGeom prst="rect">
            <a:avLst/>
          </a:prstGeom>
          <a:noFill/>
        </p:spPr>
        <p:txBody>
          <a:bodyPr wrap="square" rtlCol="0">
            <a:spAutoFit/>
          </a:bodyPr>
          <a:lstStyle/>
          <a:p>
            <a:pPr algn="ctr"/>
            <a:r>
              <a:rPr lang="es-AR" sz="1000" dirty="0"/>
              <a:t>Virginia Arismendi, María Elisa Uribe, Viviana Moyano </a:t>
            </a:r>
          </a:p>
          <a:p>
            <a:pPr algn="ctr"/>
            <a:r>
              <a:rPr lang="es-AR" sz="1000" dirty="0"/>
              <a:t>Hospital Italiano de Córdoba.</a:t>
            </a:r>
          </a:p>
        </p:txBody>
      </p:sp>
      <p:pic>
        <p:nvPicPr>
          <p:cNvPr id="8" name="Imagen 7">
            <a:extLst>
              <a:ext uri="{FF2B5EF4-FFF2-40B4-BE49-F238E27FC236}">
                <a16:creationId xmlns:a16="http://schemas.microsoft.com/office/drawing/2014/main" id="{C780AF23-DCB3-4177-80AF-58F223B19C2A}"/>
              </a:ext>
            </a:extLst>
          </p:cNvPr>
          <p:cNvPicPr>
            <a:picLocks noChangeAspect="1"/>
          </p:cNvPicPr>
          <p:nvPr/>
        </p:nvPicPr>
        <p:blipFill>
          <a:blip r:embed="rId2"/>
          <a:stretch>
            <a:fillRect/>
          </a:stretch>
        </p:blipFill>
        <p:spPr>
          <a:xfrm>
            <a:off x="1953323" y="5819303"/>
            <a:ext cx="1518693" cy="1274568"/>
          </a:xfrm>
          <a:prstGeom prst="rect">
            <a:avLst/>
          </a:prstGeom>
        </p:spPr>
      </p:pic>
      <p:pic>
        <p:nvPicPr>
          <p:cNvPr id="9" name="Imagen 8">
            <a:extLst>
              <a:ext uri="{FF2B5EF4-FFF2-40B4-BE49-F238E27FC236}">
                <a16:creationId xmlns:a16="http://schemas.microsoft.com/office/drawing/2014/main" id="{187535E6-D6B5-4DE1-B85A-0A4FF1D6286F}"/>
              </a:ext>
            </a:extLst>
          </p:cNvPr>
          <p:cNvPicPr>
            <a:picLocks noChangeAspect="1"/>
          </p:cNvPicPr>
          <p:nvPr/>
        </p:nvPicPr>
        <p:blipFill>
          <a:blip r:embed="rId3"/>
          <a:stretch>
            <a:fillRect/>
          </a:stretch>
        </p:blipFill>
        <p:spPr>
          <a:xfrm>
            <a:off x="3475225" y="5795990"/>
            <a:ext cx="1671484" cy="1274568"/>
          </a:xfrm>
          <a:prstGeom prst="rect">
            <a:avLst/>
          </a:prstGeom>
        </p:spPr>
      </p:pic>
      <p:sp>
        <p:nvSpPr>
          <p:cNvPr id="10" name="CuadroTexto 9">
            <a:extLst>
              <a:ext uri="{FF2B5EF4-FFF2-40B4-BE49-F238E27FC236}">
                <a16:creationId xmlns:a16="http://schemas.microsoft.com/office/drawing/2014/main" id="{E2D52AEF-7952-4F78-A8F5-2A0D441B4B12}"/>
              </a:ext>
            </a:extLst>
          </p:cNvPr>
          <p:cNvSpPr txBox="1"/>
          <p:nvPr/>
        </p:nvSpPr>
        <p:spPr>
          <a:xfrm>
            <a:off x="4400550" y="0"/>
            <a:ext cx="742950" cy="307777"/>
          </a:xfrm>
          <a:prstGeom prst="rect">
            <a:avLst/>
          </a:prstGeom>
          <a:solidFill>
            <a:schemeClr val="bg1"/>
          </a:solidFill>
        </p:spPr>
        <p:txBody>
          <a:bodyPr wrap="square" rtlCol="0">
            <a:spAutoFit/>
          </a:bodyPr>
          <a:lstStyle/>
          <a:p>
            <a:r>
              <a:rPr lang="es-ES" sz="1400" b="1" dirty="0">
                <a:latin typeface="Arial Black" panose="020B0A04020102020204" pitchFamily="34" charset="0"/>
              </a:rPr>
              <a:t>P-037</a:t>
            </a:r>
            <a:endParaRPr lang="es-AR" sz="1400" b="1" dirty="0">
              <a:latin typeface="Arial Black" panose="020B0A04020102020204" pitchFamily="34" charset="0"/>
            </a:endParaRPr>
          </a:p>
        </p:txBody>
      </p:sp>
      <p:sp>
        <p:nvSpPr>
          <p:cNvPr id="2" name="CuadroTexto 1"/>
          <p:cNvSpPr txBox="1"/>
          <p:nvPr/>
        </p:nvSpPr>
        <p:spPr>
          <a:xfrm>
            <a:off x="-13688" y="6947666"/>
            <a:ext cx="1887286" cy="369332"/>
          </a:xfrm>
          <a:prstGeom prst="rect">
            <a:avLst/>
          </a:prstGeom>
          <a:solidFill>
            <a:schemeClr val="bg1"/>
          </a:solidFill>
        </p:spPr>
        <p:txBody>
          <a:bodyPr wrap="square" rtlCol="0">
            <a:spAutoFit/>
          </a:bodyPr>
          <a:lstStyle/>
          <a:p>
            <a:pPr algn="ctr"/>
            <a:r>
              <a:rPr lang="es-AR" sz="900" dirty="0"/>
              <a:t>Fig. 1: Distribución de los hallazgos en TACAR (n=18)</a:t>
            </a:r>
          </a:p>
        </p:txBody>
      </p:sp>
      <p:sp>
        <p:nvSpPr>
          <p:cNvPr id="13" name="CuadroTexto 12"/>
          <p:cNvSpPr txBox="1"/>
          <p:nvPr/>
        </p:nvSpPr>
        <p:spPr>
          <a:xfrm>
            <a:off x="1753220" y="6947666"/>
            <a:ext cx="1742645" cy="369332"/>
          </a:xfrm>
          <a:prstGeom prst="rect">
            <a:avLst/>
          </a:prstGeom>
          <a:solidFill>
            <a:schemeClr val="bg1"/>
          </a:solidFill>
        </p:spPr>
        <p:txBody>
          <a:bodyPr wrap="square" rtlCol="0">
            <a:spAutoFit/>
          </a:bodyPr>
          <a:lstStyle/>
          <a:p>
            <a:pPr algn="ctr"/>
            <a:r>
              <a:rPr lang="es-AR" sz="900" dirty="0"/>
              <a:t>Fig. 2: Diagrama de cajas de la FVC (n=18)</a:t>
            </a:r>
          </a:p>
        </p:txBody>
      </p:sp>
      <p:sp>
        <p:nvSpPr>
          <p:cNvPr id="14" name="CuadroTexto 13"/>
          <p:cNvSpPr txBox="1"/>
          <p:nvPr/>
        </p:nvSpPr>
        <p:spPr>
          <a:xfrm>
            <a:off x="3397348" y="6934706"/>
            <a:ext cx="1752570" cy="507831"/>
          </a:xfrm>
          <a:prstGeom prst="rect">
            <a:avLst/>
          </a:prstGeom>
          <a:solidFill>
            <a:schemeClr val="bg1"/>
          </a:solidFill>
        </p:spPr>
        <p:txBody>
          <a:bodyPr wrap="square" rtlCol="0">
            <a:spAutoFit/>
          </a:bodyPr>
          <a:lstStyle/>
          <a:p>
            <a:pPr algn="ctr"/>
            <a:r>
              <a:rPr lang="es-AR" sz="900" dirty="0"/>
              <a:t>Fig. 3: Distribución de porcentaje de predicho en test de caminata de 6` (n=18)</a:t>
            </a:r>
          </a:p>
        </p:txBody>
      </p:sp>
      <p:pic>
        <p:nvPicPr>
          <p:cNvPr id="15" name="Imagen 14">
            <a:extLst>
              <a:ext uri="{FF2B5EF4-FFF2-40B4-BE49-F238E27FC236}">
                <a16:creationId xmlns:a16="http://schemas.microsoft.com/office/drawing/2014/main" id="{186A0EBB-C0CC-4551-BA17-6DB9B85F45B1}"/>
              </a:ext>
            </a:extLst>
          </p:cNvPr>
          <p:cNvPicPr>
            <a:picLocks noChangeAspect="1"/>
          </p:cNvPicPr>
          <p:nvPr/>
        </p:nvPicPr>
        <p:blipFill>
          <a:blip r:embed="rId4"/>
          <a:stretch>
            <a:fillRect/>
          </a:stretch>
        </p:blipFill>
        <p:spPr>
          <a:xfrm>
            <a:off x="-8883" y="5882319"/>
            <a:ext cx="1947300" cy="1065347"/>
          </a:xfrm>
          <a:prstGeom prst="rect">
            <a:avLst/>
          </a:prstGeom>
        </p:spPr>
      </p:pic>
    </p:spTree>
    <p:extLst>
      <p:ext uri="{BB962C8B-B14F-4D97-AF65-F5344CB8AC3E}">
        <p14:creationId xmlns:p14="http://schemas.microsoft.com/office/powerpoint/2010/main" val="4204592590"/>
      </p:ext>
    </p:extLst>
  </p:cSld>
  <p:clrMapOvr>
    <a:masterClrMapping/>
  </p:clrMapOvr>
</p:sld>
</file>

<file path=ppt/theme/theme1.xml><?xml version="1.0" encoding="utf-8"?>
<a:theme xmlns:a="http://schemas.openxmlformats.org/drawingml/2006/main" name="Base">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822</TotalTime>
  <Words>324</Words>
  <Application>Microsoft Office PowerPoint</Application>
  <PresentationFormat>Presentación en pantalla (16:9)</PresentationFormat>
  <Paragraphs>32</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 Black</vt:lpstr>
      <vt:lpstr>Corbel</vt:lpstr>
      <vt:lpstr>Base</vt:lpstr>
      <vt:lpstr>CARACTERIZACION DE ENFERMEDADES PULMONARES INTERSTICIALES FIBROSANTES PROGRESIVAS DE ORIGEN AUTOINMUNE EN UNA COHORTE DE PACIENTES ATENDIDOS EN EL HOSPITAL ITALIANO DE CORDOBA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CARACTERIZACION DE ENFERMEDADES PULMONARES INTERSTICIALES FIBROSANTES PROGRESIVAS DE ORIGEN AUTOINMUNE EN UNA COHORTE DE PACIENTES ATENDIDOS EN EL HOSPITAL ITALIANO DE CORDOBA.</dc:title>
  <dc:creator>Usuario</dc:creator>
  <cp:lastModifiedBy>Virginia Arismendi</cp:lastModifiedBy>
  <cp:revision>71</cp:revision>
  <dcterms:created xsi:type="dcterms:W3CDTF">2024-10-03T11:05:59Z</dcterms:created>
  <dcterms:modified xsi:type="dcterms:W3CDTF">2024-10-18T17:30:53Z</dcterms:modified>
</cp:coreProperties>
</file>