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143500" cy="9144000" type="screen16x9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 autoAdjust="0"/>
    <p:restoredTop sz="94660"/>
  </p:normalViewPr>
  <p:slideViewPr>
    <p:cSldViewPr snapToGrid="0">
      <p:cViewPr>
        <p:scale>
          <a:sx n="140" d="100"/>
          <a:sy n="140" d="100"/>
        </p:scale>
        <p:origin x="-1008" y="3018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6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8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266" indent="0" algn="ctr">
              <a:buNone/>
              <a:defRPr sz="1125"/>
            </a:lvl2pPr>
            <a:lvl3pPr marL="514533" indent="0" algn="ctr">
              <a:buNone/>
              <a:defRPr sz="1013"/>
            </a:lvl3pPr>
            <a:lvl4pPr marL="771799" indent="0" algn="ctr">
              <a:buNone/>
              <a:defRPr sz="900"/>
            </a:lvl4pPr>
            <a:lvl5pPr marL="1029066" indent="0" algn="ctr">
              <a:buNone/>
              <a:defRPr sz="900"/>
            </a:lvl5pPr>
            <a:lvl6pPr marL="1286332" indent="0" algn="ctr">
              <a:buNone/>
              <a:defRPr sz="900"/>
            </a:lvl6pPr>
            <a:lvl7pPr marL="1543599" indent="0" algn="ctr">
              <a:buNone/>
              <a:defRPr sz="900"/>
            </a:lvl7pPr>
            <a:lvl8pPr marL="1800865" indent="0" algn="ctr">
              <a:buNone/>
              <a:defRPr sz="900"/>
            </a:lvl8pPr>
            <a:lvl9pPr marL="2058132" indent="0" algn="ctr">
              <a:buNone/>
              <a:defRPr sz="9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913B-E6A4-4F70-9F39-15CEAB716B50}" type="datetimeFigureOut">
              <a:rPr lang="es-AR" smtClean="0"/>
              <a:t>18/10/2024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B17-150D-4CAE-93E0-F7683DD36E0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5691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913B-E6A4-4F70-9F39-15CEAB716B50}" type="datetimeFigureOut">
              <a:rPr lang="es-AR" smtClean="0"/>
              <a:t>18/10/2024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B17-150D-4CAE-93E0-F7683DD36E0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7533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7" y="486835"/>
            <a:ext cx="1109068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5"/>
            <a:ext cx="3262908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913B-E6A4-4F70-9F39-15CEAB716B50}" type="datetimeFigureOut">
              <a:rPr lang="es-AR" smtClean="0"/>
              <a:t>18/10/2024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B17-150D-4CAE-93E0-F7683DD36E0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6834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913B-E6A4-4F70-9F39-15CEAB716B50}" type="datetimeFigureOut">
              <a:rPr lang="es-AR" smtClean="0"/>
              <a:t>18/10/2024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B17-150D-4CAE-93E0-F7683DD36E0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2719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8" y="2279654"/>
            <a:ext cx="4436268" cy="3803649"/>
          </a:xfrm>
        </p:spPr>
        <p:txBody>
          <a:bodyPr anchor="b"/>
          <a:lstStyle>
            <a:lvl1pPr>
              <a:defRPr sz="3376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8" y="6119287"/>
            <a:ext cx="4436268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266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533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7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906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63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5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86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1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913B-E6A4-4F70-9F39-15CEAB716B50}" type="datetimeFigureOut">
              <a:rPr lang="es-AR" smtClean="0"/>
              <a:t>18/10/2024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B17-150D-4CAE-93E0-F7683DD36E0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86843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6" y="2434167"/>
            <a:ext cx="2185987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7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913B-E6A4-4F70-9F39-15CEAB716B50}" type="datetimeFigureOut">
              <a:rPr lang="es-AR" smtClean="0"/>
              <a:t>18/10/2024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B17-150D-4CAE-93E0-F7683DD36E0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21986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6" y="486837"/>
            <a:ext cx="4436268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7" y="2241552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7" y="3340100"/>
            <a:ext cx="2175941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8" y="2241552"/>
            <a:ext cx="2186658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8" y="3340100"/>
            <a:ext cx="2186658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913B-E6A4-4F70-9F39-15CEAB716B50}" type="datetimeFigureOut">
              <a:rPr lang="es-AR" smtClean="0"/>
              <a:t>18/10/2024</a:t>
            </a:fld>
            <a:endParaRPr lang="es-A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B17-150D-4CAE-93E0-F7683DD36E0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28361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913B-E6A4-4F70-9F39-15CEAB716B50}" type="datetimeFigureOut">
              <a:rPr lang="es-AR" smtClean="0"/>
              <a:t>18/10/2024</a:t>
            </a:fld>
            <a:endParaRPr lang="es-A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B17-150D-4CAE-93E0-F7683DD36E0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43492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913B-E6A4-4F70-9F39-15CEAB716B50}" type="datetimeFigureOut">
              <a:rPr lang="es-AR" smtClean="0"/>
              <a:t>18/10/2024</a:t>
            </a:fld>
            <a:endParaRPr lang="es-A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B17-150D-4CAE-93E0-F7683DD36E0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90972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3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70"/>
            <a:ext cx="2603897" cy="6498167"/>
          </a:xfrm>
        </p:spPr>
        <p:txBody>
          <a:bodyPr/>
          <a:lstStyle>
            <a:lvl1pPr>
              <a:defRPr sz="1801"/>
            </a:lvl1pPr>
            <a:lvl2pPr>
              <a:defRPr sz="1576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6" y="2743201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913B-E6A4-4F70-9F39-15CEAB716B50}" type="datetimeFigureOut">
              <a:rPr lang="es-AR" smtClean="0"/>
              <a:t>18/10/2024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B17-150D-4CAE-93E0-F7683DD36E0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47078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3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70"/>
            <a:ext cx="2603897" cy="6498167"/>
          </a:xfrm>
        </p:spPr>
        <p:txBody>
          <a:bodyPr anchor="t"/>
          <a:lstStyle>
            <a:lvl1pPr marL="0" indent="0">
              <a:buNone/>
              <a:defRPr sz="1801"/>
            </a:lvl1pPr>
            <a:lvl2pPr marL="257266" indent="0">
              <a:buNone/>
              <a:defRPr sz="1576"/>
            </a:lvl2pPr>
            <a:lvl3pPr marL="514533" indent="0">
              <a:buNone/>
              <a:defRPr sz="1350"/>
            </a:lvl3pPr>
            <a:lvl4pPr marL="771799" indent="0">
              <a:buNone/>
              <a:defRPr sz="1125"/>
            </a:lvl4pPr>
            <a:lvl5pPr marL="1029066" indent="0">
              <a:buNone/>
              <a:defRPr sz="1125"/>
            </a:lvl5pPr>
            <a:lvl6pPr marL="1286332" indent="0">
              <a:buNone/>
              <a:defRPr sz="1125"/>
            </a:lvl6pPr>
            <a:lvl7pPr marL="1543599" indent="0">
              <a:buNone/>
              <a:defRPr sz="1125"/>
            </a:lvl7pPr>
            <a:lvl8pPr marL="1800865" indent="0">
              <a:buNone/>
              <a:defRPr sz="1125"/>
            </a:lvl8pPr>
            <a:lvl9pPr marL="2058132" indent="0">
              <a:buNone/>
              <a:defRPr sz="1125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6" y="2743201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913B-E6A4-4F70-9F39-15CEAB716B50}" type="datetimeFigureOut">
              <a:rPr lang="es-AR" smtClean="0"/>
              <a:t>18/10/2024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B17-150D-4CAE-93E0-F7683DD36E0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802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7"/>
            <a:ext cx="4436268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8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6" y="8475137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4913B-E6A4-4F70-9F39-15CEAB716B50}" type="datetimeFigureOut">
              <a:rPr lang="es-AR" smtClean="0"/>
              <a:t>18/10/2024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7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7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8AB17-150D-4CAE-93E0-F7683DD36E06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9440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533" rtl="0" eaLnBrk="1" latinLnBrk="0" hangingPunct="1">
        <a:lnSpc>
          <a:spcPct val="90000"/>
        </a:lnSpc>
        <a:spcBef>
          <a:spcPct val="0"/>
        </a:spcBef>
        <a:buNone/>
        <a:defRPr sz="24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633" indent="-128633" algn="l" defTabSz="51453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5900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3166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433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699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9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2232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9498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7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2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533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7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0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63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5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865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81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02" y="69025"/>
            <a:ext cx="1522121" cy="51123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0" r="23832" b="40353"/>
          <a:stretch/>
        </p:blipFill>
        <p:spPr>
          <a:xfrm>
            <a:off x="5609" y="7766462"/>
            <a:ext cx="5137005" cy="1388556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94974" y="577911"/>
            <a:ext cx="497232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100" b="1" dirty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Patrones funcionales respiratorios en la evaluación preoperatoria del riesgo quirúrgico de causa pulmonar: rol de los enfermeros certificados en Laboratorio de Función Pulmonar</a:t>
            </a:r>
            <a:br>
              <a:rPr lang="es-AR" sz="1100" b="1" dirty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</a:br>
            <a:r>
              <a:rPr lang="es-AR" sz="900" b="1" dirty="0">
                <a:cs typeface="Arial" pitchFamily="34" charset="0"/>
              </a:rPr>
              <a:t>Hospital Universitario Fundación Favaloro (HUFF)</a:t>
            </a:r>
            <a:br>
              <a:rPr lang="es-AR" sz="900" b="1" dirty="0">
                <a:cs typeface="Arial" pitchFamily="34" charset="0"/>
              </a:rPr>
            </a:br>
            <a:r>
              <a:rPr lang="es-AR" sz="900" b="1" dirty="0">
                <a:cs typeface="Arial" pitchFamily="34" charset="0"/>
              </a:rPr>
              <a:t>Ramos P, Di Loretto M, Cáneva J, Osses J, Ahumada R.</a:t>
            </a:r>
            <a:br>
              <a:rPr lang="es-AR" sz="900" b="1" dirty="0">
                <a:cs typeface="Arial" pitchFamily="34" charset="0"/>
              </a:rPr>
            </a:br>
            <a:endParaRPr lang="es-AR" sz="900" dirty="0"/>
          </a:p>
        </p:txBody>
      </p:sp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47487" y="1466850"/>
            <a:ext cx="5096013" cy="8550968"/>
          </a:xfrm>
        </p:spPr>
        <p:txBody>
          <a:bodyPr>
            <a:noAutofit/>
          </a:bodyPr>
          <a:lstStyle/>
          <a:p>
            <a:pPr algn="just"/>
            <a:r>
              <a:rPr lang="es-AR" sz="1000" b="1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Introducción</a:t>
            </a:r>
            <a:r>
              <a:rPr lang="es-AR" sz="1000" b="1" dirty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: </a:t>
            </a:r>
            <a:r>
              <a:rPr lang="es-AR" sz="1000" dirty="0" smtClean="0">
                <a:cs typeface="Arial" pitchFamily="34" charset="0"/>
              </a:rPr>
              <a:t>El </a:t>
            </a:r>
            <a:r>
              <a:rPr lang="es-AR" sz="1000" dirty="0">
                <a:cs typeface="Arial" pitchFamily="34" charset="0"/>
              </a:rPr>
              <a:t>rol de los enfermeros certificados en la realización de las pruebas de función pulmonar de un Servicio de Neumonología adquiere especial relevancia. </a:t>
            </a:r>
            <a:r>
              <a:rPr lang="es-AR" sz="1000" dirty="0" smtClean="0">
                <a:cs typeface="Arial" pitchFamily="34" charset="0"/>
              </a:rPr>
              <a:t>El </a:t>
            </a:r>
            <a:r>
              <a:rPr lang="es-AR" sz="1000" dirty="0">
                <a:cs typeface="Arial" pitchFamily="34" charset="0"/>
              </a:rPr>
              <a:t>presente </a:t>
            </a:r>
            <a:r>
              <a:rPr lang="es-AR" sz="1000" dirty="0" smtClean="0">
                <a:cs typeface="Arial" pitchFamily="34" charset="0"/>
              </a:rPr>
              <a:t>estudio evalúa los </a:t>
            </a:r>
            <a:r>
              <a:rPr lang="es-AR" sz="1000" dirty="0">
                <a:cs typeface="Arial" pitchFamily="34" charset="0"/>
              </a:rPr>
              <a:t>resultados de las espirometrías realizadas por enfermeros universitarios y certificados en Laboratorio de Función Pulmonar del Servicio de Neumonología del Hospital Universitario Fundación Favaloro (HUFF). </a:t>
            </a:r>
            <a:r>
              <a:rPr lang="es-AR" sz="1000" dirty="0" smtClean="0">
                <a:cs typeface="Arial" pitchFamily="34" charset="0"/>
              </a:rPr>
              <a:t>Su colaboración con el equipo </a:t>
            </a:r>
            <a:r>
              <a:rPr lang="es-AR" sz="1000" dirty="0">
                <a:cs typeface="Arial" pitchFamily="34" charset="0"/>
              </a:rPr>
              <a:t>médico (neumonólogo, anestesista y cirujano) permite una evaluación precisa de la condición respiratoria de los pacientes, optimizando </a:t>
            </a:r>
            <a:r>
              <a:rPr lang="es-AR" sz="1000" dirty="0" smtClean="0">
                <a:cs typeface="Arial" pitchFamily="34" charset="0"/>
              </a:rPr>
              <a:t> la </a:t>
            </a:r>
            <a:r>
              <a:rPr lang="es-AR" sz="1000" dirty="0">
                <a:cs typeface="Arial" pitchFamily="34" charset="0"/>
              </a:rPr>
              <a:t>seguridad y los resultados perioperatorios.</a:t>
            </a:r>
          </a:p>
          <a:p>
            <a:pPr algn="just"/>
            <a:r>
              <a:rPr lang="es-AR" sz="1000" b="1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Objetivo</a:t>
            </a:r>
            <a:r>
              <a:rPr lang="es-AR" sz="1000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: </a:t>
            </a:r>
            <a:r>
              <a:rPr lang="es-AR" sz="1000" dirty="0" smtClean="0">
                <a:solidFill>
                  <a:schemeClr val="tx1"/>
                </a:solidFill>
                <a:cs typeface="Arial" pitchFamily="34" charset="0"/>
              </a:rPr>
              <a:t>Identificar patrones espirométricos anormales en pacientes evaluados por enfermeros certificados como parte de la evaluación de riesgo quirúrgico de causa pulmonar.</a:t>
            </a:r>
          </a:p>
          <a:p>
            <a:pPr algn="just"/>
            <a:r>
              <a:rPr lang="es-AR" sz="1000" b="1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Material y métodos</a:t>
            </a:r>
            <a:r>
              <a:rPr lang="es-AR" sz="1000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: </a:t>
            </a:r>
            <a:r>
              <a:rPr lang="es-AR" sz="1000" dirty="0" smtClean="0">
                <a:solidFill>
                  <a:schemeClr val="tx1"/>
                </a:solidFill>
                <a:cs typeface="Arial" pitchFamily="34" charset="0"/>
              </a:rPr>
              <a:t>Se evaluaron las espirometrías y curva F/V  realizadas en el Servicio de Neumonología del HUFF desde noviembre de 2023 hasta junio de 2024 como parte de la evaluación del riesgo quirúrgico de causa pulmonar.</a:t>
            </a:r>
          </a:p>
          <a:p>
            <a:pPr algn="just"/>
            <a:r>
              <a:rPr lang="es-AR" sz="1000" b="1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Resultados</a:t>
            </a:r>
            <a:r>
              <a:rPr lang="es-AR" sz="1000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: </a:t>
            </a:r>
            <a:r>
              <a:rPr lang="es-AR" sz="1000" dirty="0"/>
              <a:t>Se realizaron espirometrías en 100 pacientes (66 hombres, 34 mujeres, media de edad: 66.85 años). El 67% no reportó patologías respiratorias previas y el 91% nunca había hecho una espirometría. En este grupo, se observó patrón obstructivo en el 48%, restrictivo en el 19% y normal en el 33%. Sobre tabaquismo: 14% fumadores activos, 46% </a:t>
            </a:r>
            <a:r>
              <a:rPr lang="es-AR" sz="1000" dirty="0" smtClean="0"/>
              <a:t>ex fumadores </a:t>
            </a:r>
            <a:r>
              <a:rPr lang="es-AR" sz="1000" dirty="0"/>
              <a:t>y 40% nunca fumaron.</a:t>
            </a:r>
            <a:endParaRPr lang="es-AR" sz="10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just"/>
            <a:endParaRPr lang="es-AR" sz="1000" b="1" dirty="0" smtClean="0">
              <a:solidFill>
                <a:schemeClr val="accent5">
                  <a:lumMod val="50000"/>
                </a:schemeClr>
              </a:solidFill>
              <a:cs typeface="Arial" pitchFamily="34" charset="0"/>
            </a:endParaRPr>
          </a:p>
          <a:p>
            <a:pPr algn="just"/>
            <a:endParaRPr lang="es-AR" sz="1000" b="1" dirty="0">
              <a:solidFill>
                <a:schemeClr val="accent5">
                  <a:lumMod val="50000"/>
                </a:schemeClr>
              </a:solidFill>
              <a:cs typeface="Arial" pitchFamily="34" charset="0"/>
            </a:endParaRPr>
          </a:p>
          <a:p>
            <a:pPr algn="just"/>
            <a:endParaRPr lang="es-AR" sz="1000" b="1" dirty="0" smtClean="0">
              <a:solidFill>
                <a:schemeClr val="accent5">
                  <a:lumMod val="50000"/>
                </a:schemeClr>
              </a:solidFill>
              <a:cs typeface="Arial" pitchFamily="34" charset="0"/>
            </a:endParaRPr>
          </a:p>
          <a:p>
            <a:pPr algn="just"/>
            <a:endParaRPr lang="es-AR" sz="1000" b="1" dirty="0">
              <a:solidFill>
                <a:schemeClr val="accent5">
                  <a:lumMod val="50000"/>
                </a:schemeClr>
              </a:solidFill>
              <a:cs typeface="Arial" pitchFamily="34" charset="0"/>
            </a:endParaRPr>
          </a:p>
          <a:p>
            <a:pPr algn="just"/>
            <a:endParaRPr lang="es-AR" sz="1000" b="1" dirty="0" smtClean="0">
              <a:solidFill>
                <a:schemeClr val="accent5">
                  <a:lumMod val="50000"/>
                </a:schemeClr>
              </a:solidFill>
              <a:cs typeface="Arial" pitchFamily="34" charset="0"/>
            </a:endParaRPr>
          </a:p>
          <a:p>
            <a:pPr algn="just"/>
            <a:endParaRPr lang="es-AR" sz="1000" b="1" dirty="0" smtClean="0">
              <a:solidFill>
                <a:schemeClr val="accent5">
                  <a:lumMod val="50000"/>
                </a:schemeClr>
              </a:solidFill>
              <a:cs typeface="Arial" pitchFamily="34" charset="0"/>
            </a:endParaRPr>
          </a:p>
          <a:p>
            <a:pPr algn="just"/>
            <a:endParaRPr lang="es-AR" sz="1000" b="1" dirty="0">
              <a:solidFill>
                <a:schemeClr val="accent5">
                  <a:lumMod val="50000"/>
                </a:schemeClr>
              </a:solidFill>
              <a:cs typeface="Arial" pitchFamily="34" charset="0"/>
            </a:endParaRPr>
          </a:p>
          <a:p>
            <a:pPr algn="just"/>
            <a:endParaRPr lang="es-AR" sz="1000" b="1" dirty="0">
              <a:solidFill>
                <a:schemeClr val="accent5">
                  <a:lumMod val="50000"/>
                </a:schemeClr>
              </a:solidFill>
              <a:cs typeface="Arial" pitchFamily="34" charset="0"/>
            </a:endParaRPr>
          </a:p>
          <a:p>
            <a:pPr algn="just"/>
            <a:r>
              <a:rPr lang="es-AR" sz="1000" b="1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Discusión</a:t>
            </a:r>
            <a:r>
              <a:rPr lang="es-AR" sz="1000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: </a:t>
            </a:r>
            <a:r>
              <a:rPr lang="es-AR" sz="1000" dirty="0" smtClean="0"/>
              <a:t>El </a:t>
            </a:r>
            <a:r>
              <a:rPr lang="es-AR" sz="1000" dirty="0"/>
              <a:t>48% con patrón obstructivo concuerda con estudios sobre el aumento del riesgo de complicaciones </a:t>
            </a:r>
            <a:r>
              <a:rPr lang="es-AR" sz="1000" dirty="0" smtClean="0"/>
              <a:t>perioperatorios </a:t>
            </a:r>
            <a:r>
              <a:rPr lang="es-AR" sz="1000" dirty="0"/>
              <a:t>en pacientes con EPOC. Además, el 91% nunca había hecho una espirometría, destacando su valor diagnóstico. El 19% mostró patrón restrictivo, lo que puede complicar la ventilación intraoperatoria, pero permite mejorar el manejo preoperatorio. El 46% de los pacientes eran </a:t>
            </a:r>
            <a:r>
              <a:rPr lang="es-AR" sz="1000" dirty="0" smtClean="0"/>
              <a:t>ex fumadores</a:t>
            </a:r>
            <a:r>
              <a:rPr lang="es-AR" sz="1000" dirty="0"/>
              <a:t>, un grupo de riesgo importante para complicaciones </a:t>
            </a:r>
            <a:r>
              <a:rPr lang="es-AR" sz="1000" dirty="0" smtClean="0"/>
              <a:t>respiratorias.</a:t>
            </a:r>
            <a:endParaRPr lang="es-AR" sz="1000" dirty="0">
              <a:cs typeface="Arial" pitchFamily="34" charset="0"/>
            </a:endParaRPr>
          </a:p>
          <a:p>
            <a:pPr algn="just"/>
            <a:r>
              <a:rPr lang="es-AR" sz="1000" dirty="0" smtClean="0">
                <a:solidFill>
                  <a:schemeClr val="tx1"/>
                </a:solidFill>
                <a:cs typeface="Arial" pitchFamily="34" charset="0"/>
              </a:rPr>
              <a:t>En el HUFF, los pacientes con hallazgos espirométricos alterados son derivados a consulta medica con Neumonologos, para optimizar su condición respiratoria previa y reducir las complicaciones posoperatorias.</a:t>
            </a:r>
          </a:p>
          <a:p>
            <a:pPr algn="just"/>
            <a:r>
              <a:rPr lang="es-AR" sz="1000" b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s-AR" sz="1000" b="1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Conclusiones</a:t>
            </a:r>
            <a:r>
              <a:rPr lang="es-AR" sz="1000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: </a:t>
            </a:r>
            <a:r>
              <a:rPr lang="es-AR" sz="1000" dirty="0" smtClean="0">
                <a:solidFill>
                  <a:schemeClr val="tx1"/>
                </a:solidFill>
                <a:cs typeface="Arial" pitchFamily="34" charset="0"/>
              </a:rPr>
              <a:t>Es fundamental el papel  de la espirometría y la curva F/V en la evaluación preoperatoria, especialmente en la identificación de patrones respiratorios anormales . La alta prevalencia de patrones obstructivos subraya la importancia de esta prueba como herramienta de detección temprana de condiciones respiratorias alteradas. </a:t>
            </a:r>
            <a:r>
              <a:rPr lang="es-AR" sz="1000" dirty="0" smtClean="0">
                <a:cs typeface="Arial" pitchFamily="34" charset="0"/>
              </a:rPr>
              <a:t>Así como también </a:t>
            </a:r>
            <a:r>
              <a:rPr lang="es-AR" sz="1000" dirty="0" smtClean="0">
                <a:solidFill>
                  <a:schemeClr val="tx1"/>
                </a:solidFill>
                <a:cs typeface="Arial" pitchFamily="34" charset="0"/>
              </a:rPr>
              <a:t>el papel fundamental de los enfermeros especializados en Neumonología en la realización y evaluación </a:t>
            </a:r>
            <a:r>
              <a:rPr lang="es-AR" sz="1000" dirty="0" smtClean="0">
                <a:solidFill>
                  <a:schemeClr val="tx1"/>
                </a:solidFill>
                <a:cs typeface="Arial" pitchFamily="34" charset="0"/>
              </a:rPr>
              <a:t>    de </a:t>
            </a:r>
            <a:r>
              <a:rPr lang="es-AR" sz="1000" dirty="0" smtClean="0">
                <a:cs typeface="Arial" pitchFamily="34" charset="0"/>
              </a:rPr>
              <a:t>estos </a:t>
            </a:r>
            <a:r>
              <a:rPr lang="es-AR" sz="1000" dirty="0" smtClean="0">
                <a:solidFill>
                  <a:schemeClr val="tx1"/>
                </a:solidFill>
                <a:cs typeface="Arial" pitchFamily="34" charset="0"/>
              </a:rPr>
              <a:t>estudios, asegurando </a:t>
            </a:r>
            <a:r>
              <a:rPr lang="es-AR" sz="1000" dirty="0" smtClean="0">
                <a:cs typeface="Arial" pitchFamily="34" charset="0"/>
              </a:rPr>
              <a:t>la </a:t>
            </a:r>
            <a:r>
              <a:rPr lang="es-AR" sz="1000" dirty="0" smtClean="0">
                <a:solidFill>
                  <a:schemeClr val="tx1"/>
                </a:solidFill>
                <a:cs typeface="Arial" pitchFamily="34" charset="0"/>
              </a:rPr>
              <a:t>evaluación integral </a:t>
            </a:r>
            <a:r>
              <a:rPr lang="es-AR" sz="1000" dirty="0">
                <a:cs typeface="Arial" pitchFamily="34" charset="0"/>
              </a:rPr>
              <a:t> </a:t>
            </a:r>
            <a:r>
              <a:rPr lang="es-AR" sz="1000" dirty="0" smtClean="0">
                <a:cs typeface="Arial" pitchFamily="34" charset="0"/>
              </a:rPr>
              <a:t>del paciente.</a:t>
            </a:r>
            <a:endParaRPr lang="es-AR" sz="10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just"/>
            <a:endParaRPr lang="es-AR" sz="10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just"/>
            <a:endParaRPr lang="es-AR" sz="10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just"/>
            <a:endParaRPr lang="es-AR" sz="10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just"/>
            <a:endParaRPr lang="es-AR" sz="1000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373" y="33335"/>
            <a:ext cx="1031984" cy="577911"/>
          </a:xfrm>
          <a:prstGeom prst="rect">
            <a:avLst/>
          </a:prstGeom>
          <a:ln>
            <a:noFill/>
          </a:ln>
          <a:effectLst/>
        </p:spPr>
      </p:pic>
      <p:sp>
        <p:nvSpPr>
          <p:cNvPr id="4" name="3 Elipse"/>
          <p:cNvSpPr/>
          <p:nvPr/>
        </p:nvSpPr>
        <p:spPr>
          <a:xfrm>
            <a:off x="-62979" y="-139617"/>
            <a:ext cx="1104900" cy="92381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</a:rPr>
              <a:t>P-038</a:t>
            </a:r>
            <a:endParaRPr lang="es-ES" sz="1400" b="1" dirty="0">
              <a:solidFill>
                <a:schemeClr val="tx1"/>
              </a:solidFill>
            </a:endParaRPr>
          </a:p>
        </p:txBody>
      </p:sp>
      <p:pic>
        <p:nvPicPr>
          <p:cNvPr id="14" name="13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94" y="4189863"/>
            <a:ext cx="2431616" cy="1569492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010" y="4189863"/>
            <a:ext cx="2430290" cy="156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58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</TotalTime>
  <Words>449</Words>
  <Application>Microsoft Office PowerPoint</Application>
  <PresentationFormat>Presentación en pantalla (16:9)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SANCHEZ MAXIMILIANO NICOLAS</dc:creator>
  <cp:lastModifiedBy>usuario</cp:lastModifiedBy>
  <cp:revision>20</cp:revision>
  <dcterms:created xsi:type="dcterms:W3CDTF">2024-10-17T14:09:23Z</dcterms:created>
  <dcterms:modified xsi:type="dcterms:W3CDTF">2024-10-18T12:10:47Z</dcterms:modified>
</cp:coreProperties>
</file>