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143500" cy="91440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64" userDrawn="1">
          <p15:clr>
            <a:srgbClr val="747775"/>
          </p15:clr>
        </p15:guide>
        <p15:guide id="2" pos="162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h9br4/piOv7dIzp0JCtZUCYuEi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0" d="100"/>
          <a:sy n="120" d="100"/>
        </p:scale>
        <p:origin x="1882" y="82"/>
      </p:cViewPr>
      <p:guideLst>
        <p:guide orient="horz" pos="1664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3375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642938" y="4802718"/>
            <a:ext cx="3857625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1pPr>
            <a:lvl2pPr lvl="1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125"/>
            </a:lvl2pPr>
            <a:lvl3pPr lvl="2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013"/>
            </a:lvl3pPr>
            <a:lvl4pPr lvl="3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4pPr>
            <a:lvl5pPr lvl="4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5pPr>
            <a:lvl6pPr lvl="5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6pPr>
            <a:lvl7pPr lvl="6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7pPr>
            <a:lvl8pPr lvl="7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8pPr>
            <a:lvl9pPr lvl="8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353616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703785" y="8475137"/>
            <a:ext cx="173593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3632597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353616" y="486837"/>
            <a:ext cx="4436269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-329142" y="3116925"/>
            <a:ext cx="5801784" cy="4436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353616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703785" y="8475137"/>
            <a:ext cx="173593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3632597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360794" y="3806860"/>
            <a:ext cx="7749117" cy="1109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889488" y="2729939"/>
            <a:ext cx="7749117" cy="3262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353616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703785" y="8475137"/>
            <a:ext cx="173593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3632597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53616" y="486837"/>
            <a:ext cx="4436269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353616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703785" y="8475137"/>
            <a:ext cx="173593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3632597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50937" y="2279654"/>
            <a:ext cx="4436269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3375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50937" y="6119287"/>
            <a:ext cx="4436269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>
                <a:solidFill>
                  <a:schemeClr val="dk1"/>
                </a:solidFill>
              </a:defRPr>
            </a:lvl1pPr>
            <a:lvl2pPr marL="685800" lvl="1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125">
                <a:solidFill>
                  <a:srgbClr val="888888"/>
                </a:solidFill>
              </a:defRPr>
            </a:lvl2pPr>
            <a:lvl3pPr marL="1028700" lvl="2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013">
                <a:solidFill>
                  <a:srgbClr val="888888"/>
                </a:solidFill>
              </a:defRPr>
            </a:lvl3pPr>
            <a:lvl4pPr marL="1371600" lvl="3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900">
                <a:solidFill>
                  <a:srgbClr val="888888"/>
                </a:solidFill>
              </a:defRPr>
            </a:lvl4pPr>
            <a:lvl5pPr marL="1714500" lvl="4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900">
                <a:solidFill>
                  <a:srgbClr val="888888"/>
                </a:solidFill>
              </a:defRPr>
            </a:lvl5pPr>
            <a:lvl6pPr marL="2057400" lvl="5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900">
                <a:solidFill>
                  <a:srgbClr val="888888"/>
                </a:solidFill>
              </a:defRPr>
            </a:lvl6pPr>
            <a:lvl7pPr marL="2400300" lvl="6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900">
                <a:solidFill>
                  <a:srgbClr val="888888"/>
                </a:solidFill>
              </a:defRPr>
            </a:lvl7pPr>
            <a:lvl8pPr marL="2743200" lvl="7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900">
                <a:solidFill>
                  <a:srgbClr val="888888"/>
                </a:solidFill>
              </a:defRPr>
            </a:lvl8pPr>
            <a:lvl9pPr marL="3086100" lvl="8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9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353616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703785" y="8475137"/>
            <a:ext cx="173593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3632597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53616" y="486837"/>
            <a:ext cx="4436269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353616" y="2434167"/>
            <a:ext cx="2185988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2603897" y="2434167"/>
            <a:ext cx="2185988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353616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703785" y="8475137"/>
            <a:ext cx="173593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3632597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354286" y="486837"/>
            <a:ext cx="4436269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354286" y="2241552"/>
            <a:ext cx="2175941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 b="1"/>
            </a:lvl1pPr>
            <a:lvl2pPr marL="685800" lvl="1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125" b="1"/>
            </a:lvl2pPr>
            <a:lvl3pPr marL="1028700" lvl="2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013" b="1"/>
            </a:lvl3pPr>
            <a:lvl4pPr marL="1371600" lvl="3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 b="1"/>
            </a:lvl4pPr>
            <a:lvl5pPr marL="1714500" lvl="4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 b="1"/>
            </a:lvl5pPr>
            <a:lvl6pPr marL="2057400" lvl="5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 b="1"/>
            </a:lvl6pPr>
            <a:lvl7pPr marL="2400300" lvl="6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 b="1"/>
            </a:lvl7pPr>
            <a:lvl8pPr marL="2743200" lvl="7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 b="1"/>
            </a:lvl8pPr>
            <a:lvl9pPr marL="3086100" lvl="8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354286" y="3340100"/>
            <a:ext cx="2175941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2603898" y="2241552"/>
            <a:ext cx="2186657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 b="1"/>
            </a:lvl1pPr>
            <a:lvl2pPr marL="685800" lvl="1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125" b="1"/>
            </a:lvl2pPr>
            <a:lvl3pPr marL="1028700" lvl="2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013" b="1"/>
            </a:lvl3pPr>
            <a:lvl4pPr marL="1371600" lvl="3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 b="1"/>
            </a:lvl4pPr>
            <a:lvl5pPr marL="1714500" lvl="4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 b="1"/>
            </a:lvl5pPr>
            <a:lvl6pPr marL="2057400" lvl="5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 b="1"/>
            </a:lvl6pPr>
            <a:lvl7pPr marL="2400300" lvl="6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 b="1"/>
            </a:lvl7pPr>
            <a:lvl8pPr marL="2743200" lvl="7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 b="1"/>
            </a:lvl8pPr>
            <a:lvl9pPr marL="3086100" lvl="8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2603898" y="3340100"/>
            <a:ext cx="2186657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353616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703785" y="8475137"/>
            <a:ext cx="173593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3632597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353616" y="486837"/>
            <a:ext cx="4436269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353616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703785" y="8475137"/>
            <a:ext cx="173593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3632597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353616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703785" y="8475137"/>
            <a:ext cx="173593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3632597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54286" y="609600"/>
            <a:ext cx="1658913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186658" y="1316570"/>
            <a:ext cx="2603897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8575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685800" lvl="1" indent="-271463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1575"/>
            </a:lvl2pPr>
            <a:lvl3pPr marL="1028700" lvl="2" indent="-257175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371600" lvl="3" indent="-24288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125"/>
            </a:lvl4pPr>
            <a:lvl5pPr marL="1714500" lvl="4" indent="-24288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125"/>
            </a:lvl5pPr>
            <a:lvl6pPr marL="2057400" lvl="5" indent="-24288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125"/>
            </a:lvl6pPr>
            <a:lvl7pPr marL="2400300" lvl="6" indent="-24288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125"/>
            </a:lvl7pPr>
            <a:lvl8pPr marL="2743200" lvl="7" indent="-24288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125"/>
            </a:lvl8pPr>
            <a:lvl9pPr marL="3086100" lvl="8" indent="-242888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125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354286" y="2743201"/>
            <a:ext cx="1658913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1pPr>
            <a:lvl2pPr marL="685800" lvl="1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788"/>
            </a:lvl2pPr>
            <a:lvl3pPr marL="1028700" lvl="2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75"/>
            </a:lvl3pPr>
            <a:lvl4pPr marL="1371600" lvl="3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563"/>
            </a:lvl4pPr>
            <a:lvl5pPr marL="1714500" lvl="4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563"/>
            </a:lvl5pPr>
            <a:lvl6pPr marL="2057400" lvl="5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563"/>
            </a:lvl6pPr>
            <a:lvl7pPr marL="2400300" lvl="6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563"/>
            </a:lvl7pPr>
            <a:lvl8pPr marL="2743200" lvl="7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563"/>
            </a:lvl8pPr>
            <a:lvl9pPr marL="3086100" lvl="8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563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353616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703785" y="8475137"/>
            <a:ext cx="173593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3632597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354286" y="609600"/>
            <a:ext cx="1658913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186658" y="1316570"/>
            <a:ext cx="2603897" cy="6498167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354286" y="2743201"/>
            <a:ext cx="1658913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1pPr>
            <a:lvl2pPr marL="685800" lvl="1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788"/>
            </a:lvl2pPr>
            <a:lvl3pPr marL="1028700" lvl="2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675"/>
            </a:lvl3pPr>
            <a:lvl4pPr marL="1371600" lvl="3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563"/>
            </a:lvl4pPr>
            <a:lvl5pPr marL="1714500" lvl="4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563"/>
            </a:lvl5pPr>
            <a:lvl6pPr marL="2057400" lvl="5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563"/>
            </a:lvl6pPr>
            <a:lvl7pPr marL="2400300" lvl="6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563"/>
            </a:lvl7pPr>
            <a:lvl8pPr marL="2743200" lvl="7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563"/>
            </a:lvl8pPr>
            <a:lvl9pPr marL="3086100" lvl="8" indent="-17145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563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353616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703785" y="8475137"/>
            <a:ext cx="173593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3632597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53616" y="486837"/>
            <a:ext cx="4436269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353616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703785" y="8475137"/>
            <a:ext cx="173593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3632597" y="8475137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6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50398" y="1249086"/>
            <a:ext cx="5048775" cy="1484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marL="134999" indent="-109538" algn="just">
              <a:lnSpc>
                <a:spcPct val="115000"/>
              </a:lnSpc>
              <a:buClr>
                <a:schemeClr val="dk1"/>
              </a:buClr>
              <a:buSzPts val="800"/>
              <a:buFont typeface="Calibri"/>
              <a:buChar char="➔"/>
            </a:pP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tumores primarios de la caja torácica son muy poco frecuentes en pediatría.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4999" indent="-109538" algn="just">
              <a:lnSpc>
                <a:spcPct val="115000"/>
              </a:lnSpc>
              <a:buClr>
                <a:schemeClr val="dk1"/>
              </a:buClr>
              <a:buSzPts val="800"/>
              <a:buFont typeface="Calibri"/>
              <a:buChar char="➔"/>
            </a:pP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El </a:t>
            </a:r>
            <a:r>
              <a:rPr lang="es-E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tumor de Askin</a:t>
            </a: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es una neoplasia derivada de células primitivas neuroectodérmicas (PNET) de la región toracopulmonar, que se desarrolla a partir de los tejidos blandos de la pared torácica.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4999" indent="-109538" algn="just">
              <a:lnSpc>
                <a:spcPct val="115000"/>
              </a:lnSpc>
              <a:buClr>
                <a:schemeClr val="dk1"/>
              </a:buClr>
              <a:buSzPts val="800"/>
              <a:buFont typeface="Calibri"/>
              <a:buChar char="➔"/>
            </a:pP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Son</a:t>
            </a:r>
            <a:r>
              <a:rPr lang="es-E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infrecuentes</a:t>
            </a: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s-E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agresivos</a:t>
            </a: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metastatizan rápidamente con </a:t>
            </a:r>
            <a:r>
              <a:rPr lang="es-E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mal pronóstico</a:t>
            </a: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siendo la población pediátrica la más afectada.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4999" indent="-109538" algn="just">
              <a:lnSpc>
                <a:spcPct val="115000"/>
              </a:lnSpc>
              <a:buClr>
                <a:schemeClr val="dk1"/>
              </a:buClr>
              <a:buSzPts val="800"/>
              <a:buFont typeface="Calibri"/>
              <a:buChar char="➔"/>
            </a:pP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nuevos regímenes quimioterápicos asociados a radioterapia  y  cirugía han aumentado drásticamente la sobrevida de estos pacientes.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50399" y="2978375"/>
            <a:ext cx="5048775" cy="423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algn="just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Describir el caso clínico de un paciente pediátrico con una patología oncológica infrecuente que es derivado a  nuestra institución para diagnóstico y tratamiento.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50398" y="7714595"/>
            <a:ext cx="5048775" cy="1377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134999" indent="-102394" algn="just">
              <a:lnSpc>
                <a:spcPct val="115000"/>
              </a:lnSpc>
              <a:buSzPts val="800"/>
              <a:buFont typeface="Calibri"/>
              <a:buChar char="➔"/>
            </a:pPr>
            <a:r>
              <a:rPr lang="es-ES" sz="1000" dirty="0">
                <a:latin typeface="Calibri"/>
                <a:ea typeface="Calibri"/>
                <a:cs typeface="Calibri"/>
                <a:sym typeface="Calibri"/>
              </a:rPr>
              <a:t> Debe considerarse entre los diagnósticos diferenciales frente a pacientes que presentan derrame pleural uni o bilateral crónico refractario al tratamiento asociado a una imagen  heterogénea a nivel pleuropulmonar.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  <a:p>
            <a:pPr marL="134999" indent="-102394" algn="just">
              <a:lnSpc>
                <a:spcPct val="115000"/>
              </a:lnSpc>
              <a:buSzPts val="800"/>
              <a:buFont typeface="Calibri"/>
              <a:buChar char="➔"/>
            </a:pP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 zonas endémicas, un diagnóstico diferencial importante suele ser la afección pulmonar por tuberculosis, retrasando el inicio de tratamiento antineoplásico.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4999" indent="-102394" algn="just">
              <a:lnSpc>
                <a:spcPct val="115000"/>
              </a:lnSpc>
              <a:buClr>
                <a:schemeClr val="dk1"/>
              </a:buClr>
              <a:buSzPts val="800"/>
              <a:buFont typeface="Calibri"/>
              <a:buChar char="➔"/>
            </a:pP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 estos casos consideramos relevante frente a la negatividad de muestras de cultivos, la toma de muestra de líquido pleural y biopsia para un diagnóstico definitivo.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11360" y="3916484"/>
            <a:ext cx="1550700" cy="76439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 algn="ctr">
              <a:buSzPts val="1700"/>
            </a:pPr>
            <a:r>
              <a:rPr lang="es-ES" sz="1125" b="1" dirty="0">
                <a:solidFill>
                  <a:srgbClr val="F9B45A"/>
                </a:solidFill>
                <a:latin typeface="Calibri"/>
                <a:ea typeface="Calibri"/>
                <a:cs typeface="Calibri"/>
                <a:sym typeface="Calibri"/>
              </a:rPr>
              <a:t>NAC derecha</a:t>
            </a:r>
            <a:endParaRPr sz="1125" b="1" dirty="0">
              <a:solidFill>
                <a:srgbClr val="F9B45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SzPts val="1200"/>
            </a:pP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Amoxicilina-clavulánico por 10 días con manejo ambulatorio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733598" y="3612831"/>
            <a:ext cx="306225" cy="306225"/>
          </a:xfrm>
          <a:prstGeom prst="ellipse">
            <a:avLst/>
          </a:prstGeom>
          <a:solidFill>
            <a:srgbClr val="F9B45A"/>
          </a:solidFill>
          <a:ln>
            <a:noFill/>
          </a:ln>
        </p:spPr>
        <p:txBody>
          <a:bodyPr spcFirstLastPara="1" wrap="square" lIns="0" tIns="68569" rIns="0" bIns="68569" anchor="ctr" anchorCtr="0">
            <a:noAutofit/>
          </a:bodyPr>
          <a:lstStyle/>
          <a:p>
            <a:pPr algn="ctr">
              <a:buSzPts val="1100"/>
            </a:pPr>
            <a:r>
              <a:rPr lang="es-ES" sz="12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01</a:t>
            </a:r>
            <a:endParaRPr sz="975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799438" y="3920825"/>
            <a:ext cx="1550700" cy="754792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EA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 algn="ctr">
              <a:buSzPts val="1700"/>
            </a:pPr>
            <a:r>
              <a:rPr lang="es-ES" sz="1125" b="1" dirty="0">
                <a:solidFill>
                  <a:srgbClr val="EA9999"/>
                </a:solidFill>
                <a:latin typeface="Calibri"/>
                <a:ea typeface="Calibri"/>
                <a:cs typeface="Calibri"/>
                <a:sym typeface="Calibri"/>
              </a:rPr>
              <a:t>Derrame pleural</a:t>
            </a:r>
            <a:endParaRPr sz="1125" b="1" dirty="0">
              <a:solidFill>
                <a:srgbClr val="EA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2499" indent="-109538">
              <a:buClr>
                <a:srgbClr val="2E3350"/>
              </a:buClr>
              <a:buSzPts val="800"/>
              <a:buFont typeface="Calibri"/>
              <a:buChar char="➔"/>
            </a:pPr>
            <a:r>
              <a:rPr lang="es-ES" sz="1000" dirty="0">
                <a:solidFill>
                  <a:srgbClr val="2E3350"/>
                </a:solidFill>
                <a:latin typeface="Calibri"/>
                <a:ea typeface="Calibri"/>
                <a:cs typeface="Calibri"/>
                <a:sym typeface="Calibri"/>
              </a:rPr>
              <a:t> Internación</a:t>
            </a:r>
            <a:endParaRPr sz="1000" dirty="0">
              <a:solidFill>
                <a:srgbClr val="2E33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2499" indent="-109538">
              <a:buClr>
                <a:srgbClr val="2E3350"/>
              </a:buClr>
              <a:buSzPts val="800"/>
              <a:buFont typeface="Calibri"/>
              <a:buChar char="➔"/>
            </a:pPr>
            <a:r>
              <a:rPr lang="es-ES" sz="1000" dirty="0">
                <a:solidFill>
                  <a:srgbClr val="2E3350"/>
                </a:solidFill>
                <a:latin typeface="Calibri"/>
                <a:ea typeface="Calibri"/>
                <a:cs typeface="Calibri"/>
                <a:sym typeface="Calibri"/>
              </a:rPr>
              <a:t> Sin rescate microbiológico</a:t>
            </a:r>
            <a:endParaRPr sz="1000" dirty="0">
              <a:solidFill>
                <a:srgbClr val="2E33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2393100" y="3609680"/>
            <a:ext cx="306225" cy="306225"/>
          </a:xfrm>
          <a:prstGeom prst="ellipse">
            <a:avLst/>
          </a:prstGeom>
          <a:solidFill>
            <a:srgbClr val="EA9999"/>
          </a:solidFill>
          <a:ln w="9525" cap="flat" cmpd="sng">
            <a:solidFill>
              <a:srgbClr val="EA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68569" rIns="0" bIns="68569" anchor="ctr" anchorCtr="0">
            <a:noAutofit/>
          </a:bodyPr>
          <a:lstStyle/>
          <a:p>
            <a:pPr algn="ctr">
              <a:buSzPts val="1100"/>
            </a:pPr>
            <a:r>
              <a:rPr lang="es-ES" sz="12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02</a:t>
            </a:r>
            <a:endParaRPr sz="975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3472275" y="3920843"/>
            <a:ext cx="1550700" cy="74522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A4C2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s-ES" sz="1125" b="1" dirty="0">
                <a:solidFill>
                  <a:srgbClr val="A2C4C9"/>
                </a:solidFill>
                <a:latin typeface="Calibri"/>
                <a:ea typeface="Calibri"/>
                <a:cs typeface="Calibri"/>
                <a:sym typeface="Calibri"/>
              </a:rPr>
              <a:t>Pleuritis crónica linfohistiocitaria</a:t>
            </a:r>
            <a:endParaRPr sz="1125" b="1" dirty="0">
              <a:solidFill>
                <a:srgbClr val="A2C4C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SzPts val="1200"/>
            </a:pPr>
            <a:r>
              <a:rPr lang="es-ES" sz="1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Externación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SzPts val="1200"/>
            </a:pPr>
            <a:endParaRPr sz="825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4075706" y="3620893"/>
            <a:ext cx="306225" cy="306225"/>
          </a:xfrm>
          <a:prstGeom prst="ellipse">
            <a:avLst/>
          </a:prstGeom>
          <a:solidFill>
            <a:srgbClr val="A2C4C9"/>
          </a:solidFill>
          <a:ln w="9525" cap="flat" cmpd="sng">
            <a:solidFill>
              <a:srgbClr val="A4C2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68569" rIns="0" bIns="68569" anchor="ctr" anchorCtr="0">
            <a:noAutofit/>
          </a:bodyPr>
          <a:lstStyle/>
          <a:p>
            <a:pPr algn="ctr">
              <a:buSzPts val="1100"/>
            </a:pPr>
            <a:r>
              <a:rPr lang="es-ES" sz="12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03</a:t>
            </a:r>
            <a:endParaRPr sz="975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11360" y="5061848"/>
            <a:ext cx="1550700" cy="811457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 algn="ctr">
              <a:buSzPts val="1700"/>
            </a:pPr>
            <a:r>
              <a:rPr lang="es-ES" sz="1125" b="1" dirty="0">
                <a:solidFill>
                  <a:srgbClr val="61B598"/>
                </a:solidFill>
                <a:latin typeface="Calibri"/>
                <a:ea typeface="Calibri"/>
                <a:cs typeface="Calibri"/>
                <a:sym typeface="Calibri"/>
              </a:rPr>
              <a:t>Persistencia clínica y radiológica</a:t>
            </a:r>
            <a:endParaRPr sz="1125" b="1" dirty="0">
              <a:solidFill>
                <a:srgbClr val="61B59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es-ES" sz="1000" dirty="0">
                <a:solidFill>
                  <a:srgbClr val="2E335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Internación</a:t>
            </a:r>
            <a:r>
              <a:rPr lang="es-ES" sz="1000" dirty="0">
                <a:solidFill>
                  <a:srgbClr val="2E3350"/>
                </a:solidFill>
                <a:latin typeface="Calibri"/>
                <a:ea typeface="Calibri"/>
                <a:cs typeface="Calibri"/>
                <a:sym typeface="Calibri"/>
              </a:rPr>
              <a:t> en centro de mayor complejidad</a:t>
            </a:r>
            <a:endParaRPr sz="1000" b="1" dirty="0">
              <a:solidFill>
                <a:srgbClr val="61B59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733598" y="4758176"/>
            <a:ext cx="306225" cy="306225"/>
          </a:xfrm>
          <a:prstGeom prst="ellipse">
            <a:avLst/>
          </a:prstGeom>
          <a:solidFill>
            <a:srgbClr val="93C47D"/>
          </a:solidFill>
          <a:ln w="952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68569" rIns="0" bIns="68569" anchor="ctr" anchorCtr="0">
            <a:noAutofit/>
          </a:bodyPr>
          <a:lstStyle/>
          <a:p>
            <a:pPr algn="ctr">
              <a:buSzPts val="1100"/>
            </a:pPr>
            <a:r>
              <a:rPr lang="es-ES" sz="12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endParaRPr sz="975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788045" y="5061829"/>
            <a:ext cx="1550700" cy="811457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E0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 algn="ctr">
              <a:buSzPts val="1700"/>
            </a:pPr>
            <a:r>
              <a:rPr lang="es-ES" sz="1125" b="1" dirty="0">
                <a:solidFill>
                  <a:srgbClr val="E06666"/>
                </a:solidFill>
                <a:latin typeface="Calibri"/>
                <a:ea typeface="Calibri"/>
                <a:cs typeface="Calibri"/>
                <a:sym typeface="Calibri"/>
              </a:rPr>
              <a:t>Tomografía</a:t>
            </a:r>
            <a:endParaRPr sz="1125" b="1" dirty="0">
              <a:solidFill>
                <a:srgbClr val="E066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2499" indent="-109538">
              <a:buClr>
                <a:srgbClr val="2E3350"/>
              </a:buClr>
              <a:buSzPts val="800"/>
              <a:buFont typeface="Calibri"/>
              <a:buChar char="➔"/>
            </a:pPr>
            <a:r>
              <a:rPr lang="es-ES" sz="1000" dirty="0">
                <a:solidFill>
                  <a:srgbClr val="2E3350"/>
                </a:solidFill>
                <a:latin typeface="Calibri"/>
                <a:ea typeface="Calibri"/>
                <a:cs typeface="Calibri"/>
                <a:sym typeface="Calibri"/>
              </a:rPr>
              <a:t>Drenaje pleural</a:t>
            </a:r>
            <a:endParaRPr sz="1000" dirty="0">
              <a:solidFill>
                <a:srgbClr val="2E33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2499" indent="-109538">
              <a:buClr>
                <a:srgbClr val="2E3350"/>
              </a:buClr>
              <a:buSzPts val="800"/>
              <a:buFont typeface="Calibri"/>
              <a:buChar char="➔"/>
            </a:pPr>
            <a:r>
              <a:rPr lang="es-ES" sz="1000" dirty="0">
                <a:solidFill>
                  <a:srgbClr val="2E3350"/>
                </a:solidFill>
                <a:latin typeface="Calibri"/>
                <a:ea typeface="Calibri"/>
                <a:cs typeface="Calibri"/>
                <a:sym typeface="Calibri"/>
              </a:rPr>
              <a:t>Muestra líquido pleural</a:t>
            </a:r>
            <a:endParaRPr sz="1000" dirty="0">
              <a:solidFill>
                <a:srgbClr val="2E33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2499" indent="-109538">
              <a:buClr>
                <a:srgbClr val="2E3350"/>
              </a:buClr>
              <a:buSzPts val="800"/>
              <a:buFont typeface="Calibri"/>
              <a:buChar char="➔"/>
            </a:pPr>
            <a:r>
              <a:rPr lang="es-ES" sz="1000" dirty="0">
                <a:solidFill>
                  <a:srgbClr val="2E3350"/>
                </a:solidFill>
                <a:latin typeface="Calibri"/>
                <a:ea typeface="Calibri"/>
                <a:cs typeface="Calibri"/>
                <a:sym typeface="Calibri"/>
              </a:rPr>
              <a:t>Sin rescate </a:t>
            </a:r>
            <a:endParaRPr sz="1000" dirty="0">
              <a:solidFill>
                <a:srgbClr val="2E33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2410265" y="4758166"/>
            <a:ext cx="306225" cy="306225"/>
          </a:xfrm>
          <a:prstGeom prst="ellipse">
            <a:avLst/>
          </a:prstGeom>
          <a:solidFill>
            <a:srgbClr val="E06666"/>
          </a:solidFill>
          <a:ln w="9525" cap="flat" cmpd="sng">
            <a:solidFill>
              <a:srgbClr val="E0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68569" rIns="0" bIns="68569" anchor="ctr" anchorCtr="0">
            <a:noAutofit/>
          </a:bodyPr>
          <a:lstStyle/>
          <a:p>
            <a:pPr algn="ctr">
              <a:buSzPts val="1100"/>
            </a:pPr>
            <a:r>
              <a:rPr lang="es-ES" sz="12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05</a:t>
            </a:r>
            <a:endParaRPr sz="975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3472275" y="5050402"/>
            <a:ext cx="1550700" cy="82288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C27BA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 algn="ctr">
              <a:buClr>
                <a:schemeClr val="dk1"/>
              </a:buClr>
              <a:buSzPts val="1400"/>
            </a:pPr>
            <a:r>
              <a:rPr lang="es-ES" sz="1125" b="1" dirty="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Anatomía patológica</a:t>
            </a:r>
            <a:endParaRPr sz="1125" b="1" dirty="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PNET primario de pleura o tumor de  </a:t>
            </a:r>
            <a:r>
              <a:rPr lang="es-ES" sz="1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Askin</a:t>
            </a: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4094513" y="4741901"/>
            <a:ext cx="306225" cy="306225"/>
          </a:xfrm>
          <a:prstGeom prst="ellipse">
            <a:avLst/>
          </a:prstGeom>
          <a:solidFill>
            <a:srgbClr val="C27BA0"/>
          </a:solidFill>
          <a:ln w="9525" cap="flat" cmpd="sng">
            <a:solidFill>
              <a:srgbClr val="A64D7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68569" rIns="0" bIns="68569" anchor="ctr" anchorCtr="0">
            <a:noAutofit/>
          </a:bodyPr>
          <a:lstStyle/>
          <a:p>
            <a:pPr algn="ctr">
              <a:buSzPts val="1100"/>
            </a:pPr>
            <a:r>
              <a:rPr lang="es-ES" sz="12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06</a:t>
            </a:r>
            <a:endParaRPr sz="975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1" name="Google Shape;101;p1"/>
          <p:cNvGrpSpPr/>
          <p:nvPr/>
        </p:nvGrpSpPr>
        <p:grpSpPr>
          <a:xfrm>
            <a:off x="250604" y="5978124"/>
            <a:ext cx="2241136" cy="1484115"/>
            <a:chOff x="5031438" y="4738125"/>
            <a:chExt cx="1721700" cy="1233948"/>
          </a:xfrm>
        </p:grpSpPr>
        <p:pic>
          <p:nvPicPr>
            <p:cNvPr id="102" name="Google Shape;102;p1"/>
            <p:cNvPicPr preferRelativeResize="0"/>
            <p:nvPr/>
          </p:nvPicPr>
          <p:blipFill rotWithShape="1">
            <a:blip r:embed="rId3">
              <a:alphaModFix/>
            </a:blip>
            <a:srcRect l="19141" t="38759" r="16795" b="40062"/>
            <a:stretch/>
          </p:blipFill>
          <p:spPr>
            <a:xfrm>
              <a:off x="5031438" y="4738125"/>
              <a:ext cx="1721700" cy="1233948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pic>
        <p:cxnSp>
          <p:nvCxnSpPr>
            <p:cNvPr id="103" name="Google Shape;103;p1"/>
            <p:cNvCxnSpPr/>
            <p:nvPr/>
          </p:nvCxnSpPr>
          <p:spPr>
            <a:xfrm>
              <a:off x="5560950" y="4995525"/>
              <a:ext cx="93000" cy="464700"/>
            </a:xfrm>
            <a:prstGeom prst="straightConnector1">
              <a:avLst/>
            </a:prstGeom>
            <a:noFill/>
            <a:ln w="19050" cap="flat" cmpd="sng">
              <a:solidFill>
                <a:srgbClr val="C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104" name="Google Shape;104;p1"/>
          <p:cNvGrpSpPr/>
          <p:nvPr/>
        </p:nvGrpSpPr>
        <p:grpSpPr>
          <a:xfrm>
            <a:off x="2651763" y="5980639"/>
            <a:ext cx="2256914" cy="1484115"/>
            <a:chOff x="4627860" y="6046500"/>
            <a:chExt cx="2171039" cy="1431624"/>
          </a:xfrm>
        </p:grpSpPr>
        <p:pic>
          <p:nvPicPr>
            <p:cNvPr id="105" name="Google Shape;105;p1"/>
            <p:cNvPicPr preferRelativeResize="0"/>
            <p:nvPr/>
          </p:nvPicPr>
          <p:blipFill rotWithShape="1">
            <a:blip r:embed="rId4">
              <a:alphaModFix/>
            </a:blip>
            <a:srcRect t="11539" b="58044"/>
            <a:stretch/>
          </p:blipFill>
          <p:spPr>
            <a:xfrm>
              <a:off x="4627860" y="6046500"/>
              <a:ext cx="2171039" cy="1431624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pic>
        <p:cxnSp>
          <p:nvCxnSpPr>
            <p:cNvPr id="106" name="Google Shape;106;p1"/>
            <p:cNvCxnSpPr/>
            <p:nvPr/>
          </p:nvCxnSpPr>
          <p:spPr>
            <a:xfrm flipH="1">
              <a:off x="5517625" y="6342250"/>
              <a:ext cx="650400" cy="278700"/>
            </a:xfrm>
            <a:prstGeom prst="straightConnector1">
              <a:avLst/>
            </a:prstGeom>
            <a:noFill/>
            <a:ln w="19050" cap="flat" cmpd="sng">
              <a:solidFill>
                <a:srgbClr val="C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sp>
        <p:nvSpPr>
          <p:cNvPr id="107" name="Google Shape;107;p1"/>
          <p:cNvSpPr txBox="1"/>
          <p:nvPr/>
        </p:nvSpPr>
        <p:spPr>
          <a:xfrm>
            <a:off x="1165860" y="213810"/>
            <a:ext cx="3933429" cy="546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 fontScale="55000" lnSpcReduction="20000"/>
          </a:bodyPr>
          <a:lstStyle/>
          <a:p>
            <a:pPr algn="r">
              <a:lnSpc>
                <a:spcPct val="90000"/>
              </a:lnSpc>
            </a:pPr>
            <a:r>
              <a:rPr lang="es-ES" sz="3600" b="1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Tumor intratorácico en pediatría</a:t>
            </a:r>
            <a:br>
              <a:rPr lang="es-ES" sz="2300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s-ES" sz="1050" dirty="0">
                <a:latin typeface="Calibri"/>
                <a:ea typeface="Calibri"/>
                <a:cs typeface="Calibri"/>
                <a:sym typeface="Calibri"/>
              </a:rPr>
            </a:br>
            <a:r>
              <a:rPr lang="es-ES" sz="3300" i="1" dirty="0">
                <a:solidFill>
                  <a:schemeClr val="accent3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A propósito de un caso</a:t>
            </a:r>
            <a:endParaRPr sz="3300" i="1" dirty="0">
              <a:solidFill>
                <a:schemeClr val="accent3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17239" y="97124"/>
            <a:ext cx="1094342" cy="445688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"/>
          <p:cNvSpPr txBox="1"/>
          <p:nvPr/>
        </p:nvSpPr>
        <p:spPr>
          <a:xfrm>
            <a:off x="-283743" y="530244"/>
            <a:ext cx="1881102" cy="207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algn="ctr">
              <a:buSzPts val="1100"/>
            </a:pPr>
            <a:r>
              <a:rPr lang="es-ES" sz="900" b="1" dirty="0">
                <a:solidFill>
                  <a:srgbClr val="FF0000"/>
                </a:solidFill>
              </a:rPr>
              <a:t>Servicio de Pediatría</a:t>
            </a:r>
            <a:endParaRPr sz="9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-6750" y="1080557"/>
            <a:ext cx="5157000" cy="124650"/>
          </a:xfrm>
          <a:prstGeom prst="rect">
            <a:avLst/>
          </a:prstGeom>
          <a:solidFill>
            <a:srgbClr val="44637F"/>
          </a:solidFill>
          <a:ln>
            <a:noFill/>
          </a:ln>
        </p:spPr>
        <p:txBody>
          <a:bodyPr spcFirstLastPara="1" wrap="square" lIns="51413" tIns="51413" rIns="51413" bIns="51413" anchor="ctr" anchorCtr="0">
            <a:noAutofit/>
          </a:bodyPr>
          <a:lstStyle/>
          <a:p>
            <a:pPr marL="66675" marR="76200" algn="ctr">
              <a:buSzPts val="1900"/>
            </a:pPr>
            <a:r>
              <a:rPr lang="es-ES" sz="12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INTRODUCCIÓN</a:t>
            </a:r>
            <a:r>
              <a:rPr lang="es-ES" sz="135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35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1" name="Google Shape;111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719974" y="1041755"/>
            <a:ext cx="404550" cy="202275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"/>
          <p:cNvSpPr/>
          <p:nvPr/>
        </p:nvSpPr>
        <p:spPr>
          <a:xfrm>
            <a:off x="-9225" y="2814353"/>
            <a:ext cx="5157000" cy="124650"/>
          </a:xfrm>
          <a:prstGeom prst="rect">
            <a:avLst/>
          </a:prstGeom>
          <a:solidFill>
            <a:srgbClr val="44637F"/>
          </a:solidFill>
          <a:ln>
            <a:noFill/>
          </a:ln>
        </p:spPr>
        <p:txBody>
          <a:bodyPr spcFirstLastPara="1" wrap="square" lIns="51413" tIns="51413" rIns="51413" bIns="51413" anchor="ctr" anchorCtr="0">
            <a:noAutofit/>
          </a:bodyPr>
          <a:lstStyle/>
          <a:p>
            <a:pPr marL="66675" marR="76200" algn="ctr">
              <a:buSzPts val="1900"/>
            </a:pPr>
            <a:r>
              <a:rPr lang="es-ES" sz="12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sz="12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3" name="Google Shape;113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719974" y="2775542"/>
            <a:ext cx="404550" cy="202275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"/>
          <p:cNvSpPr/>
          <p:nvPr/>
        </p:nvSpPr>
        <p:spPr>
          <a:xfrm>
            <a:off x="-6750" y="3442006"/>
            <a:ext cx="5157000" cy="124650"/>
          </a:xfrm>
          <a:prstGeom prst="rect">
            <a:avLst/>
          </a:prstGeom>
          <a:solidFill>
            <a:srgbClr val="44637F"/>
          </a:solidFill>
          <a:ln>
            <a:noFill/>
          </a:ln>
        </p:spPr>
        <p:txBody>
          <a:bodyPr spcFirstLastPara="1" wrap="square" lIns="51413" tIns="51413" rIns="51413" bIns="51413" anchor="ctr" anchorCtr="0">
            <a:noAutofit/>
          </a:bodyPr>
          <a:lstStyle/>
          <a:p>
            <a:pPr marL="66675" marR="76200" algn="ctr">
              <a:buSzPts val="1900"/>
            </a:pPr>
            <a:r>
              <a:rPr lang="es-ES" sz="12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CASO CLÍNICO</a:t>
            </a:r>
            <a:endParaRPr sz="12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5" name="Google Shape;115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719974" y="3406243"/>
            <a:ext cx="404550" cy="20227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"/>
          <p:cNvSpPr/>
          <p:nvPr/>
        </p:nvSpPr>
        <p:spPr>
          <a:xfrm>
            <a:off x="-5880" y="7578482"/>
            <a:ext cx="5157000" cy="120360"/>
          </a:xfrm>
          <a:prstGeom prst="rect">
            <a:avLst/>
          </a:prstGeom>
          <a:solidFill>
            <a:srgbClr val="44637F"/>
          </a:solidFill>
          <a:ln>
            <a:noFill/>
          </a:ln>
        </p:spPr>
        <p:txBody>
          <a:bodyPr spcFirstLastPara="1" wrap="square" lIns="51413" tIns="51413" rIns="51413" bIns="51413" anchor="ctr" anchorCtr="0">
            <a:noAutofit/>
          </a:bodyPr>
          <a:lstStyle/>
          <a:p>
            <a:pPr marL="66675" marR="76200" algn="ctr">
              <a:buSzPts val="1900"/>
            </a:pPr>
            <a:r>
              <a:rPr lang="es-ES" sz="12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CONCLUSIÓN</a:t>
            </a:r>
            <a:endParaRPr sz="12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7" name="Google Shape;117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719974" y="7533083"/>
            <a:ext cx="404550" cy="2022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EFC58D5-6998-F8FD-340D-841EAE52B051}"/>
              </a:ext>
            </a:extLst>
          </p:cNvPr>
          <p:cNvSpPr txBox="1"/>
          <p:nvPr/>
        </p:nvSpPr>
        <p:spPr>
          <a:xfrm>
            <a:off x="50399" y="804199"/>
            <a:ext cx="504877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b="1" i="1" dirty="0">
                <a:latin typeface="Calibri"/>
                <a:ea typeface="Calibri"/>
                <a:cs typeface="Calibri"/>
                <a:sym typeface="Calibri"/>
              </a:rPr>
              <a:t>Autores:</a:t>
            </a:r>
            <a:r>
              <a:rPr lang="es-ES" sz="900" i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900" i="1" dirty="0" err="1">
                <a:latin typeface="Calibri"/>
                <a:ea typeface="Calibri"/>
                <a:cs typeface="Calibri"/>
                <a:sym typeface="Calibri"/>
              </a:rPr>
              <a:t>Gabarrú</a:t>
            </a:r>
            <a:r>
              <a:rPr lang="es-ES" sz="900" i="1" dirty="0">
                <a:latin typeface="Calibri"/>
                <a:ea typeface="Calibri"/>
                <a:cs typeface="Calibri"/>
                <a:sym typeface="Calibri"/>
              </a:rPr>
              <a:t>, L., Seminara, A., </a:t>
            </a:r>
            <a:r>
              <a:rPr lang="es-ES" sz="900" i="1" dirty="0" err="1">
                <a:latin typeface="Calibri"/>
                <a:ea typeface="Calibri"/>
                <a:cs typeface="Calibri"/>
                <a:sym typeface="Calibri"/>
              </a:rPr>
              <a:t>Lautre</a:t>
            </a:r>
            <a:r>
              <a:rPr lang="es-ES" sz="900" i="1" dirty="0">
                <a:latin typeface="Calibri"/>
                <a:ea typeface="Calibri"/>
                <a:cs typeface="Calibri"/>
                <a:sym typeface="Calibri"/>
              </a:rPr>
              <a:t>, A.,  Graziani, P., Smith, S., García Lombardi, M., </a:t>
            </a:r>
            <a:r>
              <a:rPr lang="es-ES" sz="900" i="1" dirty="0" err="1">
                <a:latin typeface="Calibri"/>
                <a:ea typeface="Calibri"/>
                <a:cs typeface="Calibri"/>
                <a:sym typeface="Calibri"/>
              </a:rPr>
              <a:t>Fernie</a:t>
            </a:r>
            <a:r>
              <a:rPr lang="es-ES" sz="900" i="1" dirty="0">
                <a:latin typeface="Calibri"/>
                <a:ea typeface="Calibri"/>
                <a:cs typeface="Calibri"/>
                <a:sym typeface="Calibri"/>
              </a:rPr>
              <a:t>, L.</a:t>
            </a:r>
            <a:endParaRPr lang="es-AR" sz="900" i="1" dirty="0"/>
          </a:p>
        </p:txBody>
      </p:sp>
      <p:sp>
        <p:nvSpPr>
          <p:cNvPr id="4" name="Google Shape;110;p1">
            <a:extLst>
              <a:ext uri="{FF2B5EF4-FFF2-40B4-BE49-F238E27FC236}">
                <a16:creationId xmlns:a16="http://schemas.microsoft.com/office/drawing/2014/main" id="{0DAC85FF-E142-0814-EC19-665E7467C679}"/>
              </a:ext>
            </a:extLst>
          </p:cNvPr>
          <p:cNvSpPr/>
          <p:nvPr/>
        </p:nvSpPr>
        <p:spPr>
          <a:xfrm>
            <a:off x="-6750" y="751982"/>
            <a:ext cx="5157000" cy="45719"/>
          </a:xfrm>
          <a:prstGeom prst="rect">
            <a:avLst/>
          </a:prstGeom>
          <a:solidFill>
            <a:srgbClr val="44637F"/>
          </a:solidFill>
          <a:ln>
            <a:noFill/>
          </a:ln>
        </p:spPr>
        <p:txBody>
          <a:bodyPr spcFirstLastPara="1" wrap="square" lIns="51413" tIns="51413" rIns="51413" bIns="51413" anchor="ctr" anchorCtr="0">
            <a:noAutofit/>
          </a:bodyPr>
          <a:lstStyle/>
          <a:p>
            <a:pPr marL="66675" marR="76200" algn="ctr">
              <a:buSzPts val="1900"/>
            </a:pPr>
            <a:endParaRPr sz="135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110;p1">
            <a:extLst>
              <a:ext uri="{FF2B5EF4-FFF2-40B4-BE49-F238E27FC236}">
                <a16:creationId xmlns:a16="http://schemas.microsoft.com/office/drawing/2014/main" id="{7E7BACA2-4C6F-F9EC-C567-F72959D37724}"/>
              </a:ext>
            </a:extLst>
          </p:cNvPr>
          <p:cNvSpPr/>
          <p:nvPr/>
        </p:nvSpPr>
        <p:spPr>
          <a:xfrm>
            <a:off x="-5880" y="-10452"/>
            <a:ext cx="5157000" cy="45719"/>
          </a:xfrm>
          <a:prstGeom prst="rect">
            <a:avLst/>
          </a:prstGeom>
          <a:solidFill>
            <a:srgbClr val="44637F"/>
          </a:solidFill>
          <a:ln>
            <a:noFill/>
          </a:ln>
        </p:spPr>
        <p:txBody>
          <a:bodyPr spcFirstLastPara="1" wrap="square" lIns="51413" tIns="51413" rIns="51413" bIns="51413" anchor="ctr" anchorCtr="0">
            <a:noAutofit/>
          </a:bodyPr>
          <a:lstStyle/>
          <a:p>
            <a:pPr marL="66675" marR="76200" algn="ctr">
              <a:buSzPts val="1900"/>
            </a:pPr>
            <a:endParaRPr sz="135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10;p1">
            <a:extLst>
              <a:ext uri="{FF2B5EF4-FFF2-40B4-BE49-F238E27FC236}">
                <a16:creationId xmlns:a16="http://schemas.microsoft.com/office/drawing/2014/main" id="{F864155C-C16A-2D15-AD01-F66D2473D32C}"/>
              </a:ext>
            </a:extLst>
          </p:cNvPr>
          <p:cNvSpPr/>
          <p:nvPr/>
        </p:nvSpPr>
        <p:spPr>
          <a:xfrm>
            <a:off x="-5880" y="9106470"/>
            <a:ext cx="5157000" cy="45719"/>
          </a:xfrm>
          <a:prstGeom prst="rect">
            <a:avLst/>
          </a:prstGeom>
          <a:solidFill>
            <a:srgbClr val="44637F"/>
          </a:solidFill>
          <a:ln>
            <a:noFill/>
          </a:ln>
        </p:spPr>
        <p:txBody>
          <a:bodyPr spcFirstLastPara="1" wrap="square" lIns="51413" tIns="51413" rIns="51413" bIns="51413" anchor="ctr" anchorCtr="0">
            <a:noAutofit/>
          </a:bodyPr>
          <a:lstStyle/>
          <a:p>
            <a:pPr marL="66675" marR="76200" algn="ctr">
              <a:buSzPts val="1900"/>
            </a:pPr>
            <a:endParaRPr sz="135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80EB8AE-20F6-8000-39CD-9415BD0C7B81}"/>
              </a:ext>
            </a:extLst>
          </p:cNvPr>
          <p:cNvSpPr txBox="1"/>
          <p:nvPr/>
        </p:nvSpPr>
        <p:spPr>
          <a:xfrm>
            <a:off x="4546600" y="10001"/>
            <a:ext cx="5525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P-041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303</Words>
  <Application>Microsoft Office PowerPoint</Application>
  <PresentationFormat>Presentación en pantalla (16:9)</PresentationFormat>
  <Paragraphs>37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ALEJO SEMINARA</cp:lastModifiedBy>
  <cp:revision>3</cp:revision>
  <dcterms:modified xsi:type="dcterms:W3CDTF">2024-10-18T23:46:57Z</dcterms:modified>
</cp:coreProperties>
</file>