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3716000" cy="24382413"/>
  <p:notesSz cx="6858000" cy="9144000"/>
  <p:defaultTextStyle>
    <a:defPPr>
      <a:defRPr lang="es-AR"/>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680" userDrawn="1">
          <p15:clr>
            <a:srgbClr val="A4A3A4"/>
          </p15:clr>
        </p15:guide>
        <p15:guide id="2" pos="43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52" autoAdjust="0"/>
    <p:restoredTop sz="93426" autoAdjust="0"/>
  </p:normalViewPr>
  <p:slideViewPr>
    <p:cSldViewPr snapToGrid="0" showGuides="1">
      <p:cViewPr>
        <p:scale>
          <a:sx n="59" d="100"/>
          <a:sy n="59" d="100"/>
        </p:scale>
        <p:origin x="-852" y="-78"/>
      </p:cViewPr>
      <p:guideLst>
        <p:guide orient="horz" pos="7680"/>
        <p:guide pos="43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3990364"/>
            <a:ext cx="11658600" cy="8488692"/>
          </a:xfrm>
        </p:spPr>
        <p:txBody>
          <a:bodyPr anchor="b"/>
          <a:lstStyle>
            <a:lvl1pPr algn="ctr">
              <a:defRPr sz="9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14500" y="12806412"/>
            <a:ext cx="10287000" cy="5886771"/>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183913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388772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3" y="1298138"/>
            <a:ext cx="2957513" cy="2066296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42976" y="1298138"/>
            <a:ext cx="8701088" cy="2066296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32244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57511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35832" y="6078678"/>
            <a:ext cx="11830050" cy="10142405"/>
          </a:xfrm>
        </p:spPr>
        <p:txBody>
          <a:bodyPr anchor="b"/>
          <a:lstStyle>
            <a:lvl1pPr>
              <a:defRPr sz="9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35832" y="16317034"/>
            <a:ext cx="11830050" cy="5333651"/>
          </a:xfrm>
        </p:spPr>
        <p:txBody>
          <a:bodyPr/>
          <a:lstStyle>
            <a:lvl1pPr marL="0" indent="0">
              <a:buNone/>
              <a:defRPr sz="3600">
                <a:solidFill>
                  <a:schemeClr val="tx1"/>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2833691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942975" y="6490689"/>
            <a:ext cx="5829300" cy="1547041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943725" y="6490689"/>
            <a:ext cx="5829300" cy="1547041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2927908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944762" y="1298143"/>
            <a:ext cx="11830050" cy="471280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44763" y="5977080"/>
            <a:ext cx="5802510" cy="292927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s-ES"/>
              <a:t>Haga clic para modificar el estilo de texto del patrón</a:t>
            </a:r>
          </a:p>
        </p:txBody>
      </p:sp>
      <p:sp>
        <p:nvSpPr>
          <p:cNvPr id="4" name="Content Placeholder 3"/>
          <p:cNvSpPr>
            <a:spLocks noGrp="1"/>
          </p:cNvSpPr>
          <p:nvPr>
            <p:ph sz="half" idx="2"/>
          </p:nvPr>
        </p:nvSpPr>
        <p:spPr>
          <a:xfrm>
            <a:off x="944763" y="8906353"/>
            <a:ext cx="5802510" cy="1309990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943726" y="5977080"/>
            <a:ext cx="5831087" cy="292927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s-ES"/>
              <a:t>Haga clic para modificar el estilo de texto del patrón</a:t>
            </a:r>
          </a:p>
        </p:txBody>
      </p:sp>
      <p:sp>
        <p:nvSpPr>
          <p:cNvPr id="6" name="Content Placeholder 5"/>
          <p:cNvSpPr>
            <a:spLocks noGrp="1"/>
          </p:cNvSpPr>
          <p:nvPr>
            <p:ph sz="quarter" idx="4"/>
          </p:nvPr>
        </p:nvSpPr>
        <p:spPr>
          <a:xfrm>
            <a:off x="6943726" y="8906353"/>
            <a:ext cx="5831087" cy="1309990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3761319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413055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209236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44762" y="1625494"/>
            <a:ext cx="4423767" cy="5689230"/>
          </a:xfrm>
        </p:spPr>
        <p:txBody>
          <a:bodyPr anchor="b"/>
          <a:lstStyle>
            <a:lvl1pPr>
              <a:defRPr sz="4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31087" y="3510621"/>
            <a:ext cx="6943725" cy="17327317"/>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44762" y="7314724"/>
            <a:ext cx="4423767" cy="13551431"/>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20950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44762" y="1625494"/>
            <a:ext cx="4423767" cy="5689230"/>
          </a:xfrm>
        </p:spPr>
        <p:txBody>
          <a:bodyPr anchor="b"/>
          <a:lstStyle>
            <a:lvl1pPr>
              <a:defRPr sz="4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831087" y="3510621"/>
            <a:ext cx="6943725" cy="17327317"/>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44762" y="7314724"/>
            <a:ext cx="4423767" cy="13551431"/>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1A9655E-A4E2-4841-AEDD-3A957E421835}" type="datetimeFigureOut">
              <a:rPr lang="es-AR" smtClean="0"/>
              <a:pPr/>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1403034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2975" y="1298143"/>
            <a:ext cx="11830050" cy="471280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42975" y="6490689"/>
            <a:ext cx="11830050" cy="1547041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42975" y="22598890"/>
            <a:ext cx="3086100" cy="1298138"/>
          </a:xfrm>
          <a:prstGeom prst="rect">
            <a:avLst/>
          </a:prstGeom>
        </p:spPr>
        <p:txBody>
          <a:bodyPr vert="horz" lIns="91440" tIns="45720" rIns="91440" bIns="45720" rtlCol="0" anchor="ctr"/>
          <a:lstStyle>
            <a:lvl1pPr algn="l">
              <a:defRPr sz="1800">
                <a:solidFill>
                  <a:schemeClr val="tx1">
                    <a:tint val="75000"/>
                  </a:schemeClr>
                </a:solidFill>
              </a:defRPr>
            </a:lvl1pPr>
          </a:lstStyle>
          <a:p>
            <a:fld id="{21A9655E-A4E2-4841-AEDD-3A957E421835}" type="datetimeFigureOut">
              <a:rPr lang="es-AR" smtClean="0"/>
              <a:pPr/>
              <a:t>18/10/2024</a:t>
            </a:fld>
            <a:endParaRPr lang="es-AR"/>
          </a:p>
        </p:txBody>
      </p:sp>
      <p:sp>
        <p:nvSpPr>
          <p:cNvPr id="5" name="Footer Placeholder 4"/>
          <p:cNvSpPr>
            <a:spLocks noGrp="1"/>
          </p:cNvSpPr>
          <p:nvPr>
            <p:ph type="ftr" sz="quarter" idx="3"/>
          </p:nvPr>
        </p:nvSpPr>
        <p:spPr>
          <a:xfrm>
            <a:off x="4543425" y="22598890"/>
            <a:ext cx="4629150" cy="129813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9686925" y="22598890"/>
            <a:ext cx="3086100" cy="1298138"/>
          </a:xfrm>
          <a:prstGeom prst="rect">
            <a:avLst/>
          </a:prstGeom>
        </p:spPr>
        <p:txBody>
          <a:bodyPr vert="horz" lIns="91440" tIns="45720" rIns="91440" bIns="45720" rtlCol="0" anchor="ctr"/>
          <a:lstStyle>
            <a:lvl1pPr algn="r">
              <a:defRPr sz="1800">
                <a:solidFill>
                  <a:schemeClr val="tx1">
                    <a:tint val="75000"/>
                  </a:schemeClr>
                </a:solidFill>
              </a:defRPr>
            </a:lvl1pPr>
          </a:lstStyle>
          <a:p>
            <a:fld id="{E551BA7E-4705-41CB-A859-103C46BE2A81}" type="slidenum">
              <a:rPr lang="es-AR" smtClean="0"/>
              <a:pPr/>
              <a:t>‹Nº›</a:t>
            </a:fld>
            <a:endParaRPr lang="es-AR"/>
          </a:p>
        </p:txBody>
      </p:sp>
    </p:spTree>
    <p:extLst>
      <p:ext uri="{BB962C8B-B14F-4D97-AF65-F5344CB8AC3E}">
        <p14:creationId xmlns:p14="http://schemas.microsoft.com/office/powerpoint/2010/main" xmlns="" val="105771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68066" y="3146460"/>
            <a:ext cx="13086385" cy="1015663"/>
          </a:xfrm>
          <a:prstGeom prst="rect">
            <a:avLst/>
          </a:prstGeom>
          <a:noFill/>
          <a:ln>
            <a:solidFill>
              <a:schemeClr val="tx1"/>
            </a:solidFill>
          </a:ln>
        </p:spPr>
        <p:txBody>
          <a:bodyPr wrap="square">
            <a:spAutoFit/>
          </a:bodyPr>
          <a:lstStyle/>
          <a:p>
            <a:pPr algn="ctr"/>
            <a:r>
              <a:rPr lang="es-AR" sz="2000" b="1" dirty="0" smtClean="0"/>
              <a:t>TOXICIDAD PULMONAR POR OBINUTUZUMAB EN PACIENTE CON LINFOMA DIFUSO DE CÉLULAS B GRANDES </a:t>
            </a:r>
            <a:endParaRPr lang="es-ES" sz="2000" dirty="0" smtClean="0"/>
          </a:p>
          <a:p>
            <a:pPr algn="ctr"/>
            <a:r>
              <a:rPr lang="es-AR" sz="2000" dirty="0" smtClean="0"/>
              <a:t> </a:t>
            </a:r>
            <a:endParaRPr lang="es-ES" sz="2000" dirty="0" smtClean="0"/>
          </a:p>
          <a:p>
            <a:pPr algn="ctr"/>
            <a:r>
              <a:rPr lang="es-AR" sz="2000" b="1" dirty="0" smtClean="0"/>
              <a:t>Autores: </a:t>
            </a:r>
            <a:r>
              <a:rPr lang="es-AR" sz="2000" dirty="0" smtClean="0"/>
              <a:t>Salas A, </a:t>
            </a:r>
            <a:r>
              <a:rPr lang="es-AR" sz="2000" dirty="0" err="1" smtClean="0"/>
              <a:t>Besteiro</a:t>
            </a:r>
            <a:r>
              <a:rPr lang="es-AR" sz="2000" dirty="0" smtClean="0"/>
              <a:t> G, </a:t>
            </a:r>
            <a:r>
              <a:rPr lang="es-AR" sz="2000" dirty="0" err="1" smtClean="0"/>
              <a:t>Enghelmayer</a:t>
            </a:r>
            <a:r>
              <a:rPr lang="es-AR" sz="2000" dirty="0" smtClean="0"/>
              <a:t> J. </a:t>
            </a:r>
            <a:r>
              <a:rPr lang="es-AR" sz="2000" dirty="0" err="1" smtClean="0"/>
              <a:t>Legarreta</a:t>
            </a:r>
            <a:r>
              <a:rPr lang="es-AR" sz="2000" dirty="0" smtClean="0"/>
              <a:t> G. </a:t>
            </a:r>
            <a:r>
              <a:rPr lang="es-AR" sz="2000" dirty="0" smtClean="0"/>
              <a:t>Hospital </a:t>
            </a:r>
            <a:r>
              <a:rPr lang="es-AR" sz="2000" dirty="0" smtClean="0"/>
              <a:t>de Clínicas José de San </a:t>
            </a:r>
            <a:r>
              <a:rPr lang="es-AR" sz="2000" dirty="0" smtClean="0"/>
              <a:t>Martín, CABA.</a:t>
            </a:r>
            <a:endParaRPr lang="es-ES" sz="2000" dirty="0">
              <a:solidFill>
                <a:schemeClr val="tx2">
                  <a:lumMod val="50000"/>
                </a:schemeClr>
              </a:solidFill>
              <a:latin typeface="Calibri" pitchFamily="34" charset="0"/>
            </a:endParaRPr>
          </a:p>
        </p:txBody>
      </p:sp>
      <p:sp>
        <p:nvSpPr>
          <p:cNvPr id="4" name="CuadroTexto 3"/>
          <p:cNvSpPr txBox="1"/>
          <p:nvPr/>
        </p:nvSpPr>
        <p:spPr>
          <a:xfrm>
            <a:off x="331042" y="7874526"/>
            <a:ext cx="13086000" cy="5324535"/>
          </a:xfrm>
          <a:prstGeom prst="rect">
            <a:avLst/>
          </a:prstGeom>
          <a:noFill/>
          <a:ln>
            <a:solidFill>
              <a:schemeClr val="tx1"/>
            </a:solidFill>
          </a:ln>
        </p:spPr>
        <p:txBody>
          <a:bodyPr wrap="square" rtlCol="0">
            <a:spAutoFit/>
          </a:bodyPr>
          <a:lstStyle/>
          <a:p>
            <a:pPr algn="just" defTabSz="685766">
              <a:defRPr/>
            </a:pPr>
            <a:r>
              <a:rPr lang="es-AR" sz="2000" b="1" kern="0" dirty="0">
                <a:solidFill>
                  <a:schemeClr val="tx2">
                    <a:lumMod val="50000"/>
                  </a:schemeClr>
                </a:solidFill>
              </a:rPr>
              <a:t>Caso </a:t>
            </a:r>
            <a:r>
              <a:rPr lang="es-AR" sz="2000" b="1" kern="0" dirty="0" smtClean="0">
                <a:solidFill>
                  <a:schemeClr val="tx2">
                    <a:lumMod val="50000"/>
                  </a:schemeClr>
                </a:solidFill>
              </a:rPr>
              <a:t>clínico: </a:t>
            </a:r>
            <a:r>
              <a:rPr lang="es-AR" sz="2000" dirty="0" smtClean="0"/>
              <a:t>Mujer </a:t>
            </a:r>
            <a:r>
              <a:rPr lang="es-AR" sz="2000" dirty="0" smtClean="0"/>
              <a:t>de 70 años, </a:t>
            </a:r>
            <a:r>
              <a:rPr lang="es-AR" sz="2000" dirty="0" err="1" smtClean="0"/>
              <a:t>extabaquista</a:t>
            </a:r>
            <a:r>
              <a:rPr lang="es-AR" sz="2000" dirty="0" smtClean="0"/>
              <a:t> 75 paquetes/año, con diagnóstico de LDCGB en 2021. Realizó primera línea de tratamiento con RCHOP hasta el 2022, y por recaída en 2023 recibe segunda línea de tratamiento con </a:t>
            </a:r>
            <a:r>
              <a:rPr lang="es-AR" sz="2000" dirty="0" err="1" smtClean="0"/>
              <a:t>bendamustina</a:t>
            </a:r>
            <a:r>
              <a:rPr lang="es-AR" sz="2000" dirty="0" smtClean="0"/>
              <a:t> y </a:t>
            </a:r>
            <a:r>
              <a:rPr lang="es-AR" sz="2000" dirty="0" err="1" smtClean="0"/>
              <a:t>obinutuzumab</a:t>
            </a:r>
            <a:r>
              <a:rPr lang="es-AR" sz="2000" dirty="0" smtClean="0"/>
              <a:t> por 4 ciclos, el último realizado en septiembre de 2023. </a:t>
            </a:r>
            <a:endParaRPr lang="es-ES" sz="2000" dirty="0" smtClean="0"/>
          </a:p>
          <a:p>
            <a:pPr algn="just"/>
            <a:r>
              <a:rPr lang="es-AR" sz="2000" dirty="0" smtClean="0"/>
              <a:t>Un mes después de la última infusión, comienza con disnea progresiva, por lo que consulta a la guardia realizándose TAC de tórax que evidencia enfisema </a:t>
            </a:r>
            <a:r>
              <a:rPr lang="es-AR" sz="2000" dirty="0" err="1" smtClean="0"/>
              <a:t>centrolobulillar</a:t>
            </a:r>
            <a:r>
              <a:rPr lang="es-AR" sz="2000" dirty="0" smtClean="0"/>
              <a:t>, sin cambios con respecto a la anterior. Cuatro meses más tarde, persiste con disnea y agrega tos con expectoración </a:t>
            </a:r>
            <a:r>
              <a:rPr lang="es-AR" sz="2000" dirty="0" err="1" smtClean="0"/>
              <a:t>mucopurulenta</a:t>
            </a:r>
            <a:r>
              <a:rPr lang="es-AR" sz="2000" dirty="0" smtClean="0"/>
              <a:t>. Al examen físico presentaba regular mecánica </a:t>
            </a:r>
            <a:r>
              <a:rPr lang="es-AR" sz="2000" dirty="0" err="1" smtClean="0"/>
              <a:t>ventilatoria</a:t>
            </a:r>
            <a:r>
              <a:rPr lang="es-AR" sz="2000" dirty="0" smtClean="0"/>
              <a:t>, </a:t>
            </a:r>
            <a:r>
              <a:rPr lang="es-AR" sz="2000" dirty="0" err="1" smtClean="0"/>
              <a:t>rales</a:t>
            </a:r>
            <a:r>
              <a:rPr lang="es-AR" sz="2000" dirty="0" smtClean="0"/>
              <a:t> </a:t>
            </a:r>
            <a:r>
              <a:rPr lang="es-AR" sz="2000" dirty="0" err="1" smtClean="0"/>
              <a:t>velcro</a:t>
            </a:r>
            <a:r>
              <a:rPr lang="es-AR" sz="2000" dirty="0" smtClean="0"/>
              <a:t> </a:t>
            </a:r>
            <a:r>
              <a:rPr lang="es-AR" sz="2000" dirty="0" err="1" smtClean="0"/>
              <a:t>bibasales</a:t>
            </a:r>
            <a:r>
              <a:rPr lang="es-AR" sz="2000" dirty="0" smtClean="0"/>
              <a:t>, saturación de oxígeno 85% al 0.21. En la TAC de tórax se evidenciaban opacidades en vidrio esmerilado, a predominio basal, signos incipientes de </a:t>
            </a:r>
            <a:r>
              <a:rPr lang="es-AR" sz="2000" dirty="0" err="1" smtClean="0"/>
              <a:t>panalización</a:t>
            </a:r>
            <a:r>
              <a:rPr lang="es-AR" sz="2000" dirty="0" smtClean="0"/>
              <a:t>. Se realizó esputo seriado con </a:t>
            </a:r>
            <a:r>
              <a:rPr lang="es-AR" sz="2000" dirty="0" err="1" smtClean="0"/>
              <a:t>baciloscopia</a:t>
            </a:r>
            <a:r>
              <a:rPr lang="es-AR" sz="2000" dirty="0" smtClean="0"/>
              <a:t> y cultivo para BAAR y gérmenes comunes, panel viral y </a:t>
            </a:r>
            <a:r>
              <a:rPr lang="es-AR" sz="2000" dirty="0" err="1" smtClean="0"/>
              <a:t>hemocultivos</a:t>
            </a:r>
            <a:r>
              <a:rPr lang="es-AR" sz="2000" dirty="0" smtClean="0"/>
              <a:t>, que fueron negativos. </a:t>
            </a:r>
            <a:endParaRPr lang="es-ES" sz="2000" dirty="0" smtClean="0"/>
          </a:p>
          <a:p>
            <a:pPr algn="just"/>
            <a:r>
              <a:rPr lang="es-AR" sz="2000" dirty="0" smtClean="0"/>
              <a:t>Se descartaron otras causas de enfermedad pulmonar intersticial de evolución </a:t>
            </a:r>
            <a:r>
              <a:rPr lang="es-AR" sz="2000" dirty="0" err="1" smtClean="0"/>
              <a:t>subaguda</a:t>
            </a:r>
            <a:r>
              <a:rPr lang="es-AR" sz="2000" dirty="0" smtClean="0"/>
              <a:t>, entre ellas las </a:t>
            </a:r>
            <a:r>
              <a:rPr lang="es-AR" sz="2000" dirty="0" err="1" smtClean="0"/>
              <a:t>exposicionales</a:t>
            </a:r>
            <a:r>
              <a:rPr lang="es-AR" sz="2000" dirty="0" smtClean="0"/>
              <a:t> y las enfermedades autoinmunes. </a:t>
            </a:r>
            <a:endParaRPr lang="es-ES" sz="2000" dirty="0" smtClean="0"/>
          </a:p>
          <a:p>
            <a:pPr algn="just"/>
            <a:r>
              <a:rPr lang="es-AR" sz="2000" dirty="0" smtClean="0"/>
              <a:t>Se interpretó como probable compromiso intersticial pulmonar secundario a </a:t>
            </a:r>
            <a:r>
              <a:rPr lang="es-AR" sz="2000" dirty="0" err="1" smtClean="0"/>
              <a:t>obinutuzumab</a:t>
            </a:r>
            <a:r>
              <a:rPr lang="es-AR" sz="2000" dirty="0" smtClean="0"/>
              <a:t>, por lo cual se realizó tratamiento </a:t>
            </a:r>
            <a:r>
              <a:rPr lang="es-AR" sz="2000" dirty="0" err="1" smtClean="0"/>
              <a:t>esteroideo</a:t>
            </a:r>
            <a:r>
              <a:rPr lang="es-AR" sz="2000" dirty="0" smtClean="0"/>
              <a:t> y luego se decidió en ateneo multidisciplinario agregar </a:t>
            </a:r>
            <a:r>
              <a:rPr lang="es-AR" sz="2000" dirty="0" err="1" smtClean="0"/>
              <a:t>ciclofosfamida</a:t>
            </a:r>
            <a:r>
              <a:rPr lang="es-AR" sz="2000" dirty="0" smtClean="0"/>
              <a:t> 1 gramo. </a:t>
            </a:r>
            <a:endParaRPr lang="es-ES" sz="2000" dirty="0" smtClean="0"/>
          </a:p>
          <a:p>
            <a:pPr algn="just"/>
            <a:r>
              <a:rPr lang="es-AR" sz="2000" dirty="0" smtClean="0"/>
              <a:t>Evolucionó con fiebre y progresión de las opacidades en vidrio esmerilado con áreas consolidativas bilaterales. Ante la sospecha de </a:t>
            </a:r>
            <a:r>
              <a:rPr lang="es-AR" sz="2000" dirty="0" err="1" smtClean="0"/>
              <a:t>sobreinfección</a:t>
            </a:r>
            <a:r>
              <a:rPr lang="es-AR" sz="2000" dirty="0" smtClean="0"/>
              <a:t> por P. </a:t>
            </a:r>
            <a:r>
              <a:rPr lang="es-AR" sz="2000" dirty="0" err="1" smtClean="0"/>
              <a:t>jiroveci</a:t>
            </a:r>
            <a:r>
              <a:rPr lang="es-AR" sz="2000" dirty="0" smtClean="0"/>
              <a:t>, se indicó tratamiento con </a:t>
            </a:r>
            <a:r>
              <a:rPr lang="es-AR" sz="2000" dirty="0" err="1" smtClean="0"/>
              <a:t>trimetoprima</a:t>
            </a:r>
            <a:r>
              <a:rPr lang="es-AR" sz="2000" dirty="0" smtClean="0"/>
              <a:t> </a:t>
            </a:r>
            <a:r>
              <a:rPr lang="es-AR" sz="2000" dirty="0" err="1" smtClean="0"/>
              <a:t>sulfametoxazol</a:t>
            </a:r>
            <a:r>
              <a:rPr lang="es-AR" sz="2000" dirty="0" smtClean="0"/>
              <a:t>, ampliándose el esquema antibiótico a </a:t>
            </a:r>
            <a:r>
              <a:rPr lang="es-AR" sz="2000" dirty="0" err="1" smtClean="0"/>
              <a:t>Imipenem</a:t>
            </a:r>
            <a:r>
              <a:rPr lang="es-AR" sz="2000" dirty="0" smtClean="0"/>
              <a:t> y </a:t>
            </a:r>
            <a:r>
              <a:rPr lang="es-AR" sz="2000" dirty="0" err="1" smtClean="0"/>
              <a:t>vancomicina</a:t>
            </a:r>
            <a:r>
              <a:rPr lang="es-AR" sz="2000" dirty="0" smtClean="0"/>
              <a:t> para cubrir microorganismos </a:t>
            </a:r>
            <a:r>
              <a:rPr lang="es-AR" sz="2000" dirty="0" err="1" smtClean="0"/>
              <a:t>intrahospitalarios</a:t>
            </a:r>
            <a:r>
              <a:rPr lang="es-AR" sz="2000" dirty="0" smtClean="0"/>
              <a:t>. La evolución clínica fue desfavorable y falleció a los 15 días del ingreso</a:t>
            </a:r>
            <a:r>
              <a:rPr lang="es-AR" sz="2000" dirty="0" smtClean="0"/>
              <a:t>.</a:t>
            </a:r>
            <a:endParaRPr lang="es-ES" sz="2000" dirty="0" smtClean="0"/>
          </a:p>
        </p:txBody>
      </p:sp>
      <p:sp>
        <p:nvSpPr>
          <p:cNvPr id="5" name="CuadroTexto 4"/>
          <p:cNvSpPr txBox="1"/>
          <p:nvPr/>
        </p:nvSpPr>
        <p:spPr>
          <a:xfrm>
            <a:off x="282916" y="4423642"/>
            <a:ext cx="13055492" cy="3170099"/>
          </a:xfrm>
          <a:prstGeom prst="rect">
            <a:avLst/>
          </a:prstGeom>
          <a:noFill/>
          <a:ln>
            <a:solidFill>
              <a:schemeClr val="tx1"/>
            </a:solidFill>
          </a:ln>
        </p:spPr>
        <p:txBody>
          <a:bodyPr wrap="square" rtlCol="0">
            <a:spAutoFit/>
          </a:bodyPr>
          <a:lstStyle/>
          <a:p>
            <a:pPr algn="just"/>
            <a:r>
              <a:rPr lang="es-AR" sz="2000" b="1" dirty="0" smtClean="0"/>
              <a:t>Introducción: </a:t>
            </a:r>
            <a:r>
              <a:rPr lang="es-AR" sz="2000" dirty="0" smtClean="0"/>
              <a:t>Los </a:t>
            </a:r>
            <a:r>
              <a:rPr lang="es-AR" sz="2000" dirty="0" smtClean="0"/>
              <a:t>anticuerpos monoclonales anti-CD20, producen citotoxicidad celular dependiente de anticuerpos, uniéndose específicamente al antígeno CD20 de los linfocitos B. Se utilizan en el tratamiento del </a:t>
            </a:r>
            <a:r>
              <a:rPr lang="es-AR" sz="2000" dirty="0" smtClean="0"/>
              <a:t>linfoma folicular</a:t>
            </a:r>
            <a:r>
              <a:rPr lang="es-AR" sz="2000" dirty="0" smtClean="0"/>
              <a:t>, </a:t>
            </a:r>
            <a:r>
              <a:rPr lang="es-AR" sz="2000" dirty="0" smtClean="0"/>
              <a:t>leucemia linfática crónica</a:t>
            </a:r>
            <a:r>
              <a:rPr lang="es-AR" sz="2000" dirty="0" smtClean="0"/>
              <a:t>, </a:t>
            </a:r>
            <a:r>
              <a:rPr lang="es-AR" sz="2000" dirty="0" smtClean="0"/>
              <a:t>linfoma difuso de células b grandes </a:t>
            </a:r>
            <a:r>
              <a:rPr lang="es-AR" sz="2000" dirty="0" smtClean="0"/>
              <a:t>(LDCBG) y en afecciones como la </a:t>
            </a:r>
            <a:r>
              <a:rPr lang="es-AR" sz="2000" dirty="0" smtClean="0"/>
              <a:t>artritis </a:t>
            </a:r>
            <a:r>
              <a:rPr lang="es-AR" sz="2000" dirty="0" err="1" smtClean="0"/>
              <a:t>reumatoidea</a:t>
            </a:r>
            <a:r>
              <a:rPr lang="es-AR" sz="2000" dirty="0" smtClean="0"/>
              <a:t> </a:t>
            </a:r>
            <a:r>
              <a:rPr lang="es-AR" sz="2000" dirty="0" smtClean="0"/>
              <a:t>refractaria. Si bien la seguridad de estos agentes ha sido demostrada con bajo rango de toxicidad, existen algunos eventos adversos (EA) no reconocidos previamente en los ensayos clínicos. Los EA más frecuentes consisten en </a:t>
            </a:r>
            <a:r>
              <a:rPr lang="es-AR" sz="2000" dirty="0" smtClean="0"/>
              <a:t>reacciones relacionadas </a:t>
            </a:r>
            <a:r>
              <a:rPr lang="es-AR" sz="2000" dirty="0" smtClean="0"/>
              <a:t>a la </a:t>
            </a:r>
            <a:r>
              <a:rPr lang="es-AR" sz="2000" dirty="0" smtClean="0"/>
              <a:t>infusión </a:t>
            </a:r>
            <a:r>
              <a:rPr lang="es-AR" sz="2000" dirty="0" smtClean="0"/>
              <a:t>(RRI), presentándose en 9-15 % de los pacientes, también se han encontrado reacciones serias como shock, reacciones anafilácticas y SDRA fatales en el 0.07%. Las complicaciones respiratorias incluyen tos, rinitis, </a:t>
            </a:r>
            <a:r>
              <a:rPr lang="es-AR" sz="2000" dirty="0" err="1" smtClean="0"/>
              <a:t>broncoespasmo</a:t>
            </a:r>
            <a:r>
              <a:rPr lang="es-AR" sz="2000" dirty="0" smtClean="0"/>
              <a:t>, disnea y sinusitis. Entre los EA pulmonares serios, la neumonitis intersticial ha sido descrita de manera infrecuente, y en particular para el  caso del </a:t>
            </a:r>
            <a:r>
              <a:rPr lang="es-AR" sz="2000" dirty="0" err="1" smtClean="0"/>
              <a:t>rituximab</a:t>
            </a:r>
            <a:r>
              <a:rPr lang="es-AR" sz="2000" dirty="0" smtClean="0"/>
              <a:t>. Hasta nuestro conocimiento, no se han descrito aún casos de toxicidad pulmonar por </a:t>
            </a:r>
            <a:r>
              <a:rPr lang="es-AR" sz="2000" dirty="0" err="1" smtClean="0"/>
              <a:t>obinutuzumab</a:t>
            </a:r>
            <a:r>
              <a:rPr lang="es-AR" sz="2000" dirty="0" smtClean="0"/>
              <a:t>.</a:t>
            </a:r>
            <a:endParaRPr lang="es-ES" sz="2000" kern="0" dirty="0">
              <a:solidFill>
                <a:schemeClr val="tx2">
                  <a:lumMod val="50000"/>
                </a:schemeClr>
              </a:solidFill>
              <a:cs typeface="Rockwell"/>
            </a:endParaRPr>
          </a:p>
        </p:txBody>
      </p:sp>
      <p:sp>
        <p:nvSpPr>
          <p:cNvPr id="7" name="CuadroTexto 6"/>
          <p:cNvSpPr txBox="1"/>
          <p:nvPr/>
        </p:nvSpPr>
        <p:spPr>
          <a:xfrm>
            <a:off x="252408" y="18868430"/>
            <a:ext cx="13086000" cy="2195216"/>
          </a:xfrm>
          <a:prstGeom prst="rect">
            <a:avLst/>
          </a:prstGeom>
          <a:noFill/>
          <a:ln>
            <a:solidFill>
              <a:schemeClr val="tx1"/>
            </a:solidFill>
          </a:ln>
        </p:spPr>
        <p:txBody>
          <a:bodyPr wrap="square" rtlCol="0">
            <a:spAutoFit/>
          </a:bodyPr>
          <a:lstStyle/>
          <a:p>
            <a:pPr algn="just">
              <a:lnSpc>
                <a:spcPct val="115000"/>
              </a:lnSpc>
              <a:spcAft>
                <a:spcPts val="1000"/>
              </a:spcAft>
            </a:pPr>
            <a:r>
              <a:rPr lang="es-AR" sz="2000" b="1" kern="0" dirty="0" smtClean="0">
                <a:solidFill>
                  <a:schemeClr val="tx2">
                    <a:lumMod val="50000"/>
                  </a:schemeClr>
                </a:solidFill>
              </a:rPr>
              <a:t>Discusión y conclusiones: </a:t>
            </a:r>
            <a:r>
              <a:rPr lang="es-AR" sz="2000" dirty="0" smtClean="0"/>
              <a:t>La toxicidad pulmonar por medicamentos es un diagnóstico de descarte; en nuestra paciente no se encontraron evidencias de infección ni tampoco   exposiciones relevantes u otras causas de enfermedad parenquimatosa. Los EA relacionados a la terapia anti CD20 más comunes son las RRI, las infecciones y alteraciones hematológicas. Menos frecuentemente se puede encontrar compromiso intersticial y el agente más estudiado es el </a:t>
            </a:r>
            <a:r>
              <a:rPr lang="es-AR" sz="2000" dirty="0" err="1" smtClean="0"/>
              <a:t>Rituximab</a:t>
            </a:r>
            <a:r>
              <a:rPr lang="es-AR" sz="2000" dirty="0" smtClean="0"/>
              <a:t>. Sin embargo, el </a:t>
            </a:r>
            <a:r>
              <a:rPr lang="es-AR" sz="2000" dirty="0" err="1" smtClean="0"/>
              <a:t>Obinutuzumab</a:t>
            </a:r>
            <a:r>
              <a:rPr lang="es-AR" sz="2000" dirty="0" smtClean="0"/>
              <a:t> podría también estar relacionado a toxicidad pulmonar aunque según nuestro conocimiento, hasta el momento no existen reportes de casos. </a:t>
            </a:r>
            <a:r>
              <a:rPr lang="es-AR" sz="2000" kern="0" dirty="0">
                <a:solidFill>
                  <a:schemeClr val="tx2">
                    <a:lumMod val="50000"/>
                  </a:schemeClr>
                </a:solidFill>
              </a:rPr>
              <a:t>  </a:t>
            </a:r>
          </a:p>
        </p:txBody>
      </p:sp>
      <p:sp>
        <p:nvSpPr>
          <p:cNvPr id="6" name="CuadroTexto 5">
            <a:extLst>
              <a:ext uri="{FF2B5EF4-FFF2-40B4-BE49-F238E27FC236}">
                <a16:creationId xmlns:a16="http://schemas.microsoft.com/office/drawing/2014/main" xmlns="" id="{7F87A6CB-E8CF-F021-2395-3B078CF78FF2}"/>
              </a:ext>
            </a:extLst>
          </p:cNvPr>
          <p:cNvSpPr txBox="1"/>
          <p:nvPr/>
        </p:nvSpPr>
        <p:spPr>
          <a:xfrm>
            <a:off x="255960" y="21537146"/>
            <a:ext cx="13043001" cy="2451953"/>
          </a:xfrm>
          <a:prstGeom prst="rect">
            <a:avLst/>
          </a:prstGeom>
          <a:noFill/>
          <a:ln>
            <a:solidFill>
              <a:schemeClr val="tx1"/>
            </a:solidFill>
          </a:ln>
        </p:spPr>
        <p:txBody>
          <a:bodyPr wrap="square" rtlCol="0">
            <a:spAutoFit/>
          </a:bodyPr>
          <a:lstStyle>
            <a:defPPr>
              <a:defRPr lang="es-AR"/>
            </a:defPPr>
            <a:lvl1pPr algn="just">
              <a:lnSpc>
                <a:spcPct val="115000"/>
              </a:lnSpc>
              <a:spcAft>
                <a:spcPts val="1000"/>
              </a:spcAft>
              <a:defRPr sz="2000" b="1" kern="0">
                <a:solidFill>
                  <a:schemeClr val="tx2">
                    <a:lumMod val="50000"/>
                  </a:schemeClr>
                </a:solidFill>
              </a:defRPr>
            </a:lvl1pPr>
          </a:lstStyle>
          <a:p>
            <a:pPr>
              <a:lnSpc>
                <a:spcPct val="100000"/>
              </a:lnSpc>
              <a:spcAft>
                <a:spcPts val="0"/>
              </a:spcAft>
            </a:pPr>
            <a:r>
              <a:rPr lang="es-AR" dirty="0"/>
              <a:t>Bibliografía: </a:t>
            </a:r>
            <a:endParaRPr lang="es-AR" dirty="0" smtClean="0"/>
          </a:p>
          <a:p>
            <a:pPr>
              <a:lnSpc>
                <a:spcPct val="100000"/>
              </a:lnSpc>
            </a:pPr>
            <a:r>
              <a:rPr lang="en-US" b="0" dirty="0" err="1" smtClean="0"/>
              <a:t>Hadjinicolaou</a:t>
            </a:r>
            <a:r>
              <a:rPr lang="en-US" b="0" dirty="0" smtClean="0"/>
              <a:t> A, </a:t>
            </a:r>
            <a:r>
              <a:rPr lang="en-US" b="0" dirty="0" smtClean="0"/>
              <a:t>Non-infectious </a:t>
            </a:r>
            <a:r>
              <a:rPr lang="en-US" b="0" dirty="0" smtClean="0"/>
              <a:t>pulmonary toxicity of </a:t>
            </a:r>
            <a:r>
              <a:rPr lang="en-US" b="0" dirty="0" err="1" smtClean="0"/>
              <a:t>rituximab</a:t>
            </a:r>
            <a:r>
              <a:rPr lang="en-US" b="0" dirty="0" smtClean="0"/>
              <a:t>: a systematic review. Rheumatology </a:t>
            </a:r>
            <a:r>
              <a:rPr lang="en-US" b="0" dirty="0" smtClean="0"/>
              <a:t>2012.</a:t>
            </a:r>
          </a:p>
          <a:p>
            <a:pPr>
              <a:lnSpc>
                <a:spcPct val="100000"/>
              </a:lnSpc>
            </a:pPr>
            <a:r>
              <a:rPr lang="en-US" b="0" dirty="0" err="1" smtClean="0"/>
              <a:t>SarrafYazdy</a:t>
            </a:r>
            <a:r>
              <a:rPr lang="en-US" b="0" dirty="0" smtClean="0"/>
              <a:t> </a:t>
            </a:r>
            <a:r>
              <a:rPr lang="en-US" b="0" dirty="0" smtClean="0"/>
              <a:t>M, </a:t>
            </a:r>
            <a:r>
              <a:rPr lang="en-US" b="0" dirty="0" smtClean="0"/>
              <a:t>Impact of </a:t>
            </a:r>
            <a:r>
              <a:rPr lang="en-US" b="0" dirty="0" err="1" smtClean="0"/>
              <a:t>obinutuzumab</a:t>
            </a:r>
            <a:r>
              <a:rPr lang="en-US" b="0" dirty="0" smtClean="0"/>
              <a:t> </a:t>
            </a:r>
            <a:r>
              <a:rPr lang="en-US" b="0" dirty="0" smtClean="0"/>
              <a:t>alone and in combination </a:t>
            </a:r>
            <a:r>
              <a:rPr lang="en-US" b="0" dirty="0" smtClean="0"/>
              <a:t>for follicular </a:t>
            </a:r>
            <a:r>
              <a:rPr lang="en-US" b="0" dirty="0" smtClean="0"/>
              <a:t>lymphoma. Blood </a:t>
            </a:r>
            <a:r>
              <a:rPr lang="en-US" b="0" dirty="0" err="1" smtClean="0"/>
              <a:t>Lymphat</a:t>
            </a:r>
            <a:r>
              <a:rPr lang="en-US" b="0" dirty="0" smtClean="0"/>
              <a:t> Cancer. 2017</a:t>
            </a:r>
            <a:r>
              <a:rPr lang="en-US" b="0" dirty="0" smtClean="0"/>
              <a:t>.</a:t>
            </a:r>
          </a:p>
          <a:p>
            <a:pPr>
              <a:lnSpc>
                <a:spcPct val="100000"/>
              </a:lnSpc>
            </a:pPr>
            <a:r>
              <a:rPr lang="en-US" b="0" dirty="0" err="1" smtClean="0"/>
              <a:t>Lioté</a:t>
            </a:r>
            <a:r>
              <a:rPr lang="en-US" b="0" dirty="0" smtClean="0"/>
              <a:t> </a:t>
            </a:r>
            <a:r>
              <a:rPr lang="en-US" b="0" dirty="0" smtClean="0"/>
              <a:t>H, </a:t>
            </a:r>
            <a:r>
              <a:rPr lang="en-US" b="0" dirty="0" err="1" smtClean="0"/>
              <a:t>Rituximab</a:t>
            </a:r>
            <a:r>
              <a:rPr lang="en-US" b="0" dirty="0" smtClean="0"/>
              <a:t> induced lung disease: a systematic literature review. </a:t>
            </a:r>
            <a:r>
              <a:rPr lang="en-US" b="0" dirty="0" err="1" smtClean="0"/>
              <a:t>EurRespir</a:t>
            </a:r>
            <a:r>
              <a:rPr lang="en-US" b="0" dirty="0" smtClean="0"/>
              <a:t> J </a:t>
            </a:r>
            <a:r>
              <a:rPr lang="en-US" b="0" dirty="0" smtClean="0"/>
              <a:t>2010</a:t>
            </a:r>
            <a:r>
              <a:rPr lang="en-US" b="0" dirty="0" smtClean="0"/>
              <a:t>.</a:t>
            </a:r>
            <a:endParaRPr lang="en-US" b="0" dirty="0" smtClean="0"/>
          </a:p>
          <a:p>
            <a:pPr>
              <a:lnSpc>
                <a:spcPct val="100000"/>
              </a:lnSpc>
            </a:pPr>
            <a:r>
              <a:rPr lang="en-US" b="0" dirty="0" err="1" smtClean="0"/>
              <a:t>Zayen</a:t>
            </a:r>
            <a:r>
              <a:rPr lang="en-US" b="0" dirty="0" smtClean="0"/>
              <a:t> A, </a:t>
            </a:r>
            <a:r>
              <a:rPr lang="en-US" b="0" dirty="0" err="1" smtClean="0"/>
              <a:t>Rituximab</a:t>
            </a:r>
            <a:r>
              <a:rPr lang="en-US" b="0" dirty="0" smtClean="0"/>
              <a:t>-induced interstitial lung disease: case report and literature review. </a:t>
            </a:r>
            <a:r>
              <a:rPr lang="es-AR" b="0" dirty="0" err="1" smtClean="0"/>
              <a:t>Pharmacology</a:t>
            </a:r>
            <a:r>
              <a:rPr lang="es-AR" b="0" dirty="0" smtClean="0"/>
              <a:t> </a:t>
            </a:r>
            <a:r>
              <a:rPr lang="es-AR" b="0" dirty="0" smtClean="0"/>
              <a:t>2011</a:t>
            </a:r>
            <a:r>
              <a:rPr lang="es-AR" b="0" dirty="0" smtClean="0"/>
              <a:t>.</a:t>
            </a:r>
            <a:endParaRPr lang="es-AR" b="0" dirty="0" smtClean="0"/>
          </a:p>
          <a:p>
            <a:pPr>
              <a:lnSpc>
                <a:spcPct val="100000"/>
              </a:lnSpc>
            </a:pPr>
            <a:r>
              <a:rPr lang="en-US" b="0" dirty="0" smtClean="0"/>
              <a:t>Freeman </a:t>
            </a:r>
            <a:r>
              <a:rPr lang="en-US" b="0" dirty="0" smtClean="0"/>
              <a:t>CL, </a:t>
            </a:r>
            <a:r>
              <a:rPr lang="en-US" b="0" dirty="0" smtClean="0"/>
              <a:t> A </a:t>
            </a:r>
            <a:r>
              <a:rPr lang="en-US" b="0" dirty="0" smtClean="0"/>
              <a:t>tale of two antibodies: </a:t>
            </a:r>
            <a:r>
              <a:rPr lang="en-US" b="0" dirty="0" err="1" smtClean="0"/>
              <a:t>obinutuzumab</a:t>
            </a:r>
            <a:r>
              <a:rPr lang="en-US" b="0" dirty="0" smtClean="0"/>
              <a:t> versus </a:t>
            </a:r>
            <a:r>
              <a:rPr lang="en-US" b="0" dirty="0" err="1" smtClean="0"/>
              <a:t>rituximab</a:t>
            </a:r>
            <a:r>
              <a:rPr lang="en-US" b="0" dirty="0" smtClean="0"/>
              <a:t>. </a:t>
            </a:r>
            <a:r>
              <a:rPr lang="es-AR" b="0" dirty="0" smtClean="0"/>
              <a:t>Br J </a:t>
            </a:r>
            <a:r>
              <a:rPr lang="es-AR" b="0" dirty="0" smtClean="0"/>
              <a:t>Haematol2018.</a:t>
            </a:r>
            <a:endParaRPr lang="es-AR" dirty="0"/>
          </a:p>
        </p:txBody>
      </p:sp>
      <p:pic>
        <p:nvPicPr>
          <p:cNvPr id="12" name="11 Imagen" descr="congreso mendoza.jpg"/>
          <p:cNvPicPr>
            <a:picLocks noChangeAspect="1"/>
          </p:cNvPicPr>
          <p:nvPr/>
        </p:nvPicPr>
        <p:blipFill>
          <a:blip r:embed="rId2"/>
          <a:stretch>
            <a:fillRect/>
          </a:stretch>
        </p:blipFill>
        <p:spPr>
          <a:xfrm>
            <a:off x="224589" y="227805"/>
            <a:ext cx="13202653" cy="2611647"/>
          </a:xfrm>
          <a:prstGeom prst="rect">
            <a:avLst/>
          </a:prstGeom>
        </p:spPr>
      </p:pic>
      <p:pic>
        <p:nvPicPr>
          <p:cNvPr id="14" name="13 Imagen" descr="feb 24.png"/>
          <p:cNvPicPr>
            <a:picLocks noChangeAspect="1"/>
          </p:cNvPicPr>
          <p:nvPr/>
        </p:nvPicPr>
        <p:blipFill>
          <a:blip r:embed="rId3"/>
          <a:stretch>
            <a:fillRect/>
          </a:stretch>
        </p:blipFill>
        <p:spPr>
          <a:xfrm>
            <a:off x="5838485" y="13571621"/>
            <a:ext cx="7636883" cy="4572000"/>
          </a:xfrm>
          <a:prstGeom prst="rect">
            <a:avLst/>
          </a:prstGeom>
        </p:spPr>
      </p:pic>
      <p:pic>
        <p:nvPicPr>
          <p:cNvPr id="15" name="14 Imagen" descr="octb 23.png"/>
          <p:cNvPicPr>
            <a:picLocks noChangeAspect="1"/>
          </p:cNvPicPr>
          <p:nvPr/>
        </p:nvPicPr>
        <p:blipFill>
          <a:blip r:embed="rId4"/>
          <a:stretch>
            <a:fillRect/>
          </a:stretch>
        </p:blipFill>
        <p:spPr>
          <a:xfrm>
            <a:off x="446794" y="13950893"/>
            <a:ext cx="5200027" cy="3925433"/>
          </a:xfrm>
          <a:prstGeom prst="rect">
            <a:avLst/>
          </a:prstGeom>
        </p:spPr>
      </p:pic>
      <p:sp>
        <p:nvSpPr>
          <p:cNvPr id="17" name="16 CuadroTexto"/>
          <p:cNvSpPr txBox="1"/>
          <p:nvPr/>
        </p:nvSpPr>
        <p:spPr>
          <a:xfrm>
            <a:off x="930442" y="1347537"/>
            <a:ext cx="11742821" cy="646331"/>
          </a:xfrm>
          <a:prstGeom prst="rect">
            <a:avLst/>
          </a:prstGeom>
          <a:noFill/>
        </p:spPr>
        <p:txBody>
          <a:bodyPr wrap="square" rtlCol="0">
            <a:spAutoFit/>
          </a:bodyPr>
          <a:lstStyle/>
          <a:p>
            <a:pPr algn="ctr"/>
            <a:r>
              <a:rPr lang="es-AR" dirty="0" smtClean="0">
                <a:solidFill>
                  <a:schemeClr val="tx1">
                    <a:lumMod val="75000"/>
                    <a:lumOff val="25000"/>
                  </a:schemeClr>
                </a:solidFill>
              </a:rPr>
              <a:t>52° CONGRESO ARGENTINO DE MEDICINA RESPIRATORIA</a:t>
            </a:r>
            <a:endParaRPr lang="es-ES" dirty="0">
              <a:solidFill>
                <a:schemeClr val="tx1">
                  <a:lumMod val="75000"/>
                  <a:lumOff val="25000"/>
                </a:schemeClr>
              </a:solidFill>
            </a:endParaRPr>
          </a:p>
        </p:txBody>
      </p:sp>
      <p:sp>
        <p:nvSpPr>
          <p:cNvPr id="18" name="17 Rectángulo"/>
          <p:cNvSpPr/>
          <p:nvPr/>
        </p:nvSpPr>
        <p:spPr>
          <a:xfrm>
            <a:off x="12384821" y="208548"/>
            <a:ext cx="1090547" cy="461665"/>
          </a:xfrm>
          <a:prstGeom prst="rect">
            <a:avLst/>
          </a:prstGeom>
        </p:spPr>
        <p:txBody>
          <a:bodyPr wrap="square">
            <a:spAutoFit/>
          </a:bodyPr>
          <a:lstStyle/>
          <a:p>
            <a:r>
              <a:rPr lang="es-AR" sz="2400" dirty="0" smtClean="0"/>
              <a:t>P-043</a:t>
            </a:r>
            <a:endParaRPr lang="es-ES" sz="2400" dirty="0"/>
          </a:p>
        </p:txBody>
      </p:sp>
    </p:spTree>
    <p:extLst>
      <p:ext uri="{BB962C8B-B14F-4D97-AF65-F5344CB8AC3E}">
        <p14:creationId xmlns:p14="http://schemas.microsoft.com/office/powerpoint/2010/main" xmlns="" val="171625597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TotalTime>
  <Words>424</Words>
  <Application>Microsoft Office PowerPoint</Application>
  <PresentationFormat>Personalizado</PresentationFormat>
  <Paragraphs>18</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Lucía Senorans</dc:creator>
  <cp:lastModifiedBy>User</cp:lastModifiedBy>
  <cp:revision>33</cp:revision>
  <dcterms:created xsi:type="dcterms:W3CDTF">2019-08-05T18:41:14Z</dcterms:created>
  <dcterms:modified xsi:type="dcterms:W3CDTF">2024-10-18T14:35:07Z</dcterms:modified>
</cp:coreProperties>
</file>