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5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385881" y="1496484"/>
            <a:ext cx="4373326" cy="3183467"/>
          </a:xfrm>
          <a:prstGeom prst="rect">
            <a:avLst/>
          </a:prstGeom>
        </p:spPr>
        <p:txBody>
          <a:bodyPr anchor="b"/>
          <a:lstStyle>
            <a:lvl1pPr algn="ctr">
              <a:defRPr sz="33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3135" y="4802716"/>
            <a:ext cx="3858817" cy="220768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00"/>
            </a:lvl1pPr>
            <a:lvl2pPr marL="0" indent="257266" algn="ctr">
              <a:buSzTx/>
              <a:buFontTx/>
              <a:buNone/>
              <a:defRPr sz="1300"/>
            </a:lvl2pPr>
            <a:lvl3pPr marL="0" indent="514532" algn="ctr">
              <a:buSzTx/>
              <a:buFontTx/>
              <a:buNone/>
              <a:defRPr sz="1300"/>
            </a:lvl3pPr>
            <a:lvl4pPr marL="0" indent="771799" algn="ctr">
              <a:buSzTx/>
              <a:buFontTx/>
              <a:buNone/>
              <a:defRPr sz="1300"/>
            </a:lvl4pPr>
            <a:lvl5pPr marL="0" indent="1029065" algn="ctr">
              <a:buSzTx/>
              <a:buFontTx/>
              <a:buNone/>
              <a:defRPr sz="1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351045" y="2279652"/>
            <a:ext cx="4437640" cy="3803650"/>
          </a:xfrm>
          <a:prstGeom prst="rect">
            <a:avLst/>
          </a:prstGeom>
        </p:spPr>
        <p:txBody>
          <a:bodyPr anchor="b"/>
          <a:lstStyle>
            <a:lvl1pPr>
              <a:defRPr sz="33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1045" y="6119286"/>
            <a:ext cx="4437640" cy="200025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00"/>
            </a:lvl1pPr>
            <a:lvl2pPr marL="0" indent="257266">
              <a:buSzTx/>
              <a:buFontTx/>
              <a:buNone/>
              <a:defRPr sz="1300"/>
            </a:lvl2pPr>
            <a:lvl3pPr marL="0" indent="514532">
              <a:buSzTx/>
              <a:buFontTx/>
              <a:buNone/>
              <a:defRPr sz="1300"/>
            </a:lvl3pPr>
            <a:lvl4pPr marL="0" indent="771799">
              <a:buSzTx/>
              <a:buFontTx/>
              <a:buNone/>
              <a:defRPr sz="1300"/>
            </a:lvl4pPr>
            <a:lvl5pPr marL="0" indent="1029065">
              <a:buSzTx/>
              <a:buFontTx/>
              <a:buNone/>
              <a:defRPr sz="1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53724" y="2434166"/>
            <a:ext cx="2186664" cy="580178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354395" y="486835"/>
            <a:ext cx="4437639" cy="176741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4396" y="2241550"/>
            <a:ext cx="2176614" cy="1098550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00" b="1"/>
            </a:lvl1pPr>
            <a:lvl2pPr marL="0" indent="257266">
              <a:buSzTx/>
              <a:buFontTx/>
              <a:buNone/>
              <a:defRPr sz="1300" b="1"/>
            </a:lvl2pPr>
            <a:lvl3pPr marL="0" indent="514532">
              <a:buSzTx/>
              <a:buFontTx/>
              <a:buNone/>
              <a:defRPr sz="1300" b="1"/>
            </a:lvl3pPr>
            <a:lvl4pPr marL="0" indent="771799">
              <a:buSzTx/>
              <a:buFontTx/>
              <a:buNone/>
              <a:defRPr sz="1300" b="1"/>
            </a:lvl4pPr>
            <a:lvl5pPr marL="0" indent="1029065">
              <a:buSzTx/>
              <a:buFontTx/>
              <a:buNone/>
              <a:defRPr sz="13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2604701" y="2241550"/>
            <a:ext cx="2187334" cy="1098550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3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354395" y="609600"/>
            <a:ext cx="1659426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187331" y="1316568"/>
            <a:ext cx="2604703" cy="6498168"/>
          </a:xfrm>
          <a:prstGeom prst="rect">
            <a:avLst/>
          </a:prstGeom>
        </p:spPr>
        <p:txBody>
          <a:bodyPr/>
          <a:lstStyle>
            <a:lvl1pPr marL="128633" indent="-128633">
              <a:defRPr sz="1800"/>
            </a:lvl1pPr>
            <a:lvl2pPr marL="411626" indent="-154359">
              <a:defRPr sz="1800"/>
            </a:lvl2pPr>
            <a:lvl3pPr marL="692640" indent="-178107">
              <a:defRPr sz="1800"/>
            </a:lvl3pPr>
            <a:lvl4pPr marL="982290" indent="-210490">
              <a:defRPr sz="1800"/>
            </a:lvl4pPr>
            <a:lvl5pPr marL="1239556" indent="-210490"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354395" y="2743200"/>
            <a:ext cx="1659425" cy="50821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9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354395" y="609600"/>
            <a:ext cx="1659426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2187331" y="1316568"/>
            <a:ext cx="2604703" cy="64981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4395" y="2743200"/>
            <a:ext cx="1659426" cy="508211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266">
              <a:buSzTx/>
              <a:buFontTx/>
              <a:buNone/>
              <a:defRPr sz="900"/>
            </a:lvl2pPr>
            <a:lvl3pPr marL="0" indent="514532">
              <a:buSzTx/>
              <a:buFontTx/>
              <a:buNone/>
              <a:defRPr sz="900"/>
            </a:lvl3pPr>
            <a:lvl4pPr marL="0" indent="771799">
              <a:buSzTx/>
              <a:buFontTx/>
              <a:buNone/>
              <a:defRPr sz="900"/>
            </a:lvl4pPr>
            <a:lvl5pPr marL="0" indent="1029065">
              <a:buSzTx/>
              <a:buFontTx/>
              <a:buNone/>
              <a:defRPr sz="9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53724" y="486835"/>
            <a:ext cx="4437640" cy="1767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53724" y="2434166"/>
            <a:ext cx="4437640" cy="5801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609981" y="8630441"/>
            <a:ext cx="181383" cy="17622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6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51453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633" marR="0" indent="-128633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405689" marR="0" indent="-148422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689941" marR="0" indent="-175408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964749" marR="0" indent="-192949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222015" marR="0" indent="-192949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479281" marR="0" indent="-192949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736548" marR="0" indent="-192949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993814" marR="0" indent="-192949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2251081" marR="0" indent="-192949" algn="l" defTabSz="514532" rtl="0" latinLnBrk="0">
        <a:lnSpc>
          <a:spcPct val="9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15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adroTexto 2"/>
          <p:cNvSpPr txBox="1"/>
          <p:nvPr/>
        </p:nvSpPr>
        <p:spPr>
          <a:xfrm>
            <a:off x="55779" y="362549"/>
            <a:ext cx="5033526" cy="984885"/>
          </a:xfrm>
          <a:prstGeom prst="rect">
            <a:avLst/>
          </a:prstGeom>
          <a:solidFill>
            <a:srgbClr val="F8CBAD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100" b="1"/>
            </a:pPr>
            <a:r>
              <a:rPr sz="1300" dirty="0"/>
              <a:t>FACTORES ASOCIADOS A LA CAÍDA DE LA FUNCIÓN PULMONAR EN FIBROSIS QUÍSTICA MEDIDOS A TRAVÉS DE VEF1q</a:t>
            </a:r>
          </a:p>
          <a:p>
            <a:pPr algn="ctr">
              <a:defRPr sz="700">
                <a:solidFill>
                  <a:srgbClr val="222222"/>
                </a:solidFill>
              </a:defRPr>
            </a:pPr>
            <a:r>
              <a:rPr sz="800" b="1" dirty="0"/>
              <a:t>Lucia Sosa</a:t>
            </a:r>
            <a:r>
              <a:rPr sz="800" b="1" baseline="30000" dirty="0"/>
              <a:t>1</a:t>
            </a:r>
            <a:r>
              <a:rPr sz="800" b="1" dirty="0"/>
              <a:t>, Romina Turk</a:t>
            </a:r>
            <a:r>
              <a:rPr sz="800" b="1" baseline="30000" dirty="0"/>
              <a:t>1</a:t>
            </a:r>
            <a:r>
              <a:rPr sz="800" b="1" dirty="0"/>
              <a:t>, Rosario Forlenza</a:t>
            </a:r>
            <a:r>
              <a:rPr sz="800" b="1" baseline="30000" dirty="0"/>
              <a:t>1</a:t>
            </a:r>
            <a:r>
              <a:rPr sz="800" b="1" dirty="0"/>
              <a:t>, Juan Orozco</a:t>
            </a:r>
            <a:r>
              <a:rPr sz="800" b="1" baseline="30000" dirty="0"/>
              <a:t>1</a:t>
            </a:r>
            <a:r>
              <a:rPr sz="800" b="1" dirty="0"/>
              <a:t>, Carina Calabrese</a:t>
            </a:r>
            <a:r>
              <a:rPr sz="800" b="1" baseline="30000" dirty="0"/>
              <a:t>2</a:t>
            </a:r>
            <a:r>
              <a:rPr sz="800" b="1" dirty="0"/>
              <a:t>, Gustavo Armando</a:t>
            </a:r>
            <a:r>
              <a:rPr sz="800" b="1" baseline="30000" dirty="0"/>
              <a:t>2</a:t>
            </a:r>
            <a:r>
              <a:rPr sz="800" b="1" dirty="0"/>
              <a:t>, Sergio Arias</a:t>
            </a:r>
            <a:r>
              <a:rPr sz="800" b="1" baseline="30000" dirty="0"/>
              <a:t>2</a:t>
            </a:r>
            <a:r>
              <a:rPr sz="800" b="1" dirty="0"/>
              <a:t>, José María Malet</a:t>
            </a:r>
            <a:r>
              <a:rPr sz="800" b="1" baseline="30000" dirty="0"/>
              <a:t>1</a:t>
            </a:r>
            <a:br>
              <a:rPr sz="800" b="1" baseline="30000" dirty="0"/>
            </a:br>
            <a:r>
              <a:rPr sz="800" b="1" baseline="30000" dirty="0">
                <a:solidFill>
                  <a:srgbClr val="000000"/>
                </a:solidFill>
              </a:rPr>
              <a:t>1</a:t>
            </a:r>
            <a:r>
              <a:rPr sz="800" b="1" dirty="0"/>
              <a:t>Hospital de </a:t>
            </a:r>
            <a:r>
              <a:rPr sz="800" b="1" dirty="0" err="1"/>
              <a:t>Rehabilitación</a:t>
            </a:r>
            <a:r>
              <a:rPr sz="800" b="1" dirty="0"/>
              <a:t> Respiratoria María Ferrer. Buenos Aires, CABA</a:t>
            </a:r>
          </a:p>
          <a:p>
            <a:pPr algn="ctr">
              <a:defRPr sz="700" baseline="30000">
                <a:solidFill>
                  <a:srgbClr val="222222"/>
                </a:solidFill>
              </a:defRPr>
            </a:pPr>
            <a:r>
              <a:rPr sz="800" b="1" dirty="0"/>
              <a:t>2</a:t>
            </a:r>
            <a:r>
              <a:rPr sz="800" b="1" baseline="0" dirty="0"/>
              <a:t>Instituto Nacional de </a:t>
            </a:r>
            <a:r>
              <a:rPr sz="800" b="1" baseline="0" dirty="0" err="1"/>
              <a:t>Enfermedades</a:t>
            </a:r>
            <a:r>
              <a:rPr sz="800" b="1" baseline="0" dirty="0"/>
              <a:t> </a:t>
            </a:r>
            <a:r>
              <a:rPr sz="800" b="1" baseline="0" dirty="0" err="1"/>
              <a:t>Respiratorias</a:t>
            </a:r>
            <a:r>
              <a:rPr sz="800" b="1" baseline="0" dirty="0"/>
              <a:t> Dr. Emilio Coni. Santa Fe</a:t>
            </a:r>
          </a:p>
        </p:txBody>
      </p:sp>
      <p:sp>
        <p:nvSpPr>
          <p:cNvPr id="95" name="CuadroTexto 4"/>
          <p:cNvSpPr txBox="1"/>
          <p:nvPr/>
        </p:nvSpPr>
        <p:spPr>
          <a:xfrm>
            <a:off x="55779" y="1380528"/>
            <a:ext cx="5033526" cy="1554272"/>
          </a:xfrm>
          <a:prstGeom prst="rect">
            <a:avLst/>
          </a:prstGeom>
          <a:solidFill>
            <a:srgbClr val="FFE699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257216">
              <a:defRPr sz="900" b="1"/>
            </a:pPr>
            <a:r>
              <a:rPr sz="950" dirty="0"/>
              <a:t>INTRODUCCIÓN Y OBJETIVO</a:t>
            </a:r>
            <a:r>
              <a:rPr sz="950" dirty="0">
                <a:solidFill>
                  <a:srgbClr val="222A35"/>
                </a:solidFill>
              </a:rPr>
              <a:t> </a:t>
            </a:r>
          </a:p>
          <a:p>
            <a:pPr algn="just" defTabSz="257216">
              <a:defRPr sz="900"/>
            </a:pPr>
            <a:r>
              <a:rPr sz="950" dirty="0"/>
              <a:t>La </a:t>
            </a:r>
            <a:r>
              <a:rPr sz="950" dirty="0" err="1"/>
              <a:t>evolución</a:t>
            </a:r>
            <a:r>
              <a:rPr sz="950" dirty="0"/>
              <a:t> y </a:t>
            </a:r>
            <a:r>
              <a:rPr sz="950" dirty="0" err="1"/>
              <a:t>pronóstico</a:t>
            </a:r>
            <a:r>
              <a:rPr sz="950" dirty="0"/>
              <a:t>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pacientes</a:t>
            </a:r>
            <a:r>
              <a:rPr sz="950" dirty="0"/>
              <a:t> con Fibrosis </a:t>
            </a:r>
            <a:r>
              <a:rPr sz="950" dirty="0" err="1"/>
              <a:t>Quística</a:t>
            </a:r>
            <a:r>
              <a:rPr sz="950" dirty="0"/>
              <a:t> (</a:t>
            </a:r>
            <a:r>
              <a:rPr sz="950" dirty="0" err="1"/>
              <a:t>pFQ</a:t>
            </a:r>
            <a:r>
              <a:rPr sz="950" dirty="0"/>
              <a:t>) ha </a:t>
            </a:r>
            <a:r>
              <a:rPr sz="950" dirty="0" err="1"/>
              <a:t>mejorado</a:t>
            </a:r>
            <a:r>
              <a:rPr sz="950" dirty="0"/>
              <a:t> gracias al </a:t>
            </a:r>
            <a:r>
              <a:rPr sz="950" dirty="0" err="1"/>
              <a:t>diagnóstico</a:t>
            </a:r>
            <a:r>
              <a:rPr sz="950" dirty="0"/>
              <a:t> </a:t>
            </a:r>
            <a:r>
              <a:rPr sz="950" dirty="0" err="1"/>
              <a:t>precoz</a:t>
            </a:r>
            <a:r>
              <a:rPr sz="950" dirty="0"/>
              <a:t> y al </a:t>
            </a:r>
            <a:r>
              <a:rPr sz="950" dirty="0" err="1"/>
              <a:t>tratamiento</a:t>
            </a:r>
            <a:r>
              <a:rPr sz="950" dirty="0"/>
              <a:t> con </a:t>
            </a:r>
            <a:r>
              <a:rPr sz="950" dirty="0" err="1"/>
              <a:t>moduladores</a:t>
            </a:r>
            <a:r>
              <a:rPr sz="950" dirty="0"/>
              <a:t>. El VEF1 es uno de </a:t>
            </a:r>
            <a:r>
              <a:rPr sz="950" dirty="0" err="1"/>
              <a:t>los</a:t>
            </a:r>
            <a:r>
              <a:rPr sz="950" dirty="0"/>
              <a:t> </a:t>
            </a:r>
            <a:r>
              <a:rPr sz="950" dirty="0" err="1"/>
              <a:t>parámetros</a:t>
            </a:r>
            <a:r>
              <a:rPr sz="950" dirty="0"/>
              <a:t> </a:t>
            </a:r>
            <a:r>
              <a:rPr sz="950" dirty="0" err="1"/>
              <a:t>más</a:t>
            </a:r>
            <a:r>
              <a:rPr sz="950" dirty="0"/>
              <a:t> </a:t>
            </a:r>
            <a:r>
              <a:rPr sz="950" dirty="0" err="1"/>
              <a:t>utilizados</a:t>
            </a:r>
            <a:r>
              <a:rPr sz="950" dirty="0"/>
              <a:t> para </a:t>
            </a:r>
            <a:r>
              <a:rPr sz="950" dirty="0" err="1"/>
              <a:t>el</a:t>
            </a:r>
            <a:r>
              <a:rPr sz="950" dirty="0"/>
              <a:t> control de </a:t>
            </a:r>
            <a:r>
              <a:rPr sz="950" dirty="0" err="1"/>
              <a:t>estos</a:t>
            </a:r>
            <a:r>
              <a:rPr sz="950" dirty="0"/>
              <a:t> </a:t>
            </a:r>
            <a:r>
              <a:rPr sz="950" dirty="0" err="1"/>
              <a:t>pacientes</a:t>
            </a:r>
            <a:r>
              <a:rPr sz="950" dirty="0"/>
              <a:t>.</a:t>
            </a:r>
          </a:p>
          <a:p>
            <a:pPr algn="just" defTabSz="257216">
              <a:defRPr sz="900"/>
            </a:pPr>
            <a:r>
              <a:rPr sz="950" dirty="0"/>
              <a:t>El </a:t>
            </a:r>
            <a:r>
              <a:rPr sz="950" dirty="0" err="1"/>
              <a:t>cociente</a:t>
            </a:r>
            <a:r>
              <a:rPr sz="950" dirty="0"/>
              <a:t> de VEF1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adultos</a:t>
            </a:r>
            <a:r>
              <a:rPr sz="950" dirty="0"/>
              <a:t> (VEF1q) es </a:t>
            </a:r>
            <a:r>
              <a:rPr sz="950" dirty="0" err="1"/>
              <a:t>el</a:t>
            </a:r>
            <a:r>
              <a:rPr sz="950" dirty="0"/>
              <a:t> </a:t>
            </a:r>
            <a:r>
              <a:rPr sz="950" dirty="0" err="1"/>
              <a:t>resultado</a:t>
            </a:r>
            <a:r>
              <a:rPr sz="950" dirty="0"/>
              <a:t> de VEF1</a:t>
            </a:r>
            <a:r>
              <a:rPr sz="950" baseline="-5999" dirty="0"/>
              <a:t>mL</a:t>
            </a:r>
            <a:r>
              <a:rPr sz="950" dirty="0"/>
              <a:t>/P1</a:t>
            </a:r>
            <a:r>
              <a:rPr sz="950" baseline="-5999" dirty="0"/>
              <a:t>sexo</a:t>
            </a:r>
            <a:r>
              <a:rPr sz="950" dirty="0"/>
              <a:t>. </a:t>
            </a:r>
            <a:r>
              <a:rPr sz="950" dirty="0" err="1"/>
              <a:t>Creemos</a:t>
            </a:r>
            <a:r>
              <a:rPr sz="950" dirty="0"/>
              <a:t> que </a:t>
            </a:r>
            <a:r>
              <a:rPr sz="950" dirty="0" err="1"/>
              <a:t>esta</a:t>
            </a:r>
            <a:r>
              <a:rPr sz="950" dirty="0"/>
              <a:t> variable </a:t>
            </a:r>
            <a:r>
              <a:rPr sz="950" dirty="0" err="1"/>
              <a:t>podría</a:t>
            </a:r>
            <a:r>
              <a:rPr sz="950" dirty="0"/>
              <a:t> </a:t>
            </a:r>
            <a:r>
              <a:rPr sz="950" dirty="0" err="1"/>
              <a:t>utilizarse</a:t>
            </a:r>
            <a:r>
              <a:rPr sz="950" dirty="0"/>
              <a:t> para </a:t>
            </a:r>
            <a:r>
              <a:rPr sz="950" dirty="0" err="1"/>
              <a:t>seguimiento</a:t>
            </a:r>
            <a:r>
              <a:rPr sz="950" dirty="0"/>
              <a:t> de la </a:t>
            </a:r>
            <a:r>
              <a:rPr sz="950" dirty="0" err="1"/>
              <a:t>función</a:t>
            </a:r>
            <a:r>
              <a:rPr sz="950" dirty="0"/>
              <a:t> </a:t>
            </a:r>
            <a:r>
              <a:rPr sz="950" dirty="0" err="1"/>
              <a:t>pulmonar</a:t>
            </a:r>
            <a:r>
              <a:rPr sz="950" dirty="0"/>
              <a:t> (FP). Su </a:t>
            </a:r>
            <a:r>
              <a:rPr sz="950" dirty="0" err="1"/>
              <a:t>disminución</a:t>
            </a:r>
            <a:r>
              <a:rPr sz="950" dirty="0"/>
              <a:t> es </a:t>
            </a:r>
            <a:r>
              <a:rPr sz="950" dirty="0" err="1"/>
              <a:t>paulatina</a:t>
            </a:r>
            <a:r>
              <a:rPr sz="950" dirty="0"/>
              <a:t>, de 1 </a:t>
            </a:r>
            <a:r>
              <a:rPr sz="950" dirty="0" err="1"/>
              <a:t>unidad</a:t>
            </a:r>
            <a:r>
              <a:rPr sz="950" dirty="0"/>
              <a:t> </a:t>
            </a:r>
            <a:r>
              <a:rPr sz="950" dirty="0" err="1"/>
              <a:t>cada</a:t>
            </a:r>
            <a:r>
              <a:rPr sz="950" dirty="0"/>
              <a:t> 18 </a:t>
            </a:r>
            <a:r>
              <a:rPr sz="950" dirty="0" err="1"/>
              <a:t>años</a:t>
            </a:r>
            <a:r>
              <a:rPr sz="950" dirty="0"/>
              <a:t>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sujetos</a:t>
            </a:r>
            <a:r>
              <a:rPr sz="950" dirty="0"/>
              <a:t> </a:t>
            </a:r>
            <a:r>
              <a:rPr sz="950" dirty="0" err="1"/>
              <a:t>normales</a:t>
            </a:r>
            <a:r>
              <a:rPr sz="950" dirty="0"/>
              <a:t>. En </a:t>
            </a:r>
            <a:r>
              <a:rPr sz="950" dirty="0" err="1"/>
              <a:t>tabaquistas</a:t>
            </a:r>
            <a:r>
              <a:rPr sz="950" dirty="0"/>
              <a:t> </a:t>
            </a:r>
            <a:r>
              <a:rPr sz="950" dirty="0" err="1"/>
              <a:t>esto</a:t>
            </a:r>
            <a:r>
              <a:rPr sz="950" dirty="0"/>
              <a:t> se </a:t>
            </a:r>
            <a:r>
              <a:rPr sz="950" dirty="0" err="1"/>
              <a:t>ve</a:t>
            </a:r>
            <a:r>
              <a:rPr sz="950" dirty="0"/>
              <a:t> </a:t>
            </a:r>
            <a:r>
              <a:rPr sz="950" dirty="0" err="1"/>
              <a:t>cada</a:t>
            </a:r>
            <a:r>
              <a:rPr sz="950" dirty="0"/>
              <a:t> 10 </a:t>
            </a:r>
            <a:r>
              <a:rPr sz="950" dirty="0" err="1"/>
              <a:t>años</a:t>
            </a:r>
            <a:r>
              <a:rPr sz="950" dirty="0"/>
              <a:t> </a:t>
            </a:r>
            <a:r>
              <a:rPr sz="950" dirty="0" err="1"/>
              <a:t>por</a:t>
            </a:r>
            <a:r>
              <a:rPr sz="950" dirty="0"/>
              <a:t> lo que </a:t>
            </a:r>
            <a:r>
              <a:rPr sz="950" dirty="0" err="1"/>
              <a:t>cambios</a:t>
            </a:r>
            <a:r>
              <a:rPr sz="950" dirty="0"/>
              <a:t> </a:t>
            </a:r>
            <a:r>
              <a:rPr sz="950" dirty="0" err="1"/>
              <a:t>mayores</a:t>
            </a:r>
            <a:r>
              <a:rPr sz="950" dirty="0"/>
              <a:t> </a:t>
            </a:r>
            <a:r>
              <a:rPr sz="950" dirty="0" err="1"/>
              <a:t>podrían</a:t>
            </a:r>
            <a:r>
              <a:rPr sz="950" dirty="0"/>
              <a:t> </a:t>
            </a:r>
            <a:r>
              <a:rPr sz="950" dirty="0" err="1"/>
              <a:t>asociarse</a:t>
            </a:r>
            <a:r>
              <a:rPr sz="950" dirty="0"/>
              <a:t> a </a:t>
            </a:r>
            <a:r>
              <a:rPr sz="950" dirty="0" err="1"/>
              <a:t>deterioro</a:t>
            </a:r>
            <a:r>
              <a:rPr sz="950" dirty="0"/>
              <a:t> </a:t>
            </a:r>
            <a:r>
              <a:rPr sz="950" dirty="0" err="1"/>
              <a:t>acelerado</a:t>
            </a:r>
            <a:r>
              <a:rPr sz="950" dirty="0"/>
              <a:t> de la FP.</a:t>
            </a:r>
          </a:p>
          <a:p>
            <a:pPr algn="just" defTabSz="257216">
              <a:defRPr sz="900"/>
            </a:pPr>
            <a:r>
              <a:rPr sz="950" dirty="0" err="1"/>
              <a:t>Nuestro</a:t>
            </a:r>
            <a:r>
              <a:rPr sz="950" dirty="0"/>
              <a:t> </a:t>
            </a:r>
            <a:r>
              <a:rPr sz="950" dirty="0" err="1"/>
              <a:t>objetivo</a:t>
            </a:r>
            <a:r>
              <a:rPr sz="950" dirty="0"/>
              <a:t> </a:t>
            </a:r>
            <a:r>
              <a:rPr sz="950" dirty="0" err="1"/>
              <a:t>fue</a:t>
            </a:r>
            <a:r>
              <a:rPr sz="950" dirty="0"/>
              <a:t> </a:t>
            </a:r>
            <a:r>
              <a:rPr sz="950" dirty="0" err="1"/>
              <a:t>describir</a:t>
            </a:r>
            <a:r>
              <a:rPr sz="950" dirty="0"/>
              <a:t> </a:t>
            </a:r>
            <a:r>
              <a:rPr lang="es-419" sz="950" dirty="0"/>
              <a:t>qué </a:t>
            </a:r>
            <a:r>
              <a:rPr sz="950" dirty="0" err="1"/>
              <a:t>factores</a:t>
            </a:r>
            <a:r>
              <a:rPr sz="950" dirty="0"/>
              <a:t> de </a:t>
            </a:r>
            <a:r>
              <a:rPr sz="950" dirty="0" err="1"/>
              <a:t>riesgo</a:t>
            </a:r>
            <a:r>
              <a:rPr sz="950" dirty="0"/>
              <a:t> (FR) </a:t>
            </a:r>
            <a:r>
              <a:rPr lang="es-419" sz="950" dirty="0"/>
              <a:t>se asocian a una</a:t>
            </a:r>
            <a:r>
              <a:rPr sz="950" dirty="0"/>
              <a:t> mayor </a:t>
            </a:r>
            <a:r>
              <a:rPr sz="950" dirty="0" err="1"/>
              <a:t>caída</a:t>
            </a:r>
            <a:r>
              <a:rPr sz="950" dirty="0"/>
              <a:t> de la FP </a:t>
            </a:r>
            <a:r>
              <a:rPr lang="es-419" sz="950" dirty="0"/>
              <a:t>en </a:t>
            </a:r>
            <a:r>
              <a:rPr sz="950" dirty="0" err="1"/>
              <a:t>pFQ</a:t>
            </a:r>
            <a:r>
              <a:rPr sz="950" dirty="0"/>
              <a:t> </a:t>
            </a:r>
            <a:r>
              <a:rPr lang="es-419" sz="950" dirty="0"/>
              <a:t>con seguimiento en </a:t>
            </a:r>
            <a:r>
              <a:rPr sz="950" dirty="0"/>
              <a:t>un hospital </a:t>
            </a:r>
            <a:r>
              <a:rPr sz="950" dirty="0" err="1"/>
              <a:t>monovalente</a:t>
            </a:r>
            <a:r>
              <a:rPr sz="950" dirty="0"/>
              <a:t> de </a:t>
            </a:r>
            <a:r>
              <a:rPr sz="950" dirty="0" err="1"/>
              <a:t>enfermedades</a:t>
            </a:r>
            <a:r>
              <a:rPr sz="950" dirty="0"/>
              <a:t> </a:t>
            </a:r>
            <a:r>
              <a:rPr sz="950" dirty="0" err="1"/>
              <a:t>respiratorias</a:t>
            </a:r>
            <a:r>
              <a:rPr sz="950" dirty="0"/>
              <a:t>.</a:t>
            </a:r>
          </a:p>
        </p:txBody>
      </p:sp>
      <p:sp>
        <p:nvSpPr>
          <p:cNvPr id="96" name="CuadroTexto 6"/>
          <p:cNvSpPr txBox="1"/>
          <p:nvPr/>
        </p:nvSpPr>
        <p:spPr>
          <a:xfrm>
            <a:off x="55780" y="7257616"/>
            <a:ext cx="5026927" cy="1115690"/>
          </a:xfrm>
          <a:prstGeom prst="rect">
            <a:avLst/>
          </a:prstGeom>
          <a:solidFill>
            <a:srgbClr val="FFE699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257216">
              <a:defRPr sz="900" b="1"/>
            </a:pPr>
            <a:r>
              <a:rPr sz="950" dirty="0"/>
              <a:t>DISCUSIÓN</a:t>
            </a:r>
          </a:p>
          <a:p>
            <a:pPr algn="just" defTabSz="257216">
              <a:defRPr sz="900"/>
            </a:pPr>
            <a:r>
              <a:rPr sz="950" dirty="0"/>
              <a:t>Los FR </a:t>
            </a:r>
            <a:r>
              <a:rPr sz="950" dirty="0" err="1"/>
              <a:t>pueden</a:t>
            </a:r>
            <a:r>
              <a:rPr sz="950" dirty="0"/>
              <a:t> </a:t>
            </a:r>
            <a:r>
              <a:rPr sz="950" dirty="0" err="1"/>
              <a:t>dividirse</a:t>
            </a:r>
            <a:r>
              <a:rPr sz="950" dirty="0"/>
              <a:t>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modificables</a:t>
            </a:r>
            <a:r>
              <a:rPr sz="950" dirty="0"/>
              <a:t> y no </a:t>
            </a:r>
            <a:r>
              <a:rPr sz="950" dirty="0" err="1"/>
              <a:t>modificables</a:t>
            </a:r>
            <a:r>
              <a:rPr sz="950" dirty="0"/>
              <a:t>. En </a:t>
            </a:r>
            <a:r>
              <a:rPr sz="950" dirty="0" err="1"/>
              <a:t>los</a:t>
            </a:r>
            <a:r>
              <a:rPr sz="950" dirty="0"/>
              <a:t> </a:t>
            </a:r>
            <a:r>
              <a:rPr sz="950" dirty="0" err="1"/>
              <a:t>últimos</a:t>
            </a:r>
            <a:r>
              <a:rPr sz="950" dirty="0"/>
              <a:t>, la </a:t>
            </a:r>
            <a:r>
              <a:rPr sz="950" dirty="0" err="1"/>
              <a:t>presencia</a:t>
            </a:r>
            <a:r>
              <a:rPr sz="950" dirty="0"/>
              <a:t> de </a:t>
            </a:r>
            <a:r>
              <a:rPr sz="950" dirty="0" err="1"/>
              <a:t>mutación</a:t>
            </a:r>
            <a:r>
              <a:rPr sz="950" dirty="0"/>
              <a:t> </a:t>
            </a:r>
            <a:r>
              <a:rPr sz="950" dirty="0" err="1"/>
              <a:t>homocigota</a:t>
            </a:r>
            <a:r>
              <a:rPr sz="950" dirty="0"/>
              <a:t> para </a:t>
            </a:r>
            <a:r>
              <a:rPr sz="950" dirty="0" err="1"/>
              <a:t>el</a:t>
            </a:r>
            <a:r>
              <a:rPr sz="950" dirty="0"/>
              <a:t> gen F508del, se </a:t>
            </a:r>
            <a:r>
              <a:rPr sz="950" dirty="0" err="1"/>
              <a:t>asoció</a:t>
            </a:r>
            <a:r>
              <a:rPr sz="950" dirty="0"/>
              <a:t> a un mayor </a:t>
            </a:r>
            <a:r>
              <a:rPr sz="950" dirty="0" err="1"/>
              <a:t>descenso</a:t>
            </a:r>
            <a:r>
              <a:rPr sz="950" dirty="0"/>
              <a:t> de la FP. Entre </a:t>
            </a:r>
            <a:r>
              <a:rPr sz="950" dirty="0" err="1"/>
              <a:t>los</a:t>
            </a:r>
            <a:r>
              <a:rPr sz="950" dirty="0"/>
              <a:t> FR </a:t>
            </a:r>
            <a:r>
              <a:rPr sz="950" dirty="0" err="1"/>
              <a:t>modificables</a:t>
            </a:r>
            <a:r>
              <a:rPr sz="950" dirty="0"/>
              <a:t>, la IRC y mayor </a:t>
            </a:r>
            <a:r>
              <a:rPr sz="950" dirty="0" err="1"/>
              <a:t>latencia</a:t>
            </a:r>
            <a:r>
              <a:rPr sz="950" dirty="0"/>
              <a:t> entre </a:t>
            </a:r>
            <a:r>
              <a:rPr sz="950" dirty="0" err="1"/>
              <a:t>consultas</a:t>
            </a:r>
            <a:r>
              <a:rPr sz="950" dirty="0"/>
              <a:t>, se </a:t>
            </a:r>
            <a:r>
              <a:rPr sz="950" dirty="0" err="1"/>
              <a:t>asoció</a:t>
            </a:r>
            <a:r>
              <a:rPr sz="950" dirty="0"/>
              <a:t> a un mayor </a:t>
            </a:r>
            <a:r>
              <a:rPr sz="950" dirty="0" err="1"/>
              <a:t>descenso</a:t>
            </a:r>
            <a:r>
              <a:rPr sz="950" dirty="0"/>
              <a:t> de la FP. En </a:t>
            </a:r>
            <a:r>
              <a:rPr sz="950" dirty="0" err="1"/>
              <a:t>contraposición</a:t>
            </a:r>
            <a:r>
              <a:rPr sz="950" dirty="0"/>
              <a:t>, </a:t>
            </a:r>
            <a:r>
              <a:rPr sz="950" dirty="0" err="1"/>
              <a:t>pacientes</a:t>
            </a:r>
            <a:r>
              <a:rPr sz="950" dirty="0"/>
              <a:t> con </a:t>
            </a:r>
            <a:r>
              <a:rPr sz="950" dirty="0" err="1"/>
              <a:t>inicio</a:t>
            </a:r>
            <a:r>
              <a:rPr sz="950" dirty="0"/>
              <a:t> de TT, </a:t>
            </a:r>
            <a:r>
              <a:rPr sz="950" dirty="0" err="1"/>
              <a:t>especialmente</a:t>
            </a:r>
            <a:r>
              <a:rPr sz="950" dirty="0"/>
              <a:t> </a:t>
            </a:r>
            <a:r>
              <a:rPr sz="950" dirty="0" err="1"/>
              <a:t>si</a:t>
            </a:r>
            <a:r>
              <a:rPr sz="950" dirty="0"/>
              <a:t> es </a:t>
            </a:r>
            <a:r>
              <a:rPr sz="950" dirty="0" err="1"/>
              <a:t>precoz</a:t>
            </a:r>
            <a:r>
              <a:rPr sz="950" dirty="0"/>
              <a:t>, </a:t>
            </a:r>
            <a:r>
              <a:rPr sz="950" dirty="0" err="1"/>
              <a:t>mostraron</a:t>
            </a:r>
            <a:r>
              <a:rPr sz="950" dirty="0"/>
              <a:t> un </a:t>
            </a:r>
            <a:r>
              <a:rPr sz="950" dirty="0" err="1"/>
              <a:t>aumento</a:t>
            </a:r>
            <a:r>
              <a:rPr sz="950" dirty="0"/>
              <a:t> de la FP. </a:t>
            </a:r>
            <a:r>
              <a:rPr sz="950" dirty="0" err="1"/>
              <a:t>Pese</a:t>
            </a:r>
            <a:r>
              <a:rPr sz="950" dirty="0"/>
              <a:t> a ser </a:t>
            </a:r>
            <a:r>
              <a:rPr sz="950" dirty="0" err="1"/>
              <a:t>una</a:t>
            </a:r>
            <a:r>
              <a:rPr sz="950" dirty="0"/>
              <a:t> </a:t>
            </a:r>
            <a:r>
              <a:rPr sz="950" dirty="0" err="1"/>
              <a:t>pequeña</a:t>
            </a:r>
            <a:r>
              <a:rPr sz="950" dirty="0"/>
              <a:t> </a:t>
            </a:r>
            <a:r>
              <a:rPr sz="950" dirty="0" err="1"/>
              <a:t>muestra</a:t>
            </a:r>
            <a:r>
              <a:rPr sz="950" dirty="0"/>
              <a:t> de </a:t>
            </a:r>
            <a:r>
              <a:rPr sz="950" dirty="0" err="1"/>
              <a:t>pacientes</a:t>
            </a:r>
            <a:r>
              <a:rPr sz="950" dirty="0"/>
              <a:t>, la </a:t>
            </a:r>
            <a:r>
              <a:rPr sz="950" dirty="0" err="1"/>
              <a:t>fortaleza</a:t>
            </a:r>
            <a:r>
              <a:rPr sz="950" dirty="0"/>
              <a:t> </a:t>
            </a:r>
            <a:r>
              <a:rPr sz="950" dirty="0" err="1"/>
              <a:t>radica</a:t>
            </a:r>
            <a:r>
              <a:rPr sz="950" dirty="0"/>
              <a:t>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el</a:t>
            </a:r>
            <a:r>
              <a:rPr sz="950" dirty="0"/>
              <a:t> </a:t>
            </a:r>
            <a:r>
              <a:rPr sz="950" dirty="0" err="1"/>
              <a:t>seguimiento</a:t>
            </a:r>
            <a:r>
              <a:rPr sz="950" dirty="0"/>
              <a:t>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el</a:t>
            </a:r>
            <a:r>
              <a:rPr sz="950" dirty="0"/>
              <a:t> </a:t>
            </a:r>
            <a:r>
              <a:rPr sz="950" dirty="0" err="1"/>
              <a:t>tiempo</a:t>
            </a:r>
            <a:r>
              <a:rPr sz="950" dirty="0"/>
              <a:t> con al </a:t>
            </a:r>
            <a:r>
              <a:rPr sz="950" dirty="0" err="1"/>
              <a:t>menos</a:t>
            </a:r>
            <a:r>
              <a:rPr sz="950" dirty="0"/>
              <a:t> 3 EFR.</a:t>
            </a:r>
          </a:p>
        </p:txBody>
      </p:sp>
      <p:sp>
        <p:nvSpPr>
          <p:cNvPr id="97" name="CuadroTexto 7"/>
          <p:cNvSpPr txBox="1"/>
          <p:nvPr/>
        </p:nvSpPr>
        <p:spPr>
          <a:xfrm>
            <a:off x="62378" y="8459429"/>
            <a:ext cx="5026927" cy="677108"/>
          </a:xfrm>
          <a:prstGeom prst="rect">
            <a:avLst/>
          </a:prstGeom>
          <a:solidFill>
            <a:srgbClr val="F8CBAD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257216">
              <a:defRPr sz="900" b="1"/>
            </a:pPr>
            <a:r>
              <a:rPr sz="950" dirty="0"/>
              <a:t>CONCLUSIÓN</a:t>
            </a:r>
          </a:p>
          <a:p>
            <a:pPr algn="just">
              <a:defRPr sz="900"/>
            </a:pPr>
            <a:r>
              <a:rPr sz="950" dirty="0"/>
              <a:t>La FQ </a:t>
            </a:r>
            <a:r>
              <a:rPr sz="950" dirty="0" err="1"/>
              <a:t>presenta</a:t>
            </a:r>
            <a:r>
              <a:rPr sz="950" dirty="0"/>
              <a:t> </a:t>
            </a:r>
            <a:r>
              <a:rPr sz="950" dirty="0" err="1"/>
              <a:t>expectativa</a:t>
            </a:r>
            <a:r>
              <a:rPr sz="950" dirty="0"/>
              <a:t> de </a:t>
            </a:r>
            <a:r>
              <a:rPr sz="950" dirty="0" err="1"/>
              <a:t>vida</a:t>
            </a:r>
            <a:r>
              <a:rPr sz="950" dirty="0"/>
              <a:t> </a:t>
            </a:r>
            <a:r>
              <a:rPr sz="950" dirty="0" err="1"/>
              <a:t>reducida</a:t>
            </a:r>
            <a:r>
              <a:rPr sz="950" dirty="0"/>
              <a:t>, </a:t>
            </a:r>
            <a:r>
              <a:rPr sz="950" dirty="0" err="1"/>
              <a:t>pero</a:t>
            </a:r>
            <a:r>
              <a:rPr sz="950" dirty="0"/>
              <a:t> </a:t>
            </a:r>
            <a:r>
              <a:rPr sz="950" dirty="0" err="1"/>
              <a:t>cuyo</a:t>
            </a:r>
            <a:r>
              <a:rPr sz="950" dirty="0"/>
              <a:t> </a:t>
            </a:r>
            <a:r>
              <a:rPr sz="950" dirty="0" err="1"/>
              <a:t>pronóstico</a:t>
            </a:r>
            <a:r>
              <a:rPr sz="950" dirty="0"/>
              <a:t> </a:t>
            </a:r>
            <a:r>
              <a:rPr sz="950" dirty="0" err="1"/>
              <a:t>está</a:t>
            </a:r>
            <a:r>
              <a:rPr sz="950" dirty="0"/>
              <a:t> </a:t>
            </a:r>
            <a:r>
              <a:rPr sz="950" dirty="0" err="1"/>
              <a:t>cambiando</a:t>
            </a:r>
            <a:r>
              <a:rPr sz="950" dirty="0"/>
              <a:t> gracias a </a:t>
            </a:r>
            <a:r>
              <a:rPr sz="950" dirty="0" err="1"/>
              <a:t>nuevos</a:t>
            </a:r>
            <a:r>
              <a:rPr sz="950" dirty="0"/>
              <a:t> </a:t>
            </a:r>
            <a:r>
              <a:rPr sz="950" dirty="0" err="1"/>
              <a:t>tratamientos</a:t>
            </a:r>
            <a:r>
              <a:rPr sz="950" dirty="0"/>
              <a:t>. La </a:t>
            </a:r>
            <a:r>
              <a:rPr sz="950" dirty="0" err="1"/>
              <a:t>identificación</a:t>
            </a:r>
            <a:r>
              <a:rPr sz="950" dirty="0"/>
              <a:t> de </a:t>
            </a:r>
            <a:r>
              <a:rPr sz="950" dirty="0" err="1"/>
              <a:t>ciertos</a:t>
            </a:r>
            <a:r>
              <a:rPr sz="950" dirty="0"/>
              <a:t> FR </a:t>
            </a:r>
            <a:r>
              <a:rPr sz="950" dirty="0" err="1"/>
              <a:t>podría</a:t>
            </a:r>
            <a:r>
              <a:rPr sz="950" dirty="0"/>
              <a:t>  </a:t>
            </a:r>
            <a:r>
              <a:rPr sz="950" dirty="0" err="1"/>
              <a:t>prevenir</a:t>
            </a:r>
            <a:r>
              <a:rPr sz="950" dirty="0"/>
              <a:t> o </a:t>
            </a:r>
            <a:r>
              <a:rPr sz="950" dirty="0" err="1"/>
              <a:t>ralentizar</a:t>
            </a:r>
            <a:r>
              <a:rPr sz="950" dirty="0"/>
              <a:t> </a:t>
            </a:r>
            <a:r>
              <a:rPr sz="950" dirty="0" err="1"/>
              <a:t>una</a:t>
            </a:r>
            <a:r>
              <a:rPr sz="950" dirty="0"/>
              <a:t> </a:t>
            </a:r>
            <a:r>
              <a:rPr sz="950" dirty="0" err="1"/>
              <a:t>caída</a:t>
            </a:r>
            <a:r>
              <a:rPr sz="950" dirty="0"/>
              <a:t> de la FP </a:t>
            </a:r>
            <a:r>
              <a:rPr sz="950" dirty="0" err="1"/>
              <a:t>exagerada</a:t>
            </a:r>
            <a:r>
              <a:rPr sz="950" dirty="0"/>
              <a:t>, </a:t>
            </a:r>
            <a:r>
              <a:rPr sz="950" dirty="0" err="1"/>
              <a:t>modificando</a:t>
            </a:r>
            <a:r>
              <a:rPr sz="950" dirty="0"/>
              <a:t> </a:t>
            </a:r>
            <a:r>
              <a:rPr sz="950" dirty="0" err="1"/>
              <a:t>pronóstico</a:t>
            </a:r>
            <a:r>
              <a:rPr sz="950" dirty="0"/>
              <a:t> y </a:t>
            </a:r>
            <a:r>
              <a:rPr sz="950" dirty="0" err="1"/>
              <a:t>mejorando</a:t>
            </a:r>
            <a:r>
              <a:rPr sz="950" dirty="0"/>
              <a:t> la </a:t>
            </a:r>
            <a:r>
              <a:rPr sz="950" dirty="0" err="1"/>
              <a:t>morbimortalidad</a:t>
            </a:r>
            <a:r>
              <a:rPr sz="950" dirty="0"/>
              <a:t>.</a:t>
            </a:r>
          </a:p>
        </p:txBody>
      </p:sp>
      <p:sp>
        <p:nvSpPr>
          <p:cNvPr id="98" name="CuadroTexto 11"/>
          <p:cNvSpPr txBox="1"/>
          <p:nvPr/>
        </p:nvSpPr>
        <p:spPr>
          <a:xfrm>
            <a:off x="220795" y="5795850"/>
            <a:ext cx="217407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600" b="1" u="sng"/>
            </a:pPr>
            <a:r>
              <a:rPr sz="700" dirty="0" err="1"/>
              <a:t>Figura</a:t>
            </a:r>
            <a:r>
              <a:rPr sz="700" dirty="0"/>
              <a:t> 1.</a:t>
            </a:r>
            <a:r>
              <a:rPr sz="700" b="0" u="none" dirty="0"/>
              <a:t> 10 </a:t>
            </a:r>
            <a:r>
              <a:rPr sz="700" b="0" u="none" dirty="0" err="1"/>
              <a:t>Pacientes</a:t>
            </a:r>
            <a:r>
              <a:rPr sz="700" b="0" u="none" dirty="0"/>
              <a:t> con </a:t>
            </a:r>
            <a:r>
              <a:rPr sz="700" b="0" u="none" dirty="0" err="1"/>
              <a:t>tendencia</a:t>
            </a:r>
            <a:r>
              <a:rPr sz="700" b="0" u="none" dirty="0"/>
              <a:t> al </a:t>
            </a:r>
            <a:r>
              <a:rPr sz="700" b="0" u="none" dirty="0" err="1"/>
              <a:t>descenso</a:t>
            </a:r>
            <a:r>
              <a:rPr sz="700" b="0" u="none" dirty="0"/>
              <a:t> del VEF1q </a:t>
            </a:r>
            <a:r>
              <a:rPr sz="700" b="0" u="none" dirty="0" err="1"/>
              <a:t>en</a:t>
            </a:r>
            <a:r>
              <a:rPr sz="700" b="0" u="none" dirty="0"/>
              <a:t> </a:t>
            </a:r>
            <a:r>
              <a:rPr sz="700" b="0" u="none" dirty="0" err="1"/>
              <a:t>el</a:t>
            </a:r>
            <a:r>
              <a:rPr sz="700" b="0" u="none" dirty="0"/>
              <a:t> </a:t>
            </a:r>
            <a:r>
              <a:rPr sz="700" b="0" u="none" dirty="0" err="1"/>
              <a:t>tiempo</a:t>
            </a:r>
            <a:endParaRPr sz="700" b="0" u="none" dirty="0"/>
          </a:p>
        </p:txBody>
      </p:sp>
      <p:sp>
        <p:nvSpPr>
          <p:cNvPr id="99" name="CuadroTexto 3"/>
          <p:cNvSpPr txBox="1"/>
          <p:nvPr/>
        </p:nvSpPr>
        <p:spPr>
          <a:xfrm>
            <a:off x="4221627" y="23666"/>
            <a:ext cx="867678" cy="309374"/>
          </a:xfrm>
          <a:prstGeom prst="rect">
            <a:avLst/>
          </a:prstGeom>
          <a:ln w="28575"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400" b="1"/>
            </a:lvl1pPr>
          </a:lstStyle>
          <a:p>
            <a:r>
              <a:t>P - 049</a:t>
            </a:r>
          </a:p>
        </p:txBody>
      </p:sp>
      <p:sp>
        <p:nvSpPr>
          <p:cNvPr id="100" name="CuadroTexto 15"/>
          <p:cNvSpPr txBox="1"/>
          <p:nvPr/>
        </p:nvSpPr>
        <p:spPr>
          <a:xfrm>
            <a:off x="62378" y="2960851"/>
            <a:ext cx="5026928" cy="530915"/>
          </a:xfrm>
          <a:prstGeom prst="rect">
            <a:avLst/>
          </a:prstGeom>
          <a:solidFill>
            <a:srgbClr val="F2F2F2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685765">
              <a:defRPr sz="900" b="1"/>
            </a:pPr>
            <a:r>
              <a:rPr sz="950" dirty="0"/>
              <a:t>MATERIALES Y MÉTODOS</a:t>
            </a:r>
          </a:p>
          <a:p>
            <a:pPr algn="just" defTabSz="685765">
              <a:defRPr sz="900"/>
            </a:pPr>
            <a:r>
              <a:rPr sz="950" dirty="0" err="1"/>
              <a:t>Estudio</a:t>
            </a:r>
            <a:r>
              <a:rPr sz="950" dirty="0"/>
              <a:t> </a:t>
            </a:r>
            <a:r>
              <a:rPr sz="950" dirty="0" err="1"/>
              <a:t>observacional</a:t>
            </a:r>
            <a:r>
              <a:rPr sz="950" dirty="0"/>
              <a:t>, </a:t>
            </a:r>
            <a:r>
              <a:rPr sz="950" dirty="0" err="1"/>
              <a:t>retrospectivo</a:t>
            </a:r>
            <a:r>
              <a:rPr sz="950" dirty="0"/>
              <a:t>. Se </a:t>
            </a:r>
            <a:r>
              <a:rPr sz="950" dirty="0" err="1"/>
              <a:t>incluyeron</a:t>
            </a:r>
            <a:r>
              <a:rPr sz="950" dirty="0"/>
              <a:t> </a:t>
            </a:r>
            <a:r>
              <a:rPr sz="950" dirty="0" err="1"/>
              <a:t>pFQ</a:t>
            </a:r>
            <a:r>
              <a:rPr sz="950" dirty="0"/>
              <a:t> </a:t>
            </a:r>
            <a:r>
              <a:rPr sz="950" dirty="0" err="1"/>
              <a:t>adultos</a:t>
            </a:r>
            <a:r>
              <a:rPr sz="950" dirty="0"/>
              <a:t> con ≥ 3  EFR. Se </a:t>
            </a:r>
            <a:r>
              <a:rPr sz="950" dirty="0" err="1"/>
              <a:t>registraron</a:t>
            </a:r>
            <a:r>
              <a:rPr sz="950" dirty="0"/>
              <a:t> </a:t>
            </a:r>
            <a:r>
              <a:rPr sz="950" dirty="0" err="1"/>
              <a:t>datos</a:t>
            </a:r>
            <a:r>
              <a:rPr sz="950" dirty="0"/>
              <a:t> </a:t>
            </a:r>
            <a:r>
              <a:rPr sz="950" dirty="0" err="1"/>
              <a:t>demográficos</a:t>
            </a:r>
            <a:r>
              <a:rPr sz="950" dirty="0"/>
              <a:t>, </a:t>
            </a:r>
            <a:r>
              <a:rPr sz="950" dirty="0" err="1"/>
              <a:t>comorbilidades</a:t>
            </a:r>
            <a:r>
              <a:rPr sz="950" dirty="0"/>
              <a:t> y </a:t>
            </a:r>
            <a:r>
              <a:rPr sz="950" dirty="0" err="1"/>
              <a:t>tratamiento</a:t>
            </a:r>
            <a:r>
              <a:rPr sz="950" dirty="0"/>
              <a:t>. </a:t>
            </a:r>
            <a:r>
              <a:rPr sz="950" dirty="0" err="1"/>
              <a:t>Análisis</a:t>
            </a:r>
            <a:r>
              <a:rPr sz="950" dirty="0"/>
              <a:t> </a:t>
            </a:r>
            <a:r>
              <a:rPr sz="950" dirty="0" err="1"/>
              <a:t>estadístico</a:t>
            </a:r>
            <a:r>
              <a:rPr sz="950" dirty="0"/>
              <a:t> con </a:t>
            </a:r>
            <a:r>
              <a:rPr sz="950" dirty="0" err="1"/>
              <a:t>programas</a:t>
            </a:r>
            <a:r>
              <a:rPr sz="950" dirty="0"/>
              <a:t> R 4.4.0 y Excel.</a:t>
            </a:r>
          </a:p>
        </p:txBody>
      </p:sp>
      <p:sp>
        <p:nvSpPr>
          <p:cNvPr id="101" name="CuadroTexto 16"/>
          <p:cNvSpPr txBox="1"/>
          <p:nvPr/>
        </p:nvSpPr>
        <p:spPr>
          <a:xfrm>
            <a:off x="55780" y="6082908"/>
            <a:ext cx="5026928" cy="1115690"/>
          </a:xfrm>
          <a:prstGeom prst="rect">
            <a:avLst/>
          </a:prstGeom>
          <a:solidFill>
            <a:srgbClr val="F2F2F2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685765">
              <a:defRPr sz="900" b="1"/>
            </a:pPr>
            <a:r>
              <a:rPr sz="950" dirty="0"/>
              <a:t>RESULTADOS</a:t>
            </a:r>
          </a:p>
          <a:p>
            <a:pPr algn="just" defTabSz="685765">
              <a:defRPr sz="900"/>
            </a:pPr>
            <a:r>
              <a:rPr sz="950" dirty="0"/>
              <a:t>De 55 </a:t>
            </a:r>
            <a:r>
              <a:rPr sz="950" dirty="0" err="1"/>
              <a:t>pFQ</a:t>
            </a:r>
            <a:r>
              <a:rPr sz="950" dirty="0"/>
              <a:t>, 24 </a:t>
            </a:r>
            <a:r>
              <a:rPr sz="950" dirty="0" err="1"/>
              <a:t>contaban</a:t>
            </a:r>
            <a:r>
              <a:rPr sz="950" dirty="0"/>
              <a:t> con ≥ 3 EFR: 50% </a:t>
            </a:r>
            <a:r>
              <a:rPr sz="950" dirty="0" err="1"/>
              <a:t>masculinos</a:t>
            </a:r>
            <a:r>
              <a:rPr sz="950" dirty="0"/>
              <a:t>; 50% </a:t>
            </a:r>
            <a:r>
              <a:rPr sz="950" dirty="0" err="1"/>
              <a:t>homocigota</a:t>
            </a:r>
            <a:r>
              <a:rPr sz="950" dirty="0"/>
              <a:t> ΔF508del y 33% </a:t>
            </a:r>
            <a:r>
              <a:rPr sz="950" dirty="0" err="1"/>
              <a:t>heterocigota</a:t>
            </a:r>
            <a:r>
              <a:rPr sz="950" dirty="0"/>
              <a:t>. 87% con </a:t>
            </a:r>
            <a:r>
              <a:rPr sz="950" dirty="0" err="1"/>
              <a:t>insuficiencia</a:t>
            </a:r>
            <a:r>
              <a:rPr sz="950" dirty="0"/>
              <a:t> </a:t>
            </a:r>
            <a:r>
              <a:rPr sz="950" dirty="0" err="1"/>
              <a:t>pancreática</a:t>
            </a:r>
            <a:r>
              <a:rPr sz="950" dirty="0"/>
              <a:t> y 46% con </a:t>
            </a:r>
            <a:r>
              <a:rPr sz="950" dirty="0" err="1"/>
              <a:t>criterios</a:t>
            </a:r>
            <a:r>
              <a:rPr sz="950" dirty="0"/>
              <a:t> de </a:t>
            </a:r>
            <a:r>
              <a:rPr sz="950" dirty="0" err="1"/>
              <a:t>infección</a:t>
            </a:r>
            <a:r>
              <a:rPr sz="950" dirty="0"/>
              <a:t> respiratoria </a:t>
            </a:r>
            <a:r>
              <a:rPr sz="950" dirty="0" err="1"/>
              <a:t>crónica</a:t>
            </a:r>
            <a:r>
              <a:rPr sz="950" dirty="0"/>
              <a:t> (IRC). El 50% </a:t>
            </a:r>
            <a:r>
              <a:rPr sz="950" dirty="0" err="1"/>
              <a:t>recibía</a:t>
            </a:r>
            <a:r>
              <a:rPr sz="950" dirty="0"/>
              <a:t> TT antes del primer EFR. </a:t>
            </a:r>
            <a:r>
              <a:rPr sz="950" dirty="0" err="1"/>
              <a:t>Según</a:t>
            </a:r>
            <a:r>
              <a:rPr sz="950" dirty="0"/>
              <a:t> la </a:t>
            </a:r>
            <a:r>
              <a:rPr sz="950" dirty="0" err="1"/>
              <a:t>evolución</a:t>
            </a:r>
            <a:r>
              <a:rPr sz="950" dirty="0"/>
              <a:t> de VEF1q, se </a:t>
            </a:r>
            <a:r>
              <a:rPr sz="950" dirty="0" err="1"/>
              <a:t>identificaron</a:t>
            </a:r>
            <a:r>
              <a:rPr sz="950" dirty="0"/>
              <a:t> dos </a:t>
            </a:r>
            <a:r>
              <a:rPr sz="950" dirty="0" err="1"/>
              <a:t>grupos</a:t>
            </a:r>
            <a:r>
              <a:rPr sz="950" dirty="0"/>
              <a:t> (</a:t>
            </a:r>
            <a:r>
              <a:rPr sz="950" dirty="0" err="1"/>
              <a:t>caída</a:t>
            </a:r>
            <a:r>
              <a:rPr sz="950" dirty="0"/>
              <a:t> vs. </a:t>
            </a:r>
            <a:r>
              <a:rPr sz="950" dirty="0" err="1"/>
              <a:t>estabilidad</a:t>
            </a:r>
            <a:r>
              <a:rPr sz="950" dirty="0"/>
              <a:t>): </a:t>
            </a:r>
            <a:r>
              <a:rPr sz="950" dirty="0" err="1"/>
              <a:t>disminución</a:t>
            </a:r>
            <a:r>
              <a:rPr sz="950" dirty="0"/>
              <a:t> de VEF1q </a:t>
            </a:r>
            <a:r>
              <a:rPr sz="950" dirty="0" err="1"/>
              <a:t>asociada</a:t>
            </a:r>
            <a:r>
              <a:rPr sz="950" dirty="0"/>
              <a:t> a mayor </a:t>
            </a:r>
            <a:r>
              <a:rPr sz="950" dirty="0" err="1"/>
              <a:t>demora</a:t>
            </a:r>
            <a:r>
              <a:rPr sz="950" dirty="0"/>
              <a:t> entre </a:t>
            </a:r>
            <a:r>
              <a:rPr sz="950" dirty="0" err="1"/>
              <a:t>consultas</a:t>
            </a:r>
            <a:r>
              <a:rPr sz="950" dirty="0"/>
              <a:t> (</a:t>
            </a:r>
            <a:r>
              <a:rPr sz="950" dirty="0" err="1"/>
              <a:t>mediana</a:t>
            </a:r>
            <a:r>
              <a:rPr sz="950" dirty="0"/>
              <a:t> 57.9 meses vs. 36.2 meses), </a:t>
            </a:r>
            <a:r>
              <a:rPr sz="950" dirty="0" err="1"/>
              <a:t>pFQ</a:t>
            </a:r>
            <a:r>
              <a:rPr sz="950" dirty="0"/>
              <a:t> sin TT </a:t>
            </a:r>
            <a:r>
              <a:rPr sz="950" dirty="0" err="1"/>
              <a:t>inicial</a:t>
            </a:r>
            <a:r>
              <a:rPr sz="950" dirty="0"/>
              <a:t> vs. posterior (p=0.062), </a:t>
            </a:r>
            <a:r>
              <a:rPr sz="950" dirty="0" err="1"/>
              <a:t>pFQ</a:t>
            </a:r>
            <a:r>
              <a:rPr sz="950" dirty="0"/>
              <a:t>  que </a:t>
            </a:r>
            <a:r>
              <a:rPr sz="950" dirty="0" err="1"/>
              <a:t>nunca</a:t>
            </a:r>
            <a:r>
              <a:rPr sz="950" dirty="0"/>
              <a:t> </a:t>
            </a:r>
            <a:r>
              <a:rPr sz="950" dirty="0" err="1"/>
              <a:t>recibieron</a:t>
            </a:r>
            <a:r>
              <a:rPr sz="950" dirty="0"/>
              <a:t> TT (p=0.098), con IRC (p=0.031), y </a:t>
            </a:r>
            <a:r>
              <a:rPr sz="950" dirty="0" err="1"/>
              <a:t>pFQ</a:t>
            </a:r>
            <a:r>
              <a:rPr sz="950" dirty="0"/>
              <a:t> </a:t>
            </a:r>
            <a:r>
              <a:rPr sz="950" dirty="0" err="1"/>
              <a:t>homocigotas</a:t>
            </a:r>
            <a:r>
              <a:rPr sz="950" dirty="0"/>
              <a:t> vs </a:t>
            </a:r>
            <a:r>
              <a:rPr sz="950" dirty="0" err="1"/>
              <a:t>heterocigotas</a:t>
            </a:r>
            <a:r>
              <a:rPr sz="950" dirty="0"/>
              <a:t>  (p=0.002).</a:t>
            </a:r>
          </a:p>
        </p:txBody>
      </p:sp>
      <p:sp>
        <p:nvSpPr>
          <p:cNvPr id="103" name="CuadroTexto 1"/>
          <p:cNvSpPr txBox="1"/>
          <p:nvPr/>
        </p:nvSpPr>
        <p:spPr>
          <a:xfrm>
            <a:off x="2748629" y="5773069"/>
            <a:ext cx="217407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600" b="1" u="sng"/>
            </a:pPr>
            <a:r>
              <a:rPr sz="700" dirty="0" err="1"/>
              <a:t>Figura</a:t>
            </a:r>
            <a:r>
              <a:rPr sz="700" dirty="0"/>
              <a:t> 2.</a:t>
            </a:r>
            <a:r>
              <a:rPr sz="700" b="0" u="none" dirty="0"/>
              <a:t> 14 </a:t>
            </a:r>
            <a:r>
              <a:rPr sz="700" b="0" u="none" dirty="0" err="1"/>
              <a:t>Pacientes</a:t>
            </a:r>
            <a:r>
              <a:rPr sz="700" b="0" u="none" dirty="0"/>
              <a:t> con </a:t>
            </a:r>
            <a:r>
              <a:rPr sz="700" b="0" u="none" dirty="0" err="1"/>
              <a:t>tendencia</a:t>
            </a:r>
            <a:r>
              <a:rPr sz="700" b="0" u="none" dirty="0"/>
              <a:t> al </a:t>
            </a:r>
            <a:r>
              <a:rPr sz="700" b="0" u="none" dirty="0" err="1"/>
              <a:t>ascenso</a:t>
            </a:r>
            <a:r>
              <a:rPr sz="700" b="0" u="none" dirty="0"/>
              <a:t> del VEF1q </a:t>
            </a:r>
            <a:r>
              <a:rPr sz="700" b="0" u="none" dirty="0" err="1"/>
              <a:t>en</a:t>
            </a:r>
            <a:r>
              <a:rPr sz="700" b="0" u="none" dirty="0"/>
              <a:t> </a:t>
            </a:r>
            <a:r>
              <a:rPr sz="700" b="0" u="none" dirty="0" err="1"/>
              <a:t>el</a:t>
            </a:r>
            <a:r>
              <a:rPr sz="700" b="0" u="none" dirty="0"/>
              <a:t> </a:t>
            </a:r>
            <a:r>
              <a:rPr sz="700" b="0" u="none" dirty="0" err="1"/>
              <a:t>tiempo</a:t>
            </a:r>
            <a:endParaRPr sz="700" b="0" u="none" dirty="0"/>
          </a:p>
        </p:txBody>
      </p:sp>
      <p:pic>
        <p:nvPicPr>
          <p:cNvPr id="104" name="Imagen 8" descr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72" y="3538432"/>
            <a:ext cx="2262324" cy="2257417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05" name="Imagen 13" descr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410" y="3538432"/>
            <a:ext cx="2287117" cy="225767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545</Words>
  <Application>Microsoft Office PowerPoint</Application>
  <PresentationFormat>Presentación en pantalla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Luli</dc:creator>
  <cp:lastModifiedBy>Luli Sosa</cp:lastModifiedBy>
  <cp:revision>3</cp:revision>
  <dcterms:modified xsi:type="dcterms:W3CDTF">2024-10-18T13:48:49Z</dcterms:modified>
</cp:coreProperties>
</file>