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5364163" cy="918051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48" d="100"/>
          <a:sy n="48" d="100"/>
        </p:scale>
        <p:origin x="239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4A92C-C283-47F6-B0DF-45C57518BE8F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27300" y="1143000"/>
            <a:ext cx="1803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36D0D-BC78-4DB6-A1C7-56607DE8D02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427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1200" b="1" dirty="0" smtClean="0">
                <a:solidFill>
                  <a:schemeClr val="bg1"/>
                </a:solidFill>
              </a:rPr>
              <a:t>Introducción: </a:t>
            </a:r>
            <a:r>
              <a:rPr lang="es-AR" sz="1200" dirty="0" smtClean="0">
                <a:solidFill>
                  <a:schemeClr val="bg1"/>
                </a:solidFill>
              </a:rPr>
              <a:t>El síndrome de la linfocitosis </a:t>
            </a:r>
            <a:r>
              <a:rPr lang="es-AR" sz="1200" dirty="0" err="1" smtClean="0">
                <a:solidFill>
                  <a:schemeClr val="bg1"/>
                </a:solidFill>
              </a:rPr>
              <a:t>infiltrativa</a:t>
            </a:r>
            <a:r>
              <a:rPr lang="es-AR" sz="1200" dirty="0" smtClean="0">
                <a:solidFill>
                  <a:schemeClr val="bg1"/>
                </a:solidFill>
              </a:rPr>
              <a:t> difusa (DILS) está asociado al virus de la inmunodeficiencia humana y debe, en algunos casos, diferenciarse del síndrome de </a:t>
            </a:r>
            <a:r>
              <a:rPr lang="es-AR" sz="1200" dirty="0" err="1" smtClean="0">
                <a:solidFill>
                  <a:schemeClr val="bg1"/>
                </a:solidFill>
              </a:rPr>
              <a:t>Sjögren</a:t>
            </a:r>
            <a:r>
              <a:rPr lang="es-AR" sz="1200" dirty="0" smtClean="0">
                <a:solidFill>
                  <a:schemeClr val="bg1"/>
                </a:solidFill>
              </a:rPr>
              <a:t> con compromiso pulmonar.</a:t>
            </a:r>
          </a:p>
          <a:p>
            <a:endParaRPr lang="es-AR" sz="1200" b="1" dirty="0" smtClean="0">
              <a:solidFill>
                <a:schemeClr val="bg1"/>
              </a:solidFill>
            </a:endParaRPr>
          </a:p>
          <a:p>
            <a:r>
              <a:rPr lang="es-AR" sz="1200" b="1" dirty="0" smtClean="0">
                <a:solidFill>
                  <a:schemeClr val="bg1"/>
                </a:solidFill>
              </a:rPr>
              <a:t>MC</a:t>
            </a:r>
            <a:r>
              <a:rPr lang="es-AR" sz="1200" dirty="0" smtClean="0">
                <a:solidFill>
                  <a:schemeClr val="bg1"/>
                </a:solidFill>
              </a:rPr>
              <a:t>: Paciente femenina de 52 años de edad que consultó por tos y disnea progresiva de 6 meses de evolución </a:t>
            </a:r>
            <a:r>
              <a:rPr lang="es-AR" sz="1200" dirty="0" err="1" smtClean="0">
                <a:solidFill>
                  <a:schemeClr val="bg1"/>
                </a:solidFill>
              </a:rPr>
              <a:t>mMRC</a:t>
            </a:r>
            <a:r>
              <a:rPr lang="es-AR" sz="1200" dirty="0" smtClean="0">
                <a:solidFill>
                  <a:schemeClr val="bg1"/>
                </a:solidFill>
              </a:rPr>
              <a:t> 2-3. 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b="1" dirty="0" smtClean="0">
                <a:solidFill>
                  <a:schemeClr val="bg1"/>
                </a:solidFill>
              </a:rPr>
              <a:t>Antecedentes</a:t>
            </a:r>
            <a:r>
              <a:rPr lang="es-AR" sz="1200" dirty="0" smtClean="0">
                <a:solidFill>
                  <a:schemeClr val="bg1"/>
                </a:solidFill>
              </a:rPr>
              <a:t>: tabaquista de 40 paquetes-año. 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b="1" dirty="0" smtClean="0">
                <a:solidFill>
                  <a:schemeClr val="bg1"/>
                </a:solidFill>
              </a:rPr>
              <a:t>Examen físico</a:t>
            </a:r>
            <a:r>
              <a:rPr lang="es-AR" sz="1200" dirty="0" smtClean="0">
                <a:solidFill>
                  <a:schemeClr val="bg1"/>
                </a:solidFill>
              </a:rPr>
              <a:t>: </a:t>
            </a:r>
            <a:r>
              <a:rPr lang="es-AR" sz="1200" dirty="0" err="1" smtClean="0">
                <a:solidFill>
                  <a:schemeClr val="bg1"/>
                </a:solidFill>
              </a:rPr>
              <a:t>rales</a:t>
            </a:r>
            <a:r>
              <a:rPr lang="es-AR" sz="1200" dirty="0" smtClean="0">
                <a:solidFill>
                  <a:schemeClr val="bg1"/>
                </a:solidFill>
              </a:rPr>
              <a:t> tipo </a:t>
            </a:r>
            <a:r>
              <a:rPr lang="es-AR" sz="1200" i="1" dirty="0" smtClean="0">
                <a:solidFill>
                  <a:schemeClr val="bg1"/>
                </a:solidFill>
              </a:rPr>
              <a:t>velcro</a:t>
            </a:r>
            <a:r>
              <a:rPr lang="es-AR" sz="1200" dirty="0" smtClean="0">
                <a:solidFill>
                  <a:schemeClr val="bg1"/>
                </a:solidFill>
              </a:rPr>
              <a:t> hasta campo medio bilateral y dedos en palillo de tambor. 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b="1" dirty="0" smtClean="0">
                <a:solidFill>
                  <a:schemeClr val="bg1"/>
                </a:solidFill>
              </a:rPr>
              <a:t>Estudios complementarios</a:t>
            </a:r>
            <a:r>
              <a:rPr lang="es-AR" sz="1200" dirty="0" smtClean="0">
                <a:solidFill>
                  <a:schemeClr val="bg1"/>
                </a:solidFill>
              </a:rPr>
              <a:t>: </a:t>
            </a:r>
            <a:r>
              <a:rPr lang="es-AR" sz="1200" dirty="0" err="1" smtClean="0">
                <a:solidFill>
                  <a:schemeClr val="bg1"/>
                </a:solidFill>
              </a:rPr>
              <a:t>eritrosedimentación</a:t>
            </a:r>
            <a:r>
              <a:rPr lang="es-AR" sz="1200" dirty="0" smtClean="0">
                <a:solidFill>
                  <a:schemeClr val="bg1"/>
                </a:solidFill>
              </a:rPr>
              <a:t> de 55 mm/h y proteína C reactiva de 10 mg/L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dirty="0" smtClean="0">
                <a:solidFill>
                  <a:schemeClr val="bg1"/>
                </a:solidFill>
              </a:rPr>
              <a:t>Se realizó radiografía de tórax con opacidades intersticiales difusas bilaterales.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Funcional respiratorio CVF 51%, VEF1 56%, DLCO 49%. </a:t>
            </a:r>
          </a:p>
          <a:p>
            <a:endParaRPr lang="es-AR" dirty="0" smtClean="0"/>
          </a:p>
          <a:p>
            <a:r>
              <a:rPr lang="es-AR" sz="1200" dirty="0" smtClean="0">
                <a:solidFill>
                  <a:schemeClr val="bg1"/>
                </a:solidFill>
              </a:rPr>
              <a:t>Evolución: progresión de la disnea →</a:t>
            </a:r>
            <a:r>
              <a:rPr lang="es-AR" sz="1200" dirty="0" err="1" smtClean="0">
                <a:solidFill>
                  <a:schemeClr val="bg1"/>
                </a:solidFill>
              </a:rPr>
              <a:t>criobiopsia</a:t>
            </a:r>
            <a:r>
              <a:rPr lang="es-AR" sz="12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infiltrado linfocitario </a:t>
            </a:r>
            <a:r>
              <a:rPr lang="es-AR" sz="1200" dirty="0" err="1" smtClean="0">
                <a:solidFill>
                  <a:schemeClr val="bg1"/>
                </a:solidFill>
              </a:rPr>
              <a:t>peribroncovascular</a:t>
            </a:r>
            <a:r>
              <a:rPr lang="es-AR" sz="1200" dirty="0" smtClean="0">
                <a:solidFill>
                  <a:schemeClr val="bg1"/>
                </a:solidFill>
              </a:rPr>
              <a:t> moderado 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con áreas de fibrosis y enfisema </a:t>
            </a:r>
          </a:p>
          <a:p>
            <a:r>
              <a:rPr lang="es-AR" sz="1200" dirty="0" err="1" smtClean="0">
                <a:solidFill>
                  <a:schemeClr val="bg1"/>
                </a:solidFill>
              </a:rPr>
              <a:t>centrolobulillar</a:t>
            </a:r>
            <a:r>
              <a:rPr lang="es-AR" sz="1200" dirty="0" smtClean="0">
                <a:solidFill>
                  <a:schemeClr val="bg1"/>
                </a:solidFill>
              </a:rPr>
              <a:t> compatible con neumonía intersticial</a:t>
            </a:r>
          </a:p>
          <a:p>
            <a:r>
              <a:rPr lang="es-AR" sz="1200" dirty="0" smtClean="0">
                <a:solidFill>
                  <a:schemeClr val="bg1"/>
                </a:solidFill>
              </a:rPr>
              <a:t> no específica </a:t>
            </a:r>
            <a:r>
              <a:rPr lang="es-AR" sz="1200" dirty="0" err="1" smtClean="0">
                <a:solidFill>
                  <a:schemeClr val="bg1"/>
                </a:solidFill>
              </a:rPr>
              <a:t>fibrótica</a:t>
            </a:r>
            <a:r>
              <a:rPr lang="es-AR" sz="1200" dirty="0" smtClean="0">
                <a:solidFill>
                  <a:schemeClr val="bg1"/>
                </a:solidFill>
              </a:rPr>
              <a:t>.</a:t>
            </a:r>
          </a:p>
          <a:p>
            <a:endParaRPr lang="es-AR" dirty="0" smtClean="0"/>
          </a:p>
          <a:p>
            <a:endParaRPr lang="es-AR" dirty="0" smtClean="0"/>
          </a:p>
          <a:p>
            <a:pPr algn="r"/>
            <a:r>
              <a:rPr lang="es-AR" sz="1200" dirty="0" smtClean="0">
                <a:solidFill>
                  <a:schemeClr val="bg1"/>
                </a:solidFill>
              </a:rPr>
              <a:t>Por presentar boca seca: biopsia de glándula salival menor:                          </a:t>
            </a:r>
            <a:r>
              <a:rPr lang="es-AR" sz="1200" dirty="0" err="1" smtClean="0">
                <a:solidFill>
                  <a:schemeClr val="bg1"/>
                </a:solidFill>
              </a:rPr>
              <a:t>focus</a:t>
            </a:r>
            <a:r>
              <a:rPr lang="es-AR" sz="1200" dirty="0" smtClean="0">
                <a:solidFill>
                  <a:schemeClr val="bg1"/>
                </a:solidFill>
              </a:rPr>
              <a:t> score de 5. Test de </a:t>
            </a:r>
            <a:r>
              <a:rPr lang="es-AR" sz="1200" dirty="0" err="1" smtClean="0">
                <a:solidFill>
                  <a:schemeClr val="bg1"/>
                </a:solidFill>
              </a:rPr>
              <a:t>Schirmer</a:t>
            </a:r>
            <a:r>
              <a:rPr lang="es-AR" sz="1200" dirty="0" smtClean="0">
                <a:solidFill>
                  <a:schemeClr val="bg1"/>
                </a:solidFill>
              </a:rPr>
              <a:t> positivo.</a:t>
            </a:r>
          </a:p>
          <a:p>
            <a:pPr algn="r"/>
            <a:r>
              <a:rPr lang="es-AR" sz="1200" dirty="0" smtClean="0">
                <a:solidFill>
                  <a:schemeClr val="bg1"/>
                </a:solidFill>
              </a:rPr>
              <a:t>Se interpretó como NSIP </a:t>
            </a:r>
          </a:p>
          <a:p>
            <a:pPr algn="r"/>
            <a:r>
              <a:rPr lang="es-AR" sz="1200" dirty="0" smtClean="0">
                <a:solidFill>
                  <a:schemeClr val="bg1"/>
                </a:solidFill>
              </a:rPr>
              <a:t>asociada a síndrome </a:t>
            </a:r>
            <a:r>
              <a:rPr lang="es-AR" sz="1200" dirty="0" err="1" smtClean="0">
                <a:solidFill>
                  <a:schemeClr val="bg1"/>
                </a:solidFill>
              </a:rPr>
              <a:t>Sjögren</a:t>
            </a:r>
            <a:r>
              <a:rPr lang="es-AR" sz="1200" dirty="0" smtClean="0">
                <a:solidFill>
                  <a:schemeClr val="bg1"/>
                </a:solidFill>
              </a:rPr>
              <a:t> con anticuerpos negativos.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pPr algn="r"/>
            <a:r>
              <a:rPr lang="es-AR" sz="1200" dirty="0" smtClean="0">
                <a:solidFill>
                  <a:schemeClr val="bg1"/>
                </a:solidFill>
              </a:rPr>
              <a:t>Tratamiento: </a:t>
            </a:r>
            <a:r>
              <a:rPr lang="es-AR" sz="1200" dirty="0" err="1" smtClean="0">
                <a:solidFill>
                  <a:schemeClr val="bg1"/>
                </a:solidFill>
              </a:rPr>
              <a:t>meprednisona</a:t>
            </a:r>
            <a:r>
              <a:rPr lang="es-AR" sz="1200" dirty="0" smtClean="0">
                <a:solidFill>
                  <a:schemeClr val="bg1"/>
                </a:solidFill>
              </a:rPr>
              <a:t> y </a:t>
            </a:r>
            <a:r>
              <a:rPr lang="es-AR" sz="1200" dirty="0" err="1" smtClean="0">
                <a:solidFill>
                  <a:schemeClr val="bg1"/>
                </a:solidFill>
              </a:rPr>
              <a:t>micofenolato</a:t>
            </a:r>
            <a:r>
              <a:rPr lang="es-AR" sz="1200" dirty="0" smtClean="0">
                <a:solidFill>
                  <a:schemeClr val="bg1"/>
                </a:solidFill>
              </a:rPr>
              <a:t>. </a:t>
            </a: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pPr algn="r"/>
            <a:r>
              <a:rPr lang="es-AR" sz="1200" dirty="0" smtClean="0">
                <a:solidFill>
                  <a:schemeClr val="bg1"/>
                </a:solidFill>
              </a:rPr>
              <a:t>Tratamiento: </a:t>
            </a:r>
            <a:r>
              <a:rPr lang="es-AR" sz="1200" dirty="0" err="1" smtClean="0">
                <a:solidFill>
                  <a:schemeClr val="bg1"/>
                </a:solidFill>
              </a:rPr>
              <a:t>meprednisona</a:t>
            </a:r>
            <a:r>
              <a:rPr lang="es-AR" sz="1200" dirty="0" smtClean="0">
                <a:solidFill>
                  <a:schemeClr val="bg1"/>
                </a:solidFill>
              </a:rPr>
              <a:t> y </a:t>
            </a:r>
            <a:r>
              <a:rPr lang="es-AR" sz="1200" dirty="0" err="1" smtClean="0">
                <a:solidFill>
                  <a:schemeClr val="bg1"/>
                </a:solidFill>
              </a:rPr>
              <a:t>micofenolato</a:t>
            </a:r>
            <a:r>
              <a:rPr lang="es-AR" sz="1200" dirty="0" smtClean="0">
                <a:solidFill>
                  <a:schemeClr val="bg1"/>
                </a:solidFill>
              </a:rPr>
              <a:t>. </a:t>
            </a:r>
          </a:p>
          <a:p>
            <a:pPr rtl="0"/>
            <a:r>
              <a:rPr lang="es-A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 realizó nueva tomografía de tórax sin cambios y nuevo funcional respiratorio patrón restrictivo moderado.</a:t>
            </a:r>
            <a:endParaRPr lang="es-AR" b="0" dirty="0" smtClean="0">
              <a:effectLst/>
            </a:endParaRPr>
          </a:p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 repitió la serología HIV resultando positiva por lo que inició tratamiento con TARV.</a:t>
            </a:r>
            <a:endParaRPr lang="es-AR" sz="1200" dirty="0" smtClean="0">
              <a:solidFill>
                <a:schemeClr val="bg1"/>
              </a:solidFill>
            </a:endParaRPr>
          </a:p>
          <a:p>
            <a:endParaRPr lang="es-AR" sz="1200" dirty="0" smtClean="0">
              <a:solidFill>
                <a:schemeClr val="bg1"/>
              </a:solidFill>
            </a:endParaRPr>
          </a:p>
          <a:p>
            <a:r>
              <a:rPr lang="es-AR" sz="1200" dirty="0" smtClean="0">
                <a:solidFill>
                  <a:schemeClr val="bg1"/>
                </a:solidFill>
              </a:rPr>
              <a:t>Presentó hipertrofia parotídea bilateral. Luego de dos meses del tratamiento de HIV, </a:t>
            </a:r>
            <a:r>
              <a:rPr lang="es-AR" sz="1200" dirty="0" err="1" smtClean="0">
                <a:solidFill>
                  <a:schemeClr val="bg1"/>
                </a:solidFill>
              </a:rPr>
              <a:t>negativizó</a:t>
            </a:r>
            <a:r>
              <a:rPr lang="es-AR" sz="1200" dirty="0" smtClean="0">
                <a:solidFill>
                  <a:schemeClr val="bg1"/>
                </a:solidFill>
              </a:rPr>
              <a:t> la carga viral pero no mejoró la NSIP.</a:t>
            </a:r>
            <a:endParaRPr lang="es-AR" sz="1200" b="0" dirty="0" smtClean="0">
              <a:solidFill>
                <a:schemeClr val="bg1"/>
              </a:solidFill>
              <a:effectLst/>
            </a:endParaRPr>
          </a:p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sz="1200" dirty="0" smtClean="0">
                <a:solidFill>
                  <a:schemeClr val="bg1"/>
                </a:solidFill>
              </a:rPr>
              <a:t>Es fundamental la diferenciación debido a que el DILS mejora solo con antirretrovirales y no requiere inmunosupresión con corticoides y </a:t>
            </a:r>
            <a:r>
              <a:rPr lang="es-AR" sz="1200" dirty="0" err="1" smtClean="0">
                <a:solidFill>
                  <a:schemeClr val="bg1"/>
                </a:solidFill>
              </a:rPr>
              <a:t>micofenolato</a:t>
            </a:r>
            <a:r>
              <a:rPr lang="es-AR" sz="1200" dirty="0" smtClean="0">
                <a:solidFill>
                  <a:schemeClr val="bg1"/>
                </a:solidFill>
              </a:rPr>
              <a:t> como si lo requiere la NSIP.</a:t>
            </a:r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36D0D-BC78-4DB6-A1C7-56607DE8D025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6001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12" y="1502459"/>
            <a:ext cx="4559539" cy="3196179"/>
          </a:xfrm>
        </p:spPr>
        <p:txBody>
          <a:bodyPr anchor="b"/>
          <a:lstStyle>
            <a:lvl1pPr algn="ctr">
              <a:defRPr sz="35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521" y="4821895"/>
            <a:ext cx="4023122" cy="2216498"/>
          </a:xfrm>
        </p:spPr>
        <p:txBody>
          <a:bodyPr/>
          <a:lstStyle>
            <a:lvl1pPr marL="0" indent="0" algn="ctr">
              <a:buNone/>
              <a:defRPr sz="1408"/>
            </a:lvl1pPr>
            <a:lvl2pPr marL="268194" indent="0" algn="ctr">
              <a:buNone/>
              <a:defRPr sz="1173"/>
            </a:lvl2pPr>
            <a:lvl3pPr marL="536387" indent="0" algn="ctr">
              <a:buNone/>
              <a:defRPr sz="1056"/>
            </a:lvl3pPr>
            <a:lvl4pPr marL="804581" indent="0" algn="ctr">
              <a:buNone/>
              <a:defRPr sz="939"/>
            </a:lvl4pPr>
            <a:lvl5pPr marL="1072774" indent="0" algn="ctr">
              <a:buNone/>
              <a:defRPr sz="939"/>
            </a:lvl5pPr>
            <a:lvl6pPr marL="1340968" indent="0" algn="ctr">
              <a:buNone/>
              <a:defRPr sz="939"/>
            </a:lvl6pPr>
            <a:lvl7pPr marL="1609161" indent="0" algn="ctr">
              <a:buNone/>
              <a:defRPr sz="939"/>
            </a:lvl7pPr>
            <a:lvl8pPr marL="1877355" indent="0" algn="ctr">
              <a:buNone/>
              <a:defRPr sz="939"/>
            </a:lvl8pPr>
            <a:lvl9pPr marL="2145548" indent="0" algn="ctr">
              <a:buNone/>
              <a:defRPr sz="93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68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926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38729" y="488778"/>
            <a:ext cx="1156648" cy="77800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786" y="488778"/>
            <a:ext cx="3402891" cy="778006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557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830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992" y="2288755"/>
            <a:ext cx="4626591" cy="3818838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992" y="6143721"/>
            <a:ext cx="4626591" cy="2008237"/>
          </a:xfrm>
        </p:spPr>
        <p:txBody>
          <a:bodyPr/>
          <a:lstStyle>
            <a:lvl1pPr marL="0" indent="0">
              <a:buNone/>
              <a:defRPr sz="1408">
                <a:solidFill>
                  <a:schemeClr val="tx1"/>
                </a:solidFill>
              </a:defRPr>
            </a:lvl1pPr>
            <a:lvl2pPr marL="26819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2pPr>
            <a:lvl3pPr marL="536387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3pPr>
            <a:lvl4pPr marL="804581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4pPr>
            <a:lvl5pPr marL="1072774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5pPr>
            <a:lvl6pPr marL="1340968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6pPr>
            <a:lvl7pPr marL="1609161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7pPr>
            <a:lvl8pPr marL="1877355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8pPr>
            <a:lvl9pPr marL="2145548" indent="0">
              <a:buNone/>
              <a:defRPr sz="9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7070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786" y="2443887"/>
            <a:ext cx="2279769" cy="582495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5608" y="2443887"/>
            <a:ext cx="2279769" cy="582495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789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485" y="488779"/>
            <a:ext cx="4626591" cy="177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485" y="2250501"/>
            <a:ext cx="2269292" cy="1102936"/>
          </a:xfrm>
        </p:spPr>
        <p:txBody>
          <a:bodyPr anchor="b"/>
          <a:lstStyle>
            <a:lvl1pPr marL="0" indent="0">
              <a:buNone/>
              <a:defRPr sz="1408" b="1"/>
            </a:lvl1pPr>
            <a:lvl2pPr marL="268194" indent="0">
              <a:buNone/>
              <a:defRPr sz="1173" b="1"/>
            </a:lvl2pPr>
            <a:lvl3pPr marL="536387" indent="0">
              <a:buNone/>
              <a:defRPr sz="1056" b="1"/>
            </a:lvl3pPr>
            <a:lvl4pPr marL="804581" indent="0">
              <a:buNone/>
              <a:defRPr sz="939" b="1"/>
            </a:lvl4pPr>
            <a:lvl5pPr marL="1072774" indent="0">
              <a:buNone/>
              <a:defRPr sz="939" b="1"/>
            </a:lvl5pPr>
            <a:lvl6pPr marL="1340968" indent="0">
              <a:buNone/>
              <a:defRPr sz="939" b="1"/>
            </a:lvl6pPr>
            <a:lvl7pPr marL="1609161" indent="0">
              <a:buNone/>
              <a:defRPr sz="939" b="1"/>
            </a:lvl7pPr>
            <a:lvl8pPr marL="1877355" indent="0">
              <a:buNone/>
              <a:defRPr sz="939" b="1"/>
            </a:lvl8pPr>
            <a:lvl9pPr marL="2145548" indent="0">
              <a:buNone/>
              <a:defRPr sz="93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485" y="3353438"/>
            <a:ext cx="2269292" cy="49324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15608" y="2250501"/>
            <a:ext cx="2280468" cy="1102936"/>
          </a:xfrm>
        </p:spPr>
        <p:txBody>
          <a:bodyPr anchor="b"/>
          <a:lstStyle>
            <a:lvl1pPr marL="0" indent="0">
              <a:buNone/>
              <a:defRPr sz="1408" b="1"/>
            </a:lvl1pPr>
            <a:lvl2pPr marL="268194" indent="0">
              <a:buNone/>
              <a:defRPr sz="1173" b="1"/>
            </a:lvl2pPr>
            <a:lvl3pPr marL="536387" indent="0">
              <a:buNone/>
              <a:defRPr sz="1056" b="1"/>
            </a:lvl3pPr>
            <a:lvl4pPr marL="804581" indent="0">
              <a:buNone/>
              <a:defRPr sz="939" b="1"/>
            </a:lvl4pPr>
            <a:lvl5pPr marL="1072774" indent="0">
              <a:buNone/>
              <a:defRPr sz="939" b="1"/>
            </a:lvl5pPr>
            <a:lvl6pPr marL="1340968" indent="0">
              <a:buNone/>
              <a:defRPr sz="939" b="1"/>
            </a:lvl6pPr>
            <a:lvl7pPr marL="1609161" indent="0">
              <a:buNone/>
              <a:defRPr sz="939" b="1"/>
            </a:lvl7pPr>
            <a:lvl8pPr marL="1877355" indent="0">
              <a:buNone/>
              <a:defRPr sz="939" b="1"/>
            </a:lvl8pPr>
            <a:lvl9pPr marL="2145548" indent="0">
              <a:buNone/>
              <a:defRPr sz="93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15608" y="3353438"/>
            <a:ext cx="2280468" cy="49324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008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761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5698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485" y="612034"/>
            <a:ext cx="1730082" cy="2142120"/>
          </a:xfrm>
        </p:spPr>
        <p:txBody>
          <a:bodyPr anchor="b"/>
          <a:lstStyle>
            <a:lvl1pPr>
              <a:defRPr sz="18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0468" y="1321826"/>
            <a:ext cx="2715608" cy="6524115"/>
          </a:xfrm>
        </p:spPr>
        <p:txBody>
          <a:bodyPr/>
          <a:lstStyle>
            <a:lvl1pPr>
              <a:defRPr sz="1877"/>
            </a:lvl1pPr>
            <a:lvl2pPr>
              <a:defRPr sz="1642"/>
            </a:lvl2pPr>
            <a:lvl3pPr>
              <a:defRPr sz="1408"/>
            </a:lvl3pPr>
            <a:lvl4pPr>
              <a:defRPr sz="1173"/>
            </a:lvl4pPr>
            <a:lvl5pPr>
              <a:defRPr sz="1173"/>
            </a:lvl5pPr>
            <a:lvl6pPr>
              <a:defRPr sz="1173"/>
            </a:lvl6pPr>
            <a:lvl7pPr>
              <a:defRPr sz="1173"/>
            </a:lvl7pPr>
            <a:lvl8pPr>
              <a:defRPr sz="1173"/>
            </a:lvl8pPr>
            <a:lvl9pPr>
              <a:defRPr sz="117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485" y="2754154"/>
            <a:ext cx="1730082" cy="5102411"/>
          </a:xfrm>
        </p:spPr>
        <p:txBody>
          <a:bodyPr/>
          <a:lstStyle>
            <a:lvl1pPr marL="0" indent="0">
              <a:buNone/>
              <a:defRPr sz="939"/>
            </a:lvl1pPr>
            <a:lvl2pPr marL="268194" indent="0">
              <a:buNone/>
              <a:defRPr sz="821"/>
            </a:lvl2pPr>
            <a:lvl3pPr marL="536387" indent="0">
              <a:buNone/>
              <a:defRPr sz="704"/>
            </a:lvl3pPr>
            <a:lvl4pPr marL="804581" indent="0">
              <a:buNone/>
              <a:defRPr sz="587"/>
            </a:lvl4pPr>
            <a:lvl5pPr marL="1072774" indent="0">
              <a:buNone/>
              <a:defRPr sz="587"/>
            </a:lvl5pPr>
            <a:lvl6pPr marL="1340968" indent="0">
              <a:buNone/>
              <a:defRPr sz="587"/>
            </a:lvl6pPr>
            <a:lvl7pPr marL="1609161" indent="0">
              <a:buNone/>
              <a:defRPr sz="587"/>
            </a:lvl7pPr>
            <a:lvl8pPr marL="1877355" indent="0">
              <a:buNone/>
              <a:defRPr sz="587"/>
            </a:lvl8pPr>
            <a:lvl9pPr marL="2145548" indent="0">
              <a:buNone/>
              <a:defRPr sz="58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53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485" y="612034"/>
            <a:ext cx="1730082" cy="2142120"/>
          </a:xfrm>
        </p:spPr>
        <p:txBody>
          <a:bodyPr anchor="b"/>
          <a:lstStyle>
            <a:lvl1pPr>
              <a:defRPr sz="18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0468" y="1321826"/>
            <a:ext cx="2715608" cy="6524115"/>
          </a:xfrm>
        </p:spPr>
        <p:txBody>
          <a:bodyPr anchor="t"/>
          <a:lstStyle>
            <a:lvl1pPr marL="0" indent="0">
              <a:buNone/>
              <a:defRPr sz="1877"/>
            </a:lvl1pPr>
            <a:lvl2pPr marL="268194" indent="0">
              <a:buNone/>
              <a:defRPr sz="1642"/>
            </a:lvl2pPr>
            <a:lvl3pPr marL="536387" indent="0">
              <a:buNone/>
              <a:defRPr sz="1408"/>
            </a:lvl3pPr>
            <a:lvl4pPr marL="804581" indent="0">
              <a:buNone/>
              <a:defRPr sz="1173"/>
            </a:lvl4pPr>
            <a:lvl5pPr marL="1072774" indent="0">
              <a:buNone/>
              <a:defRPr sz="1173"/>
            </a:lvl5pPr>
            <a:lvl6pPr marL="1340968" indent="0">
              <a:buNone/>
              <a:defRPr sz="1173"/>
            </a:lvl6pPr>
            <a:lvl7pPr marL="1609161" indent="0">
              <a:buNone/>
              <a:defRPr sz="1173"/>
            </a:lvl7pPr>
            <a:lvl8pPr marL="1877355" indent="0">
              <a:buNone/>
              <a:defRPr sz="1173"/>
            </a:lvl8pPr>
            <a:lvl9pPr marL="2145548" indent="0">
              <a:buNone/>
              <a:defRPr sz="1173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485" y="2754154"/>
            <a:ext cx="1730082" cy="5102411"/>
          </a:xfrm>
        </p:spPr>
        <p:txBody>
          <a:bodyPr/>
          <a:lstStyle>
            <a:lvl1pPr marL="0" indent="0">
              <a:buNone/>
              <a:defRPr sz="939"/>
            </a:lvl1pPr>
            <a:lvl2pPr marL="268194" indent="0">
              <a:buNone/>
              <a:defRPr sz="821"/>
            </a:lvl2pPr>
            <a:lvl3pPr marL="536387" indent="0">
              <a:buNone/>
              <a:defRPr sz="704"/>
            </a:lvl3pPr>
            <a:lvl4pPr marL="804581" indent="0">
              <a:buNone/>
              <a:defRPr sz="587"/>
            </a:lvl4pPr>
            <a:lvl5pPr marL="1072774" indent="0">
              <a:buNone/>
              <a:defRPr sz="587"/>
            </a:lvl5pPr>
            <a:lvl6pPr marL="1340968" indent="0">
              <a:buNone/>
              <a:defRPr sz="587"/>
            </a:lvl6pPr>
            <a:lvl7pPr marL="1609161" indent="0">
              <a:buNone/>
              <a:defRPr sz="587"/>
            </a:lvl7pPr>
            <a:lvl8pPr marL="1877355" indent="0">
              <a:buNone/>
              <a:defRPr sz="587"/>
            </a:lvl8pPr>
            <a:lvl9pPr marL="2145548" indent="0">
              <a:buNone/>
              <a:defRPr sz="58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254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786" y="488779"/>
            <a:ext cx="4626591" cy="1774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786" y="2443887"/>
            <a:ext cx="4626591" cy="5824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786" y="8508978"/>
            <a:ext cx="1206937" cy="488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87F0D-BAA1-4920-8EA5-BFE607B31730}" type="datetimeFigureOut">
              <a:rPr lang="es-AR" smtClean="0"/>
              <a:t>19/10/2024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76879" y="8508978"/>
            <a:ext cx="1810405" cy="488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88440" y="8508978"/>
            <a:ext cx="1206937" cy="488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8AED-A94F-4508-BDF2-61AB2A7E23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482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6387" rtl="0" eaLnBrk="1" latinLnBrk="0" hangingPunct="1">
        <a:lnSpc>
          <a:spcPct val="90000"/>
        </a:lnSpc>
        <a:spcBef>
          <a:spcPct val="0"/>
        </a:spcBef>
        <a:buNone/>
        <a:defRPr sz="25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097" indent="-134097" algn="l" defTabSz="536387" rtl="0" eaLnBrk="1" latinLnBrk="0" hangingPunct="1">
        <a:lnSpc>
          <a:spcPct val="90000"/>
        </a:lnSpc>
        <a:spcBef>
          <a:spcPts val="587"/>
        </a:spcBef>
        <a:buFont typeface="Arial" panose="020B0604020202020204" pitchFamily="34" charset="0"/>
        <a:buChar char="•"/>
        <a:defRPr sz="1642" kern="1200">
          <a:solidFill>
            <a:schemeClr val="tx1"/>
          </a:solidFill>
          <a:latin typeface="+mn-lt"/>
          <a:ea typeface="+mn-ea"/>
          <a:cs typeface="+mn-cs"/>
        </a:defRPr>
      </a:lvl1pPr>
      <a:lvl2pPr marL="402290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2pPr>
      <a:lvl3pPr marL="670484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173" kern="1200">
          <a:solidFill>
            <a:schemeClr val="tx1"/>
          </a:solidFill>
          <a:latin typeface="+mn-lt"/>
          <a:ea typeface="+mn-ea"/>
          <a:cs typeface="+mn-cs"/>
        </a:defRPr>
      </a:lvl3pPr>
      <a:lvl4pPr marL="938677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4pPr>
      <a:lvl5pPr marL="1206871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5pPr>
      <a:lvl6pPr marL="1475064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6pPr>
      <a:lvl7pPr marL="1743258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7pPr>
      <a:lvl8pPr marL="2011451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8pPr>
      <a:lvl9pPr marL="2279645" indent="-134097" algn="l" defTabSz="536387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1pPr>
      <a:lvl2pPr marL="268194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2pPr>
      <a:lvl3pPr marL="536387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3pPr>
      <a:lvl4pPr marL="804581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4pPr>
      <a:lvl5pPr marL="1072774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5pPr>
      <a:lvl6pPr marL="1340968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6pPr>
      <a:lvl7pPr marL="1609161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7pPr>
      <a:lvl8pPr marL="1877355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8pPr>
      <a:lvl9pPr marL="2145548" algn="l" defTabSz="536387" rtl="0" eaLnBrk="1" latinLnBrk="0" hangingPunct="1">
        <a:defRPr sz="105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26564" y="0"/>
            <a:ext cx="5390727" cy="199747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CuadroTexto 4"/>
          <p:cNvSpPr txBox="1"/>
          <p:nvPr/>
        </p:nvSpPr>
        <p:spPr>
          <a:xfrm>
            <a:off x="201928" y="0"/>
            <a:ext cx="49603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b="1" smtClean="0">
                <a:solidFill>
                  <a:schemeClr val="bg1"/>
                </a:solidFill>
              </a:rPr>
              <a:t>P-050</a:t>
            </a:r>
            <a:endParaRPr lang="es-AR" b="1" dirty="0" smtClean="0">
              <a:solidFill>
                <a:schemeClr val="bg1"/>
              </a:solidFill>
            </a:endParaRPr>
          </a:p>
          <a:p>
            <a:pPr algn="ctr"/>
            <a:r>
              <a:rPr lang="es-AR" b="1" dirty="0" smtClean="0">
                <a:solidFill>
                  <a:schemeClr val="bg1"/>
                </a:solidFill>
              </a:rPr>
              <a:t>NEUMONÍA </a:t>
            </a:r>
            <a:r>
              <a:rPr lang="es-AR" b="1" dirty="0">
                <a:solidFill>
                  <a:schemeClr val="bg1"/>
                </a:solidFill>
              </a:rPr>
              <a:t>INTERSTICIAL NO ESPECÍFICA(NSIP) EN SJOGREN VS LINFOCITOSIS INFILTRATIVA DIFUSA: SIMILITUDES Y DIFERENCIAS EN EL DESAFIO DIAGNOSTICO</a:t>
            </a:r>
            <a:endParaRPr lang="es-AR" dirty="0"/>
          </a:p>
        </p:txBody>
      </p:sp>
      <p:sp>
        <p:nvSpPr>
          <p:cNvPr id="6" name="CuadroTexto 5"/>
          <p:cNvSpPr txBox="1"/>
          <p:nvPr/>
        </p:nvSpPr>
        <p:spPr>
          <a:xfrm>
            <a:off x="1" y="1200428"/>
            <a:ext cx="53641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1000" dirty="0" smtClean="0">
              <a:solidFill>
                <a:schemeClr val="bg1"/>
              </a:solidFill>
            </a:endParaRPr>
          </a:p>
          <a:p>
            <a:pPr algn="ctr"/>
            <a:r>
              <a:rPr lang="es-AR" sz="1000" dirty="0" smtClean="0">
                <a:solidFill>
                  <a:schemeClr val="bg1"/>
                </a:solidFill>
              </a:rPr>
              <a:t>Perrone </a:t>
            </a:r>
            <a:r>
              <a:rPr lang="es-AR" sz="1000" dirty="0">
                <a:solidFill>
                  <a:schemeClr val="bg1"/>
                </a:solidFill>
              </a:rPr>
              <a:t>Isabella, </a:t>
            </a:r>
            <a:r>
              <a:rPr lang="es-AR" sz="1000" dirty="0" err="1">
                <a:solidFill>
                  <a:schemeClr val="bg1"/>
                </a:solidFill>
              </a:rPr>
              <a:t>Szwarstein</a:t>
            </a:r>
            <a:r>
              <a:rPr lang="es-AR" sz="1000" dirty="0">
                <a:solidFill>
                  <a:schemeClr val="bg1"/>
                </a:solidFill>
              </a:rPr>
              <a:t> Pablo, Vila Gerardo Martin, Martin </a:t>
            </a:r>
            <a:r>
              <a:rPr lang="es-AR" sz="1000" dirty="0" err="1">
                <a:solidFill>
                  <a:schemeClr val="bg1"/>
                </a:solidFill>
              </a:rPr>
              <a:t>Maria</a:t>
            </a:r>
            <a:r>
              <a:rPr lang="es-AR" sz="1000" dirty="0">
                <a:solidFill>
                  <a:schemeClr val="bg1"/>
                </a:solidFill>
              </a:rPr>
              <a:t> Eugenia, Montoya Sandra Fabiana, </a:t>
            </a:r>
            <a:r>
              <a:rPr lang="es-AR" sz="1000" dirty="0" err="1">
                <a:solidFill>
                  <a:schemeClr val="bg1"/>
                </a:solidFill>
              </a:rPr>
              <a:t>Sivori</a:t>
            </a:r>
            <a:r>
              <a:rPr lang="es-AR" sz="1000" dirty="0">
                <a:solidFill>
                  <a:schemeClr val="bg1"/>
                </a:solidFill>
              </a:rPr>
              <a:t> </a:t>
            </a:r>
            <a:r>
              <a:rPr lang="es-AR" sz="1000" dirty="0" smtClean="0">
                <a:solidFill>
                  <a:schemeClr val="bg1"/>
                </a:solidFill>
              </a:rPr>
              <a:t>Martin</a:t>
            </a:r>
          </a:p>
          <a:p>
            <a:pPr algn="ctr"/>
            <a:r>
              <a:rPr lang="es-AR" sz="1000" dirty="0">
                <a:solidFill>
                  <a:schemeClr val="bg1"/>
                </a:solidFill>
              </a:rPr>
              <a:t>Unidad </a:t>
            </a:r>
            <a:r>
              <a:rPr lang="es-AR" sz="1000" dirty="0" err="1">
                <a:solidFill>
                  <a:schemeClr val="bg1"/>
                </a:solidFill>
              </a:rPr>
              <a:t>Neumotisiología</a:t>
            </a:r>
            <a:r>
              <a:rPr lang="es-AR" sz="1000" dirty="0">
                <a:solidFill>
                  <a:schemeClr val="bg1"/>
                </a:solidFill>
              </a:rPr>
              <a:t>, Centro Universitario de </a:t>
            </a:r>
            <a:r>
              <a:rPr lang="es-AR" sz="1000" dirty="0" err="1" smtClean="0">
                <a:solidFill>
                  <a:schemeClr val="bg1"/>
                </a:solidFill>
              </a:rPr>
              <a:t>Neumonología</a:t>
            </a:r>
            <a:r>
              <a:rPr lang="es-AR" sz="1000" dirty="0" smtClean="0">
                <a:solidFill>
                  <a:schemeClr val="bg1"/>
                </a:solidFill>
              </a:rPr>
              <a:t>, </a:t>
            </a:r>
            <a:r>
              <a:rPr lang="es-AR" sz="1000" dirty="0" err="1">
                <a:solidFill>
                  <a:schemeClr val="bg1"/>
                </a:solidFill>
              </a:rPr>
              <a:t>Fac</a:t>
            </a:r>
            <a:r>
              <a:rPr lang="es-AR" sz="1000" dirty="0">
                <a:solidFill>
                  <a:schemeClr val="bg1"/>
                </a:solidFill>
              </a:rPr>
              <a:t>. Medicina </a:t>
            </a:r>
            <a:r>
              <a:rPr lang="es-AR" sz="1000" dirty="0" err="1">
                <a:solidFill>
                  <a:schemeClr val="bg1"/>
                </a:solidFill>
              </a:rPr>
              <a:t>Uba</a:t>
            </a:r>
            <a:r>
              <a:rPr lang="es-AR" sz="1000" dirty="0">
                <a:solidFill>
                  <a:schemeClr val="bg1"/>
                </a:solidFill>
              </a:rPr>
              <a:t>. Hospital General de Agudos </a:t>
            </a:r>
            <a:r>
              <a:rPr lang="es-AR" sz="1000" dirty="0" err="1">
                <a:solidFill>
                  <a:schemeClr val="bg1"/>
                </a:solidFill>
              </a:rPr>
              <a:t>Dr.J.M</a:t>
            </a:r>
            <a:r>
              <a:rPr lang="es-AR" sz="1000" dirty="0">
                <a:solidFill>
                  <a:schemeClr val="bg1"/>
                </a:solidFill>
              </a:rPr>
              <a:t>. Ramos </a:t>
            </a:r>
            <a:r>
              <a:rPr lang="es-AR" sz="1000" dirty="0" err="1">
                <a:solidFill>
                  <a:schemeClr val="bg1"/>
                </a:solidFill>
              </a:rPr>
              <a:t>Mejia</a:t>
            </a:r>
            <a:endParaRPr lang="es-AR" sz="1000" dirty="0" smtClean="0">
              <a:solidFill>
                <a:schemeClr val="bg1"/>
              </a:solidFill>
            </a:endParaRPr>
          </a:p>
          <a:p>
            <a:pPr algn="ctr"/>
            <a:endParaRPr lang="es-AR" sz="1000" b="0" dirty="0" smtClean="0">
              <a:solidFill>
                <a:schemeClr val="bg1"/>
              </a:solidFill>
              <a:effectLst/>
            </a:endParaRPr>
          </a:p>
          <a:p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grpSp>
        <p:nvGrpSpPr>
          <p:cNvPr id="9" name="Grupo 8"/>
          <p:cNvGrpSpPr/>
          <p:nvPr/>
        </p:nvGrpSpPr>
        <p:grpSpPr>
          <a:xfrm>
            <a:off x="52052" y="-13079"/>
            <a:ext cx="1618477" cy="377285"/>
            <a:chOff x="52052" y="-13079"/>
            <a:chExt cx="1618477" cy="377285"/>
          </a:xfrm>
        </p:grpSpPr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2895" y="-13079"/>
              <a:ext cx="847634" cy="377285"/>
            </a:xfrm>
            <a:prstGeom prst="rect">
              <a:avLst/>
            </a:prstGeom>
          </p:spPr>
        </p:pic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052" y="-13079"/>
              <a:ext cx="770843" cy="364206"/>
            </a:xfrm>
            <a:prstGeom prst="rect">
              <a:avLst/>
            </a:prstGeom>
          </p:spPr>
        </p:pic>
      </p:grpSp>
      <p:sp>
        <p:nvSpPr>
          <p:cNvPr id="11" name="Rectángulo 10"/>
          <p:cNvSpPr/>
          <p:nvPr/>
        </p:nvSpPr>
        <p:spPr>
          <a:xfrm>
            <a:off x="159441" y="2023489"/>
            <a:ext cx="2122729" cy="1582821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AR" sz="1100" b="1" dirty="0">
                <a:solidFill>
                  <a:prstClr val="white"/>
                </a:solidFill>
              </a:rPr>
              <a:t>Introducción: </a:t>
            </a:r>
            <a:r>
              <a:rPr lang="es-AR" sz="1100" dirty="0">
                <a:solidFill>
                  <a:prstClr val="white"/>
                </a:solidFill>
              </a:rPr>
              <a:t>El síndrome de la linfocitosis </a:t>
            </a:r>
            <a:r>
              <a:rPr lang="es-AR" sz="1100" dirty="0" err="1">
                <a:solidFill>
                  <a:prstClr val="white"/>
                </a:solidFill>
              </a:rPr>
              <a:t>infiltrativa</a:t>
            </a:r>
            <a:r>
              <a:rPr lang="es-AR" sz="1100" dirty="0">
                <a:solidFill>
                  <a:prstClr val="white"/>
                </a:solidFill>
              </a:rPr>
              <a:t> difusa (DILS) está asociado al virus de la inmunodeficiencia humana y debe, en algunos casos, diferenciarse del síndrome de </a:t>
            </a:r>
            <a:r>
              <a:rPr lang="es-AR" sz="1100" dirty="0" err="1">
                <a:solidFill>
                  <a:prstClr val="white"/>
                </a:solidFill>
              </a:rPr>
              <a:t>Sjögren</a:t>
            </a:r>
            <a:r>
              <a:rPr lang="es-AR" sz="1100" dirty="0">
                <a:solidFill>
                  <a:prstClr val="white"/>
                </a:solidFill>
              </a:rPr>
              <a:t> con compromiso pulmonar.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504095" y="2073599"/>
            <a:ext cx="2567891" cy="7859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200" b="1" dirty="0">
                <a:solidFill>
                  <a:prstClr val="white"/>
                </a:solidFill>
              </a:rPr>
              <a:t>MC</a:t>
            </a:r>
            <a:r>
              <a:rPr lang="es-AR" sz="1200" dirty="0">
                <a:solidFill>
                  <a:prstClr val="white"/>
                </a:solidFill>
              </a:rPr>
              <a:t>: Paciente femenina de 52 años de edad que consultó por tos y disnea progresiva de 6 meses de evolución </a:t>
            </a:r>
            <a:r>
              <a:rPr lang="es-AR" sz="1200" dirty="0" err="1">
                <a:solidFill>
                  <a:prstClr val="white"/>
                </a:solidFill>
              </a:rPr>
              <a:t>mMRC</a:t>
            </a:r>
            <a:r>
              <a:rPr lang="es-AR" sz="1200" dirty="0">
                <a:solidFill>
                  <a:prstClr val="white"/>
                </a:solidFill>
              </a:rPr>
              <a:t> 2-3.</a:t>
            </a:r>
            <a:endParaRPr lang="es-AR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504094" y="2891762"/>
            <a:ext cx="2567891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AR" sz="1200" b="1" dirty="0">
                <a:solidFill>
                  <a:prstClr val="white"/>
                </a:solidFill>
              </a:rPr>
              <a:t>Antecedentes</a:t>
            </a:r>
            <a:r>
              <a:rPr lang="es-AR" sz="1200" dirty="0">
                <a:solidFill>
                  <a:prstClr val="white"/>
                </a:solidFill>
              </a:rPr>
              <a:t>: tabaquista de 40 paquetes-año.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2504094" y="3395183"/>
            <a:ext cx="265814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AR" sz="1200" b="1">
                <a:solidFill>
                  <a:prstClr val="white"/>
                </a:solidFill>
              </a:rPr>
              <a:t>Examen físico</a:t>
            </a:r>
            <a:r>
              <a:rPr lang="es-AR" sz="1200">
                <a:solidFill>
                  <a:prstClr val="white"/>
                </a:solidFill>
              </a:rPr>
              <a:t>: rales tipo </a:t>
            </a:r>
            <a:r>
              <a:rPr lang="es-AR" sz="1200" i="1">
                <a:solidFill>
                  <a:prstClr val="white"/>
                </a:solidFill>
              </a:rPr>
              <a:t>velcro</a:t>
            </a:r>
            <a:r>
              <a:rPr lang="es-AR" sz="1200">
                <a:solidFill>
                  <a:prstClr val="white"/>
                </a:solidFill>
              </a:rPr>
              <a:t> hasta campo medio bilateral y dedos en palillo de tambor. </a:t>
            </a:r>
            <a:endParaRPr lang="es-AR" sz="1200" dirty="0">
              <a:solidFill>
                <a:prstClr val="white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16956" y="3653721"/>
            <a:ext cx="2259509" cy="182560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AR" sz="1200" b="1" dirty="0">
                <a:solidFill>
                  <a:prstClr val="white"/>
                </a:solidFill>
              </a:rPr>
              <a:t>Estudios complementarios</a:t>
            </a:r>
            <a:r>
              <a:rPr lang="es-AR" sz="1200" dirty="0">
                <a:solidFill>
                  <a:prstClr val="white"/>
                </a:solidFill>
              </a:rPr>
              <a:t>: </a:t>
            </a:r>
            <a:r>
              <a:rPr lang="es-AR" sz="1200" dirty="0" err="1">
                <a:solidFill>
                  <a:prstClr val="white"/>
                </a:solidFill>
              </a:rPr>
              <a:t>eritrosedimentación</a:t>
            </a:r>
            <a:r>
              <a:rPr lang="es-AR" sz="1200" dirty="0">
                <a:solidFill>
                  <a:prstClr val="white"/>
                </a:solidFill>
              </a:rPr>
              <a:t> de 55 mm/h y proteína C reactiva de 10 </a:t>
            </a:r>
            <a:r>
              <a:rPr lang="es-AR" sz="1200" dirty="0" smtClean="0">
                <a:solidFill>
                  <a:prstClr val="white"/>
                </a:solidFill>
              </a:rPr>
              <a:t>mg/L, </a:t>
            </a:r>
            <a:r>
              <a:rPr lang="es-AR" sz="1200" dirty="0" err="1" smtClean="0">
                <a:solidFill>
                  <a:prstClr val="white"/>
                </a:solidFill>
              </a:rPr>
              <a:t>colagenograma</a:t>
            </a:r>
            <a:r>
              <a:rPr lang="es-AR" sz="1200" dirty="0" smtClean="0">
                <a:solidFill>
                  <a:prstClr val="white"/>
                </a:solidFill>
              </a:rPr>
              <a:t> negativo.</a:t>
            </a:r>
          </a:p>
          <a:p>
            <a:pPr lvl="0"/>
            <a:endParaRPr lang="es-AR" sz="1200" dirty="0">
              <a:solidFill>
                <a:prstClr val="white"/>
              </a:solidFill>
            </a:endParaRPr>
          </a:p>
          <a:p>
            <a:pPr lvl="0"/>
            <a:r>
              <a:rPr lang="es-AR" sz="1200" b="1" dirty="0" smtClean="0">
                <a:solidFill>
                  <a:prstClr val="white"/>
                </a:solidFill>
              </a:rPr>
              <a:t>Radiografía de tórax: </a:t>
            </a:r>
            <a:r>
              <a:rPr lang="es-AR" sz="1200" dirty="0" smtClean="0">
                <a:solidFill>
                  <a:prstClr val="white"/>
                </a:solidFill>
              </a:rPr>
              <a:t>opacidades intersticiales </a:t>
            </a:r>
            <a:r>
              <a:rPr lang="es-AR" sz="1200" dirty="0">
                <a:solidFill>
                  <a:prstClr val="white"/>
                </a:solidFill>
              </a:rPr>
              <a:t>difusas bilaterales</a:t>
            </a:r>
            <a:r>
              <a:rPr lang="es-AR" sz="1200" dirty="0" smtClean="0">
                <a:solidFill>
                  <a:prstClr val="white"/>
                </a:solidFill>
              </a:rPr>
              <a:t>.</a:t>
            </a:r>
          </a:p>
          <a:p>
            <a:pPr lvl="0"/>
            <a:endParaRPr lang="es-AR" sz="1200" dirty="0">
              <a:solidFill>
                <a:prstClr val="white"/>
              </a:solidFill>
            </a:endParaRPr>
          </a:p>
          <a:p>
            <a:pPr lvl="0"/>
            <a:r>
              <a:rPr lang="es-AR" sz="1200" b="1" dirty="0">
                <a:solidFill>
                  <a:prstClr val="white"/>
                </a:solidFill>
              </a:rPr>
              <a:t>Funcional </a:t>
            </a:r>
            <a:r>
              <a:rPr lang="es-AR" sz="1200" b="1" dirty="0" smtClean="0">
                <a:solidFill>
                  <a:prstClr val="white"/>
                </a:solidFill>
              </a:rPr>
              <a:t>respiratorio: </a:t>
            </a:r>
            <a:r>
              <a:rPr lang="es-AR" sz="1200" dirty="0">
                <a:solidFill>
                  <a:prstClr val="white"/>
                </a:solidFill>
              </a:rPr>
              <a:t>CVF 51%, VEF1 56%, DLCO 49%. </a:t>
            </a: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5"/>
          <a:srcRect l="20524" t="20375" r="15534" b="23591"/>
          <a:stretch/>
        </p:blipFill>
        <p:spPr>
          <a:xfrm>
            <a:off x="2390470" y="4114247"/>
            <a:ext cx="1555750" cy="124460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116956" y="5562956"/>
            <a:ext cx="5007935" cy="64327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AR" sz="1200" b="1" dirty="0">
                <a:solidFill>
                  <a:prstClr val="white"/>
                </a:solidFill>
              </a:rPr>
              <a:t>Evolución:</a:t>
            </a:r>
            <a:r>
              <a:rPr lang="es-AR" sz="1200" dirty="0">
                <a:solidFill>
                  <a:prstClr val="white"/>
                </a:solidFill>
              </a:rPr>
              <a:t> progresión de la disnea →</a:t>
            </a:r>
            <a:r>
              <a:rPr lang="es-AR" sz="1200" dirty="0" err="1">
                <a:solidFill>
                  <a:prstClr val="white"/>
                </a:solidFill>
              </a:rPr>
              <a:t>criobiopsia</a:t>
            </a:r>
            <a:r>
              <a:rPr lang="es-AR" sz="1200" dirty="0">
                <a:solidFill>
                  <a:prstClr val="white"/>
                </a:solidFill>
              </a:rPr>
              <a:t>: </a:t>
            </a:r>
            <a:r>
              <a:rPr lang="es-AR" sz="1200" dirty="0" smtClean="0">
                <a:solidFill>
                  <a:prstClr val="white"/>
                </a:solidFill>
              </a:rPr>
              <a:t>infiltrado linfocitario </a:t>
            </a:r>
            <a:r>
              <a:rPr lang="es-AR" sz="1200" dirty="0" err="1" smtClean="0">
                <a:solidFill>
                  <a:prstClr val="white"/>
                </a:solidFill>
              </a:rPr>
              <a:t>peribroncovascular</a:t>
            </a:r>
            <a:r>
              <a:rPr lang="es-AR" sz="1200" dirty="0" smtClean="0">
                <a:solidFill>
                  <a:prstClr val="white"/>
                </a:solidFill>
              </a:rPr>
              <a:t> </a:t>
            </a:r>
            <a:r>
              <a:rPr lang="es-AR" sz="1200" dirty="0">
                <a:solidFill>
                  <a:prstClr val="white"/>
                </a:solidFill>
              </a:rPr>
              <a:t>moderado </a:t>
            </a:r>
            <a:r>
              <a:rPr lang="es-AR" sz="1200" dirty="0" smtClean="0">
                <a:solidFill>
                  <a:prstClr val="white"/>
                </a:solidFill>
              </a:rPr>
              <a:t>con </a:t>
            </a:r>
            <a:r>
              <a:rPr lang="es-AR" sz="1200" dirty="0">
                <a:solidFill>
                  <a:prstClr val="white"/>
                </a:solidFill>
              </a:rPr>
              <a:t>áreas de fibrosis y </a:t>
            </a:r>
            <a:r>
              <a:rPr lang="es-AR" sz="1200" dirty="0" smtClean="0">
                <a:solidFill>
                  <a:prstClr val="white"/>
                </a:solidFill>
              </a:rPr>
              <a:t>enfisema </a:t>
            </a:r>
            <a:r>
              <a:rPr lang="es-AR" sz="1200" dirty="0" err="1" smtClean="0">
                <a:solidFill>
                  <a:prstClr val="white"/>
                </a:solidFill>
              </a:rPr>
              <a:t>centrolobulillar</a:t>
            </a:r>
            <a:r>
              <a:rPr lang="es-AR" sz="1200" dirty="0" smtClean="0">
                <a:solidFill>
                  <a:prstClr val="white"/>
                </a:solidFill>
              </a:rPr>
              <a:t> </a:t>
            </a:r>
            <a:r>
              <a:rPr lang="es-AR" sz="1200" dirty="0">
                <a:solidFill>
                  <a:prstClr val="white"/>
                </a:solidFill>
              </a:rPr>
              <a:t>compatible con neumonía </a:t>
            </a:r>
            <a:r>
              <a:rPr lang="es-AR" sz="1200" dirty="0" smtClean="0">
                <a:solidFill>
                  <a:prstClr val="white"/>
                </a:solidFill>
              </a:rPr>
              <a:t>intersticial no </a:t>
            </a:r>
            <a:r>
              <a:rPr lang="es-AR" sz="1200" dirty="0">
                <a:solidFill>
                  <a:prstClr val="white"/>
                </a:solidFill>
              </a:rPr>
              <a:t>específica </a:t>
            </a:r>
            <a:r>
              <a:rPr lang="es-AR" sz="1200" dirty="0" err="1">
                <a:solidFill>
                  <a:prstClr val="white"/>
                </a:solidFill>
              </a:rPr>
              <a:t>fibrótica</a:t>
            </a:r>
            <a:r>
              <a:rPr lang="es-AR" sz="1200" dirty="0">
                <a:solidFill>
                  <a:prstClr val="white"/>
                </a:solidFill>
              </a:rPr>
              <a:t>.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16956" y="6279019"/>
            <a:ext cx="3625793" cy="88290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AR" sz="1200" b="1" dirty="0">
                <a:solidFill>
                  <a:prstClr val="white"/>
                </a:solidFill>
              </a:rPr>
              <a:t>Por presentar boca seca: </a:t>
            </a:r>
            <a:endParaRPr lang="es-AR" sz="1200" b="1" dirty="0" smtClean="0">
              <a:solidFill>
                <a:prstClr val="white"/>
              </a:solidFill>
            </a:endParaRPr>
          </a:p>
          <a:p>
            <a:pPr lvl="0"/>
            <a:r>
              <a:rPr lang="es-AR" sz="1200" dirty="0" smtClean="0">
                <a:solidFill>
                  <a:prstClr val="white"/>
                </a:solidFill>
              </a:rPr>
              <a:t>Biopsia de </a:t>
            </a:r>
            <a:r>
              <a:rPr lang="es-AR" sz="1200" dirty="0">
                <a:solidFill>
                  <a:prstClr val="white"/>
                </a:solidFill>
              </a:rPr>
              <a:t>glándula salival </a:t>
            </a:r>
            <a:r>
              <a:rPr lang="es-AR" sz="1200" dirty="0" smtClean="0">
                <a:solidFill>
                  <a:prstClr val="white"/>
                </a:solidFill>
              </a:rPr>
              <a:t>menor: </a:t>
            </a:r>
            <a:r>
              <a:rPr lang="es-AR" sz="1200" dirty="0" err="1" smtClean="0">
                <a:solidFill>
                  <a:prstClr val="white"/>
                </a:solidFill>
              </a:rPr>
              <a:t>focus</a:t>
            </a:r>
            <a:r>
              <a:rPr lang="es-AR" sz="1200" dirty="0" smtClean="0">
                <a:solidFill>
                  <a:prstClr val="white"/>
                </a:solidFill>
              </a:rPr>
              <a:t> </a:t>
            </a:r>
            <a:r>
              <a:rPr lang="es-AR" sz="1200" dirty="0">
                <a:solidFill>
                  <a:prstClr val="white"/>
                </a:solidFill>
              </a:rPr>
              <a:t>score de 5. Test </a:t>
            </a:r>
            <a:r>
              <a:rPr lang="es-AR" sz="1200" dirty="0" smtClean="0">
                <a:solidFill>
                  <a:prstClr val="white"/>
                </a:solidFill>
              </a:rPr>
              <a:t>de </a:t>
            </a:r>
            <a:r>
              <a:rPr lang="es-AR" sz="1200" dirty="0" err="1" smtClean="0">
                <a:solidFill>
                  <a:prstClr val="white"/>
                </a:solidFill>
              </a:rPr>
              <a:t>Schirmer</a:t>
            </a:r>
            <a:r>
              <a:rPr lang="es-AR" sz="1200" dirty="0" smtClean="0">
                <a:solidFill>
                  <a:prstClr val="white"/>
                </a:solidFill>
              </a:rPr>
              <a:t> positivo. </a:t>
            </a:r>
          </a:p>
          <a:p>
            <a:pPr lvl="0"/>
            <a:r>
              <a:rPr lang="es-AR" sz="1200" i="1" dirty="0" smtClean="0">
                <a:solidFill>
                  <a:prstClr val="white"/>
                </a:solidFill>
              </a:rPr>
              <a:t>Se </a:t>
            </a:r>
            <a:r>
              <a:rPr lang="es-AR" sz="1200" i="1" dirty="0">
                <a:solidFill>
                  <a:prstClr val="white"/>
                </a:solidFill>
              </a:rPr>
              <a:t>interpretó como NSIP </a:t>
            </a:r>
            <a:r>
              <a:rPr lang="es-AR" sz="1200" i="1" dirty="0" smtClean="0">
                <a:solidFill>
                  <a:prstClr val="white"/>
                </a:solidFill>
              </a:rPr>
              <a:t>asociada </a:t>
            </a:r>
            <a:r>
              <a:rPr lang="es-AR" sz="1200" i="1" dirty="0">
                <a:solidFill>
                  <a:prstClr val="white"/>
                </a:solidFill>
              </a:rPr>
              <a:t>a síndrome </a:t>
            </a:r>
            <a:r>
              <a:rPr lang="es-AR" sz="1200" i="1" dirty="0" err="1">
                <a:solidFill>
                  <a:prstClr val="white"/>
                </a:solidFill>
              </a:rPr>
              <a:t>Sjögren</a:t>
            </a:r>
            <a:r>
              <a:rPr lang="es-AR" sz="1200" i="1" dirty="0">
                <a:solidFill>
                  <a:prstClr val="white"/>
                </a:solidFill>
              </a:rPr>
              <a:t> con anticuerpos </a:t>
            </a:r>
            <a:r>
              <a:rPr lang="es-AR" sz="1200" i="1" dirty="0" smtClean="0">
                <a:solidFill>
                  <a:prstClr val="white"/>
                </a:solidFill>
              </a:rPr>
              <a:t> negativos</a:t>
            </a:r>
            <a:r>
              <a:rPr lang="es-AR" sz="1200" i="1" dirty="0">
                <a:solidFill>
                  <a:prstClr val="white"/>
                </a:solidFill>
              </a:rPr>
              <a:t>.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84950" y="8396917"/>
            <a:ext cx="5156881" cy="5582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AR" sz="1200" dirty="0">
                <a:solidFill>
                  <a:prstClr val="white"/>
                </a:solidFill>
              </a:rPr>
              <a:t>Es fundamental la diferenciación debido a que el DILS mejora solo con antirretrovirales y no requiere inmunosupresión con corticoides y </a:t>
            </a:r>
            <a:r>
              <a:rPr lang="es-AR" sz="1200" dirty="0" err="1">
                <a:solidFill>
                  <a:prstClr val="white"/>
                </a:solidFill>
              </a:rPr>
              <a:t>micofenolato</a:t>
            </a:r>
            <a:r>
              <a:rPr lang="es-AR" sz="1200" dirty="0">
                <a:solidFill>
                  <a:prstClr val="white"/>
                </a:solidFill>
              </a:rPr>
              <a:t> como si lo requiere la NSIP.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116956" y="7227317"/>
            <a:ext cx="1995479" cy="60724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AR" sz="1200" dirty="0">
                <a:solidFill>
                  <a:schemeClr val="bg1"/>
                </a:solidFill>
              </a:rPr>
              <a:t>Se realizó nueva </a:t>
            </a:r>
            <a:r>
              <a:rPr lang="es-AR" sz="1200" dirty="0" smtClean="0">
                <a:solidFill>
                  <a:schemeClr val="bg1"/>
                </a:solidFill>
              </a:rPr>
              <a:t>TAC y </a:t>
            </a:r>
            <a:r>
              <a:rPr lang="es-AR" sz="1200" dirty="0">
                <a:solidFill>
                  <a:schemeClr val="bg1"/>
                </a:solidFill>
              </a:rPr>
              <a:t>nuevo funcional respiratorio patrón restrictivo moderado.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282171" y="7219710"/>
            <a:ext cx="1772347" cy="657756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s-AR" sz="1200" dirty="0">
                <a:solidFill>
                  <a:schemeClr val="bg1"/>
                </a:solidFill>
              </a:rPr>
              <a:t>Se repitió la serología HIV resultando </a:t>
            </a:r>
            <a:r>
              <a:rPr lang="es-AR" sz="1200" dirty="0" smtClean="0">
                <a:solidFill>
                  <a:schemeClr val="bg1"/>
                </a:solidFill>
              </a:rPr>
              <a:t>positiva: inició </a:t>
            </a:r>
            <a:r>
              <a:rPr lang="es-AR" sz="1200" dirty="0">
                <a:solidFill>
                  <a:schemeClr val="bg1"/>
                </a:solidFill>
              </a:rPr>
              <a:t>tratamiento con TARV.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08941" y="7935252"/>
            <a:ext cx="5156881" cy="3632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9"/>
          <p:cNvSpPr/>
          <p:nvPr/>
        </p:nvSpPr>
        <p:spPr>
          <a:xfrm>
            <a:off x="142509" y="7893268"/>
            <a:ext cx="5131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AR" sz="1200" dirty="0">
                <a:solidFill>
                  <a:prstClr val="white"/>
                </a:solidFill>
              </a:rPr>
              <a:t>Presentó hipertrofia parotídea bilateral. Luego de dos meses del tratamiento de HIV, </a:t>
            </a:r>
            <a:r>
              <a:rPr lang="es-AR" sz="1200" dirty="0" err="1">
                <a:solidFill>
                  <a:prstClr val="white"/>
                </a:solidFill>
              </a:rPr>
              <a:t>negativizó</a:t>
            </a:r>
            <a:r>
              <a:rPr lang="es-AR" sz="1200" dirty="0">
                <a:solidFill>
                  <a:prstClr val="white"/>
                </a:solidFill>
              </a:rPr>
              <a:t> la carga viral pero no mejoró la NSIP.</a:t>
            </a: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9934" y="4054042"/>
            <a:ext cx="1419225" cy="1476375"/>
          </a:xfrm>
          <a:prstGeom prst="rect">
            <a:avLst/>
          </a:prstGeom>
        </p:spPr>
      </p:pic>
      <p:sp>
        <p:nvSpPr>
          <p:cNvPr id="24" name="Rectángulo redondeado 23"/>
          <p:cNvSpPr/>
          <p:nvPr/>
        </p:nvSpPr>
        <p:spPr>
          <a:xfrm>
            <a:off x="4036469" y="6289859"/>
            <a:ext cx="1125765" cy="83634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Rectángulo 24"/>
          <p:cNvSpPr/>
          <p:nvPr/>
        </p:nvSpPr>
        <p:spPr>
          <a:xfrm>
            <a:off x="4017265" y="6326551"/>
            <a:ext cx="12245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AR" sz="1200" b="1" dirty="0">
                <a:solidFill>
                  <a:prstClr val="white"/>
                </a:solidFill>
              </a:rPr>
              <a:t>Tratamiento: </a:t>
            </a:r>
            <a:endParaRPr lang="es-AR" sz="1200" b="1" dirty="0" smtClean="0">
              <a:solidFill>
                <a:prstClr val="white"/>
              </a:solidFill>
            </a:endParaRPr>
          </a:p>
          <a:p>
            <a:pPr lvl="0" algn="ctr"/>
            <a:r>
              <a:rPr lang="es-AR" sz="1200" dirty="0" err="1" smtClean="0">
                <a:solidFill>
                  <a:prstClr val="white"/>
                </a:solidFill>
              </a:rPr>
              <a:t>meprednisona</a:t>
            </a:r>
            <a:r>
              <a:rPr lang="es-AR" sz="1200" dirty="0" smtClean="0">
                <a:solidFill>
                  <a:prstClr val="white"/>
                </a:solidFill>
              </a:rPr>
              <a:t> </a:t>
            </a:r>
            <a:r>
              <a:rPr lang="es-AR" sz="1200" dirty="0">
                <a:solidFill>
                  <a:prstClr val="white"/>
                </a:solidFill>
              </a:rPr>
              <a:t>y </a:t>
            </a:r>
            <a:endParaRPr lang="es-AR" sz="1200" dirty="0" smtClean="0">
              <a:solidFill>
                <a:prstClr val="white"/>
              </a:solidFill>
            </a:endParaRPr>
          </a:p>
          <a:p>
            <a:pPr lvl="0" algn="ctr"/>
            <a:r>
              <a:rPr lang="es-AR" sz="1200" dirty="0" err="1" smtClean="0">
                <a:solidFill>
                  <a:prstClr val="white"/>
                </a:solidFill>
              </a:rPr>
              <a:t>micofenolato</a:t>
            </a:r>
            <a:r>
              <a:rPr lang="es-AR" sz="1200" dirty="0">
                <a:solidFill>
                  <a:prstClr val="white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142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1922</TotalTime>
  <Words>539</Words>
  <Application>Microsoft Office PowerPoint</Application>
  <PresentationFormat>Personalizado</PresentationFormat>
  <Paragraphs>60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Isabella</dc:creator>
  <cp:lastModifiedBy>Isabella</cp:lastModifiedBy>
  <cp:revision>18</cp:revision>
  <dcterms:created xsi:type="dcterms:W3CDTF">2024-10-11T18:54:31Z</dcterms:created>
  <dcterms:modified xsi:type="dcterms:W3CDTF">2024-10-19T13:49:48Z</dcterms:modified>
</cp:coreProperties>
</file>