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100" d="100"/>
          <a:sy n="100" d="100"/>
        </p:scale>
        <p:origin x="25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80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955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101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601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376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24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166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37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24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36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0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66E8A5-EBA0-4AA5-B5B4-11FAF5C33086}" type="datetimeFigureOut">
              <a:rPr lang="es-AR" smtClean="0"/>
              <a:t>14/10/2024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4B283-0AA2-43BB-8D1C-CDFEA241F2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741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CFCB669-964E-1F03-9065-625B18E8044C}"/>
              </a:ext>
            </a:extLst>
          </p:cNvPr>
          <p:cNvSpPr txBox="1"/>
          <p:nvPr/>
        </p:nvSpPr>
        <p:spPr>
          <a:xfrm>
            <a:off x="-1" y="699861"/>
            <a:ext cx="51435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Introducción</a:t>
            </a:r>
          </a:p>
          <a:p>
            <a:r>
              <a:rPr lang="es-ES" sz="900" dirty="0"/>
              <a:t>La aspergilosis puede presentarse como una forma invasiva y/o alérgica o una forma saprofítica dependiendo de la inmunidad del huésped y de la estructura pulmonar. El diagnóstico requiere clínica, hallazgos radiológicos y evidencia microbiológica o histopatológica de la especie de Aspergillus.</a:t>
            </a:r>
          </a:p>
          <a:p>
            <a:r>
              <a:rPr lang="es-ES" sz="900" dirty="0"/>
              <a:t>La tuberculosis es una enfermedad infectocontagiosa endémica producida por el </a:t>
            </a:r>
            <a:r>
              <a:rPr lang="es-ES" sz="900" dirty="0" err="1"/>
              <a:t>Mycobacterium</a:t>
            </a:r>
            <a:r>
              <a:rPr lang="es-ES" sz="900" dirty="0"/>
              <a:t> tuberculosis. Los pacientes bajo inhibición persistente de citocinas o sus receptores TNF presentan mayor riesgo de infecciones por micobacterias.</a:t>
            </a:r>
          </a:p>
          <a:p>
            <a:r>
              <a:rPr lang="es-ES" sz="900" dirty="0"/>
              <a:t>Se presenta caso clínico con infección simultanea de aspergilosis pulmonar invasiva y primo infección tuberculosa en paciente inmunocomprometida.</a:t>
            </a:r>
          </a:p>
          <a:p>
            <a:endParaRPr lang="es-ES" sz="900" b="1" dirty="0"/>
          </a:p>
          <a:p>
            <a:r>
              <a:rPr lang="es-ES" sz="900" b="1" dirty="0"/>
              <a:t>Caso clínico </a:t>
            </a:r>
          </a:p>
          <a:p>
            <a:r>
              <a:rPr lang="es-ES" sz="900" dirty="0"/>
              <a:t>Paciente femenina de 44 años, ama de casa, oriunda de la provincia de Buenos Aires, con antecedentes de colitis ulcerosa desde el año 2008 en tratamiento con inmunodepresor INFLIXIMAB de 1 año y medio de tratamiento. No tabaquista, sin antecedentes respiratorios referidos.</a:t>
            </a:r>
          </a:p>
          <a:p>
            <a:r>
              <a:rPr lang="es-ES" sz="900" dirty="0"/>
              <a:t>Consulta por Neumonía de lenta resolución de 3 meses de evolución. Realizó múltiples esquemas antibióticos amplio espectro, sin respuesta clínica ni radiológica por lo cual es derivada a centro de mayor complejidad. La paciente presentó registros febriles diarios, síndrome de repercusión general, astenia, disnea progresiva y pérdida de peso. Al momento de la consulta, presentaba tos crónica no productiva.</a:t>
            </a:r>
          </a:p>
          <a:p>
            <a:r>
              <a:rPr lang="es-ES" sz="900" dirty="0"/>
              <a:t>Adelgazada IMC de 18 kg/m2. Sin adenopatías ni lesiones cutáneas. La auscultación pulmonar reveló rales crepitantes escasos. En TAC consolidación del lóbulo de la lígula con progresión radiológica comparativa a tomografía inicial TAC1.</a:t>
            </a:r>
          </a:p>
          <a:p>
            <a:r>
              <a:rPr lang="es-ES" sz="900" dirty="0"/>
              <a:t>Lavado </a:t>
            </a:r>
            <a:r>
              <a:rPr lang="es-ES" sz="900" dirty="0" err="1"/>
              <a:t>bronquioalveolar</a:t>
            </a:r>
            <a:r>
              <a:rPr lang="es-ES" sz="900" dirty="0"/>
              <a:t> (BAL) con resultado negativo para bacilos acidorresistentes (BAAR) y </a:t>
            </a:r>
            <a:r>
              <a:rPr lang="es-ES" sz="900" dirty="0" err="1"/>
              <a:t>Genexpert</a:t>
            </a:r>
            <a:r>
              <a:rPr lang="es-ES" sz="900" dirty="0"/>
              <a:t> </a:t>
            </a:r>
            <a:r>
              <a:rPr lang="es-ES" sz="900" dirty="0" err="1"/>
              <a:t>neg</a:t>
            </a:r>
            <a:r>
              <a:rPr lang="es-ES" sz="900" dirty="0"/>
              <a:t>.</a:t>
            </a:r>
          </a:p>
          <a:p>
            <a:r>
              <a:rPr lang="es-ES" sz="900" dirty="0"/>
              <a:t> Los resultados micológicos arrojan aislamiento de Aspergillus </a:t>
            </a:r>
            <a:r>
              <a:rPr lang="es-ES" sz="900" dirty="0" err="1"/>
              <a:t>spp</a:t>
            </a:r>
            <a:r>
              <a:rPr lang="es-ES" sz="900" dirty="0"/>
              <a:t>.</a:t>
            </a:r>
          </a:p>
          <a:p>
            <a:r>
              <a:rPr lang="es-ES" sz="900" dirty="0"/>
              <a:t>Se inicia tratamiento con </a:t>
            </a:r>
            <a:r>
              <a:rPr lang="es-ES" sz="900" dirty="0" err="1"/>
              <a:t>Isavuconazol</a:t>
            </a:r>
            <a:r>
              <a:rPr lang="es-ES" sz="900" dirty="0"/>
              <a:t> 200mg cada 8 horas los primeros tres días y luego 200mg diarios.</a:t>
            </a:r>
          </a:p>
          <a:p>
            <a:r>
              <a:rPr lang="es-ES" sz="900" dirty="0"/>
              <a:t>A las 7 semanas </a:t>
            </a:r>
            <a:r>
              <a:rPr lang="es-ES" sz="900" dirty="0" err="1"/>
              <a:t>pos-inicio</a:t>
            </a:r>
            <a:r>
              <a:rPr lang="es-ES" sz="900" dirty="0"/>
              <a:t> del tratamiento anti fúngico, el control radiológico muestra progresión imagenológica TAC 2. La misma muestra progresión de infiltrado en lóbulo superior izquierdo y agrega compromiso tipo árbol en brote de lóbulo superior derecho.</a:t>
            </a:r>
          </a:p>
          <a:p>
            <a:r>
              <a:rPr lang="es-ES" sz="900" dirty="0"/>
              <a:t>Coincidentemente se informa cultivo del BAL positivo para </a:t>
            </a:r>
            <a:r>
              <a:rPr lang="es-ES" sz="900" dirty="0" err="1"/>
              <a:t>Mycobacterium</a:t>
            </a:r>
            <a:r>
              <a:rPr lang="es-ES" sz="900" dirty="0"/>
              <a:t> Tuberculosis por lo que inicia tratamiento antifímico estándar.</a:t>
            </a:r>
          </a:p>
          <a:p>
            <a:r>
              <a:rPr lang="es-ES" sz="900" dirty="0"/>
              <a:t>La paciente realizó tratamiento completo con 6 meses de antifúngicos y 8 meses de antifímicos con resolución clínico-radiológica.</a:t>
            </a:r>
          </a:p>
          <a:p>
            <a:endParaRPr lang="es-ES" sz="900" dirty="0"/>
          </a:p>
          <a:p>
            <a:r>
              <a:rPr lang="es-ES" sz="900" b="1" dirty="0"/>
              <a:t>Discusión y conclusiones</a:t>
            </a:r>
          </a:p>
          <a:p>
            <a:r>
              <a:rPr lang="es-ES" sz="900" dirty="0"/>
              <a:t>En el caso de nuestra paciente, con la clínica compatible, los hallazgos tomográficos y las muestras microbiológicas tomadas en el BAL que arrojaron desarrollo de hongos filamentosos con cultivo y tipificación de Aspergillus </a:t>
            </a:r>
            <a:r>
              <a:rPr lang="es-ES" sz="900" dirty="0" err="1"/>
              <a:t>Sydowii</a:t>
            </a:r>
            <a:r>
              <a:rPr lang="es-ES" sz="900" dirty="0"/>
              <a:t> se interpretó el cuadro clínico como aspergilosis pulmonar invasiva. No se obtuvieron resultados de galactomananos en muestras respiratorias ni séricas por falta de disponibilidad del método.</a:t>
            </a:r>
          </a:p>
          <a:p>
            <a:r>
              <a:rPr lang="es-ES" sz="900" dirty="0"/>
              <a:t>Interpretamos el caso con cultivos positivos para </a:t>
            </a:r>
            <a:r>
              <a:rPr lang="es-ES" sz="900" dirty="0" err="1"/>
              <a:t>Mycobacterium</a:t>
            </a:r>
            <a:r>
              <a:rPr lang="es-ES" sz="900" dirty="0"/>
              <a:t> tuberculosis como primoinfección, ya que presentaba previo Inhibidor TNF-alfa reacción de Mantoux negativa y radiografía de tórax sin lesiones. Dicha entidad se correlacionaba con la evolución tórpida de nuestra paciente a pesar del tratamiento antifúngico dirigido.</a:t>
            </a:r>
          </a:p>
          <a:p>
            <a:r>
              <a:rPr lang="es-ES" sz="900" i="1" dirty="0"/>
              <a:t>Se destaca la presentación simultanea de ambas infecciones  y no su manifestación secuencial.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094CF-694F-B154-D8C2-AF48160B94A9}"/>
              </a:ext>
            </a:extLst>
          </p:cNvPr>
          <p:cNvSpPr txBox="1"/>
          <p:nvPr/>
        </p:nvSpPr>
        <p:spPr>
          <a:xfrm>
            <a:off x="-95693" y="-2062"/>
            <a:ext cx="523919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/>
              <a:t>CONFECCIÓN SIMULTANEA: </a:t>
            </a:r>
          </a:p>
          <a:p>
            <a:pPr algn="ctr"/>
            <a:r>
              <a:rPr lang="es-ES" sz="1050" b="1" dirty="0"/>
              <a:t>ASPERGILOSIS PULMONAR Y TUBERCULOSIS EN PACIENTE INMUNOCOMPROMETIDA</a:t>
            </a:r>
            <a:endParaRPr lang="es-AR" sz="1050" b="1" dirty="0"/>
          </a:p>
        </p:txBody>
      </p:sp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02650419-A906-9D01-1F84-C2588F51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" y="2758"/>
            <a:ext cx="530801" cy="5243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600681-EBD6-F178-2587-DF3D876B3591}"/>
              </a:ext>
            </a:extLst>
          </p:cNvPr>
          <p:cNvSpPr txBox="1"/>
          <p:nvPr/>
        </p:nvSpPr>
        <p:spPr>
          <a:xfrm>
            <a:off x="-95693" y="450177"/>
            <a:ext cx="5015909" cy="24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F. Cornejo, A. </a:t>
            </a:r>
            <a:r>
              <a:rPr lang="es-A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Alaimo</a:t>
            </a:r>
            <a:r>
              <a:rPr lang="es-A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</a:t>
            </a:r>
            <a:r>
              <a:rPr lang="es-A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Deleo</a:t>
            </a:r>
            <a:r>
              <a:rPr lang="es-A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 Carrera, F. </a:t>
            </a:r>
            <a:r>
              <a:rPr lang="es-AR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Zuiani</a:t>
            </a:r>
            <a:r>
              <a:rPr lang="es-A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7697DD6-A134-88DF-9EB8-C2504A9B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82" b="89623" l="6906" r="96547">
                        <a14:foregroundMark x1="6906" y1="52561" x2="6906" y2="52561"/>
                        <a14:foregroundMark x1="92430" y1="66846" x2="92430" y2="66846"/>
                        <a14:foregroundMark x1="96547" y1="52561" x2="96547" y2="51482"/>
                        <a14:foregroundMark x1="71049" y1="55930" x2="48340" y2="52156"/>
                        <a14:foregroundMark x1="48340" y1="52156" x2="69456" y2="57412"/>
                        <a14:foregroundMark x1="69456" y1="57412" x2="72510" y2="50674"/>
                        <a14:foregroundMark x1="83798" y1="78167" x2="51527" y2="83019"/>
                        <a14:foregroundMark x1="52988" y1="83154" x2="51129" y2="83693"/>
                        <a14:backgroundMark x1="4648" y1="42722" x2="19124" y2="22372"/>
                        <a14:backgroundMark x1="19124" y1="22372" x2="38645" y2="17655"/>
                        <a14:backgroundMark x1="38645" y1="17655" x2="40903" y2="17790"/>
                        <a14:backgroundMark x1="34529" y1="11321" x2="26959" y2="10647"/>
                        <a14:backgroundMark x1="33333" y1="9030" x2="12351" y2="19811"/>
                        <a14:backgroundMark x1="12351" y1="19811" x2="34529" y2="11321"/>
                        <a14:backgroundMark x1="41169" y1="9030" x2="10093" y2="12264"/>
                        <a14:backgroundMark x1="10093" y1="12264" x2="39841" y2="14151"/>
                        <a14:backgroundMark x1="39841" y1="14151" x2="26029" y2="3100"/>
                        <a14:backgroundMark x1="10624" y1="19407" x2="10624" y2="19407"/>
                        <a14:backgroundMark x1="12218" y1="18733" x2="5312" y2="23854"/>
                        <a14:backgroundMark x1="32537" y1="8625" x2="27623" y2="8356"/>
                        <a14:backgroundMark x1="51595" y1="84304" x2="40106" y2="85984"/>
                        <a14:backgroundMark x1="87118" y1="79111" x2="84696" y2="79465"/>
                        <a14:backgroundMark x1="40106" y1="85984" x2="15538" y2="81402"/>
                      </a14:backgroundRemoval>
                    </a14:imgEffect>
                  </a14:imgLayer>
                </a14:imgProps>
              </a:ext>
            </a:extLst>
          </a:blip>
          <a:srcRect t="18950" b="8547"/>
          <a:stretch/>
        </p:blipFill>
        <p:spPr>
          <a:xfrm>
            <a:off x="79242" y="7262641"/>
            <a:ext cx="2388600" cy="17065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6D3AA0A-8505-28E5-B9F4-46A080FD79E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0" b="89882" l="2624" r="99903">
                        <a14:foregroundMark x1="38484" y1="5256" x2="26142" y2="4862"/>
                        <a14:foregroundMark x1="26142" y1="4862" x2="14772" y2="14323"/>
                        <a14:foregroundMark x1="14772" y1="14323" x2="7677" y2="28121"/>
                        <a14:foregroundMark x1="7677" y1="28121" x2="2721" y2="47569"/>
                        <a14:foregroundMark x1="2721" y1="47569" x2="11759" y2="79369"/>
                        <a14:foregroundMark x1="11759" y1="79369" x2="20894" y2="86728"/>
                        <a14:foregroundMark x1="20894" y1="86728" x2="27613" y2="87602"/>
                        <a14:foregroundMark x1="69816" y1="88126" x2="82119" y2="85808"/>
                        <a14:foregroundMark x1="82119" y1="85808" x2="90671" y2="73719"/>
                        <a14:foregroundMark x1="90671" y1="73719" x2="95335" y2="58081"/>
                        <a14:foregroundMark x1="95335" y1="58081" x2="96307" y2="44284"/>
                        <a14:foregroundMark x1="96307" y1="44284" x2="81730" y2="9461"/>
                        <a14:foregroundMark x1="81730" y1="9461" x2="70554" y2="6176"/>
                        <a14:foregroundMark x1="42938" y1="4793" x2="36443" y2="4468"/>
                        <a14:foregroundMark x1="44415" y1="4867" x2="43819" y2="4837"/>
                        <a14:foregroundMark x1="70554" y1="6176" x2="56959" y2="5495"/>
                        <a14:foregroundMark x1="7580" y1="27070" x2="2527" y2="38765"/>
                        <a14:foregroundMark x1="2527" y1="38765" x2="972" y2="54665"/>
                        <a14:foregroundMark x1="972" y1="54665" x2="5928" y2="67674"/>
                        <a14:foregroundMark x1="5928" y1="67674" x2="8358" y2="70828"/>
                        <a14:foregroundMark x1="4762" y1="43627" x2="2915" y2="54008"/>
                        <a14:foregroundMark x1="52575" y1="48095" x2="42177" y2="46255"/>
                        <a14:foregroundMark x1="42177" y1="46255" x2="49271" y2="48226"/>
                        <a14:foregroundMark x1="91545" y1="72536" x2="98931" y2="59921"/>
                        <a14:foregroundMark x1="93612" y1="32949" x2="93514" y2="32453"/>
                        <a14:foregroundMark x1="98931" y1="59921" x2="93661" y2="33200"/>
                        <a14:foregroundMark x1="97085" y1="42313" x2="97473" y2="55191"/>
                        <a14:foregroundMark x1="98834" y1="51117" x2="99903" y2="46781"/>
                        <a14:foregroundMark x1="77648" y1="4862" x2="65112" y2="2760"/>
                        <a14:foregroundMark x1="65112" y1="2760" x2="56268" y2="7096"/>
                        <a14:backgroundMark x1="90962" y1="16426" x2="94947" y2="31800"/>
                        <a14:backgroundMark x1="94947" y1="31800" x2="99903" y2="40867"/>
                        <a14:backgroundMark x1="61197" y1="2436" x2="44023" y2="4074"/>
                        <a14:backgroundMark x1="44023" y1="4074" x2="36832" y2="2497"/>
                        <a14:backgroundMark x1="53839" y1="4468" x2="44412" y2="4599"/>
                        <a14:backgroundMark x1="44412" y1="4599" x2="54908" y2="5388"/>
                        <a14:backgroundMark x1="54908" y1="5388" x2="57629" y2="3679"/>
                        <a14:backgroundMark x1="43829" y1="4862" x2="42857" y2="4599"/>
                        <a14:backgroundMark x1="70457" y1="89488" x2="16132" y2="89488"/>
                        <a14:backgroundMark x1="16132" y1="89488" x2="76871" y2="94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43" y="7232656"/>
            <a:ext cx="2348055" cy="173651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246EEFA-897A-BD95-0F08-3367BA52C3D8}"/>
              </a:ext>
            </a:extLst>
          </p:cNvPr>
          <p:cNvSpPr txBox="1"/>
          <p:nvPr/>
        </p:nvSpPr>
        <p:spPr>
          <a:xfrm>
            <a:off x="985838" y="8823804"/>
            <a:ext cx="5857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/>
              <a:t>TAC 1</a:t>
            </a:r>
            <a:endParaRPr lang="es-AR" sz="9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BFBDB2-8519-833C-AD98-02EC3E8F705D}"/>
              </a:ext>
            </a:extLst>
          </p:cNvPr>
          <p:cNvSpPr txBox="1"/>
          <p:nvPr/>
        </p:nvSpPr>
        <p:spPr>
          <a:xfrm>
            <a:off x="3709988" y="8821624"/>
            <a:ext cx="5857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/>
              <a:t>TAC 2</a:t>
            </a:r>
            <a:endParaRPr lang="es-AR" sz="9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70BB86-7FB6-052D-EE35-D1AD3AF85049}"/>
              </a:ext>
            </a:extLst>
          </p:cNvPr>
          <p:cNvSpPr txBox="1"/>
          <p:nvPr/>
        </p:nvSpPr>
        <p:spPr>
          <a:xfrm>
            <a:off x="4486275" y="-2062"/>
            <a:ext cx="657225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300" b="1" dirty="0"/>
              <a:t>P 051</a:t>
            </a:r>
            <a:endParaRPr lang="es-AR" sz="1300" dirty="0"/>
          </a:p>
        </p:txBody>
      </p:sp>
    </p:spTree>
    <p:extLst>
      <p:ext uri="{BB962C8B-B14F-4D97-AF65-F5344CB8AC3E}">
        <p14:creationId xmlns:p14="http://schemas.microsoft.com/office/powerpoint/2010/main" val="244512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544</Words>
  <Application>Microsoft Office PowerPoint</Application>
  <PresentationFormat>Presentación en pantalla (16:9)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ezequiel lacava</dc:creator>
  <cp:lastModifiedBy>ezequiel lacava</cp:lastModifiedBy>
  <cp:revision>6</cp:revision>
  <dcterms:created xsi:type="dcterms:W3CDTF">2024-10-14T22:05:37Z</dcterms:created>
  <dcterms:modified xsi:type="dcterms:W3CDTF">2024-10-14T22:41:47Z</dcterms:modified>
</cp:coreProperties>
</file>