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45088" cy="9144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aEg2smLfW+nbux71gFGvgmHk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094" y="-348"/>
      </p:cViewPr>
      <p:guideLst>
        <p:guide orient="horz" pos="2880"/>
        <p:guide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2225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85882" y="1496484"/>
            <a:ext cx="4373325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6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3136" y="4802717"/>
            <a:ext cx="3858816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328348" y="3116240"/>
            <a:ext cx="5801784" cy="443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362100" y="3806687"/>
            <a:ext cx="7749117" cy="110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888876" y="2729434"/>
            <a:ext cx="7749117" cy="326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51046" y="2279653"/>
            <a:ext cx="4437638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6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51046" y="6119286"/>
            <a:ext cx="4437638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013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2186662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04701" y="2434167"/>
            <a:ext cx="2186662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5439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4396" y="2241551"/>
            <a:ext cx="217661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54396" y="3340100"/>
            <a:ext cx="217661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604701" y="2241551"/>
            <a:ext cx="218733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604701" y="3340100"/>
            <a:ext cx="218733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  <a:defRPr sz="18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187332" y="1316568"/>
            <a:ext cx="2604701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63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1pPr>
            <a:lvl2pPr marL="914400" lvl="1" indent="-32867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76"/>
              <a:buChar char="•"/>
              <a:defRPr sz="1576"/>
            </a:lvl2pPr>
            <a:lvl3pPr marL="1371600" lvl="2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4pPr>
            <a:lvl5pPr marL="2286000" lvl="4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5pPr>
            <a:lvl6pPr marL="2743200" lvl="5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marL="3200400" lvl="6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marL="3657600" lvl="7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marL="4114800" lvl="8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54395" y="2743200"/>
            <a:ext cx="165942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  <a:defRPr sz="18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187332" y="1316568"/>
            <a:ext cx="2604701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54395" y="2743200"/>
            <a:ext cx="165942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6"/>
              <a:buFont typeface="Calibri"/>
              <a:buNone/>
              <a:defRPr sz="24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8676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6"/>
              <a:buFont typeface="Arial"/>
              <a:buChar char="•"/>
              <a:defRPr sz="15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85204" y="280321"/>
            <a:ext cx="4920316" cy="7386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1050" b="1" dirty="0">
                <a:latin typeface="+mj-lt"/>
              </a:rPr>
              <a:t>OTOMASTOIDITIS TUBERCULOSA EN UN PACIENTE INMUNOCOMPETENTE</a:t>
            </a:r>
            <a:br>
              <a:rPr lang="es-ES" sz="1050" b="1" dirty="0">
                <a:latin typeface="+mj-lt"/>
              </a:rPr>
            </a:br>
            <a:r>
              <a:rPr lang="es-ES" sz="1050" dirty="0" err="1">
                <a:latin typeface="+mj-lt"/>
              </a:rPr>
              <a:t>Estebarena</a:t>
            </a:r>
            <a:r>
              <a:rPr lang="es-ES" sz="1050" dirty="0">
                <a:latin typeface="+mj-lt"/>
              </a:rPr>
              <a:t> A., Salas A., </a:t>
            </a:r>
            <a:r>
              <a:rPr lang="es-ES" sz="1050" dirty="0" err="1">
                <a:latin typeface="+mj-lt"/>
              </a:rPr>
              <a:t>Limongi</a:t>
            </a:r>
            <a:r>
              <a:rPr lang="es-ES" sz="1050" dirty="0">
                <a:latin typeface="+mj-lt"/>
              </a:rPr>
              <a:t> L., </a:t>
            </a:r>
            <a:r>
              <a:rPr lang="es-ES" sz="1050" dirty="0" err="1">
                <a:latin typeface="+mj-lt"/>
              </a:rPr>
              <a:t>Putruele</a:t>
            </a:r>
            <a:r>
              <a:rPr lang="es-ES" sz="1050" dirty="0">
                <a:latin typeface="+mj-lt"/>
              </a:rPr>
              <a:t> A., </a:t>
            </a:r>
            <a:r>
              <a:rPr lang="es-ES" sz="1050" dirty="0" err="1">
                <a:latin typeface="+mj-lt"/>
              </a:rPr>
              <a:t>Legarreta</a:t>
            </a:r>
            <a:r>
              <a:rPr lang="es-ES" sz="1050" dirty="0">
                <a:latin typeface="+mj-lt"/>
              </a:rPr>
              <a:t> C.</a:t>
            </a:r>
            <a:br>
              <a:rPr lang="es-ES" sz="1050" dirty="0">
                <a:latin typeface="+mj-lt"/>
              </a:rPr>
            </a:br>
            <a:r>
              <a:rPr lang="es-ES" sz="1050" dirty="0">
                <a:latin typeface="+mj-lt"/>
              </a:rPr>
              <a:t>Hospital de Cínicas </a:t>
            </a:r>
            <a:r>
              <a:rPr lang="es-ES" sz="1050" dirty="0" smtClean="0">
                <a:latin typeface="+mj-lt"/>
              </a:rPr>
              <a:t>José </a:t>
            </a:r>
            <a:r>
              <a:rPr lang="es-ES" sz="1050" dirty="0">
                <a:latin typeface="+mj-lt"/>
              </a:rPr>
              <a:t>de San </a:t>
            </a:r>
            <a:r>
              <a:rPr lang="es-ES" sz="1050" dirty="0" smtClean="0">
                <a:latin typeface="+mj-lt"/>
              </a:rPr>
              <a:t>Martín</a:t>
            </a:r>
            <a:r>
              <a:rPr lang="es-AR" sz="1050" b="0" i="0" u="none" strike="noStrike" cap="none" dirty="0" smtClean="0">
                <a:solidFill>
                  <a:srgbClr val="222A35"/>
                </a:solidFill>
                <a:latin typeface="+mj-lt"/>
                <a:ea typeface="Arial Narrow"/>
                <a:cs typeface="Arial Narrow"/>
                <a:sym typeface="Arial Narrow"/>
              </a:rPr>
              <a:t>. </a:t>
            </a:r>
            <a:endParaRPr sz="1050" b="0" i="0" u="none" strike="noStrike" cap="none" dirty="0">
              <a:solidFill>
                <a:srgbClr val="222A35"/>
              </a:solidFill>
              <a:latin typeface="+mj-lt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5204" y="2922094"/>
            <a:ext cx="4949805" cy="22852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AR" sz="950" b="1" i="0" u="none" strike="noStrike" cap="none" dirty="0">
                <a:solidFill>
                  <a:srgbClr val="222A35"/>
                </a:solidFill>
                <a:latin typeface="+mj-lt"/>
                <a:ea typeface="Arial Narrow"/>
                <a:cs typeface="Arial Narrow"/>
                <a:sym typeface="Arial Narrow"/>
              </a:rPr>
              <a:t>Caso clínico</a:t>
            </a:r>
            <a:r>
              <a:rPr lang="es-AR" sz="950" b="1" i="0" u="none" strike="noStrike" cap="none" dirty="0" smtClean="0">
                <a:solidFill>
                  <a:srgbClr val="222A35"/>
                </a:solidFill>
                <a:latin typeface="+mj-lt"/>
                <a:ea typeface="Arial Narrow"/>
                <a:cs typeface="Arial Narrow"/>
                <a:sym typeface="Arial Narrow"/>
              </a:rPr>
              <a:t>: </a:t>
            </a:r>
            <a:r>
              <a:rPr lang="es-ES" sz="950" dirty="0">
                <a:latin typeface="+mj-lt"/>
              </a:rPr>
              <a:t>Masculino de 22 años, con antecedentes de consumo de cannabis y ex presidiario, consultó por dolor en región mastoidea izquierda asociada a tumoración </a:t>
            </a:r>
            <a:r>
              <a:rPr lang="es-ES" sz="950" dirty="0" err="1">
                <a:latin typeface="+mj-lt"/>
              </a:rPr>
              <a:t>retroauricular</a:t>
            </a:r>
            <a:r>
              <a:rPr lang="es-ES" sz="950" dirty="0">
                <a:latin typeface="+mj-lt"/>
              </a:rPr>
              <a:t>, hipoacusia y otorrea de 2 meses de evolución. Previamente </a:t>
            </a:r>
            <a:r>
              <a:rPr lang="es-ES" sz="950" dirty="0" smtClean="0">
                <a:latin typeface="+mj-lt"/>
              </a:rPr>
              <a:t>recibió </a:t>
            </a:r>
            <a:r>
              <a:rPr lang="es-ES" sz="950" dirty="0">
                <a:latin typeface="+mj-lt"/>
              </a:rPr>
              <a:t>antibiótico vía oral; por persistencia de los síntomas consulta en nuestro hospital, donde es evaluado por ORL quienes realizan una otoscopia y evidencian lesiones de aspecto </a:t>
            </a:r>
            <a:r>
              <a:rPr lang="es-ES" sz="950" dirty="0" err="1">
                <a:latin typeface="+mj-lt"/>
              </a:rPr>
              <a:t>polipoideas</a:t>
            </a:r>
            <a:r>
              <a:rPr lang="es-ES" sz="950" dirty="0">
                <a:latin typeface="+mj-lt"/>
              </a:rPr>
              <a:t> que impiden ver la membrana timpánica. </a:t>
            </a:r>
            <a:br>
              <a:rPr lang="es-ES" sz="950" dirty="0">
                <a:latin typeface="+mj-lt"/>
              </a:rPr>
            </a:br>
            <a:r>
              <a:rPr lang="es-ES" sz="950" dirty="0">
                <a:latin typeface="+mj-lt"/>
              </a:rPr>
              <a:t>Al </a:t>
            </a:r>
            <a:r>
              <a:rPr lang="es-ES" sz="950" dirty="0" err="1">
                <a:latin typeface="+mj-lt"/>
              </a:rPr>
              <a:t>exámen</a:t>
            </a:r>
            <a:r>
              <a:rPr lang="es-ES" sz="950" dirty="0">
                <a:latin typeface="+mj-lt"/>
              </a:rPr>
              <a:t> físico no presentaba adenopatías, ni signos meníngeos. Se realizó laboratorio que evidenció únicamente leucocitosis y serologías para HIV, HBV, HCV, VDRL que resultaron negativas.</a:t>
            </a:r>
            <a:br>
              <a:rPr lang="es-ES" sz="950" dirty="0">
                <a:latin typeface="+mj-lt"/>
              </a:rPr>
            </a:br>
            <a:r>
              <a:rPr lang="es-ES" sz="950" dirty="0">
                <a:latin typeface="+mj-lt"/>
              </a:rPr>
              <a:t>Se realizó </a:t>
            </a:r>
            <a:r>
              <a:rPr lang="es-ES" sz="950" dirty="0" err="1">
                <a:latin typeface="+mj-lt"/>
              </a:rPr>
              <a:t>mastoidectomía</a:t>
            </a:r>
            <a:r>
              <a:rPr lang="es-ES" sz="950" dirty="0">
                <a:latin typeface="+mj-lt"/>
              </a:rPr>
              <a:t> radical y drenaje de absceso </a:t>
            </a:r>
            <a:r>
              <a:rPr lang="es-ES" sz="950" dirty="0" err="1">
                <a:latin typeface="+mj-lt"/>
              </a:rPr>
              <a:t>subperióstico</a:t>
            </a:r>
            <a:r>
              <a:rPr lang="es-ES" sz="950" dirty="0">
                <a:latin typeface="+mj-lt"/>
              </a:rPr>
              <a:t>, enviando muestras para </a:t>
            </a:r>
            <a:r>
              <a:rPr lang="es-ES" sz="950" dirty="0" err="1">
                <a:latin typeface="+mj-lt"/>
              </a:rPr>
              <a:t>micobacterias</a:t>
            </a:r>
            <a:r>
              <a:rPr lang="es-ES" sz="950" dirty="0">
                <a:latin typeface="+mj-lt"/>
              </a:rPr>
              <a:t>, gérmenes comunes, micológico y anatomía patológica. </a:t>
            </a:r>
            <a:br>
              <a:rPr lang="es-ES" sz="950" dirty="0">
                <a:latin typeface="+mj-lt"/>
              </a:rPr>
            </a:br>
            <a:r>
              <a:rPr lang="es-ES" sz="950" dirty="0">
                <a:latin typeface="+mj-lt"/>
              </a:rPr>
              <a:t>Se obtiene resultado de </a:t>
            </a:r>
            <a:r>
              <a:rPr lang="es-ES" sz="950" dirty="0" err="1">
                <a:latin typeface="+mj-lt"/>
              </a:rPr>
              <a:t>baciloscopia</a:t>
            </a:r>
            <a:r>
              <a:rPr lang="es-ES" sz="950" dirty="0">
                <a:latin typeface="+mj-lt"/>
              </a:rPr>
              <a:t> positiva por lo que inició tratamiento </a:t>
            </a:r>
            <a:r>
              <a:rPr lang="es-ES" sz="950" dirty="0" err="1">
                <a:latin typeface="+mj-lt"/>
              </a:rPr>
              <a:t>antifímico</a:t>
            </a:r>
            <a:r>
              <a:rPr lang="es-ES" sz="950" dirty="0">
                <a:latin typeface="+mj-lt"/>
              </a:rPr>
              <a:t> con esquema convencional.</a:t>
            </a:r>
            <a:br>
              <a:rPr lang="es-ES" sz="950" dirty="0">
                <a:latin typeface="+mj-lt"/>
              </a:rPr>
            </a:br>
            <a:r>
              <a:rPr lang="es-ES" sz="950" dirty="0">
                <a:latin typeface="+mj-lt"/>
              </a:rPr>
              <a:t>Se realizó TAC de tórax, sin hallazgos de compromiso </a:t>
            </a:r>
            <a:r>
              <a:rPr lang="es-ES" sz="950" dirty="0" err="1">
                <a:latin typeface="+mj-lt"/>
              </a:rPr>
              <a:t>pleuroparenquimatoso</a:t>
            </a:r>
            <a:r>
              <a:rPr lang="es-ES" sz="950" dirty="0">
                <a:latin typeface="+mj-lt"/>
              </a:rPr>
              <a:t>, interpretando dicho cuadro como TBC </a:t>
            </a:r>
            <a:r>
              <a:rPr lang="es-ES" sz="950" dirty="0" err="1">
                <a:latin typeface="+mj-lt"/>
              </a:rPr>
              <a:t>extrapulmonar</a:t>
            </a:r>
            <a:r>
              <a:rPr lang="es-ES" sz="950" dirty="0">
                <a:latin typeface="+mj-lt"/>
              </a:rPr>
              <a:t>.</a:t>
            </a:r>
            <a:endParaRPr sz="950" dirty="0">
              <a:latin typeface="+mj-lt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5204" y="1042083"/>
            <a:ext cx="4949805" cy="18466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AR" sz="950" b="1" i="0" u="none" strike="noStrike" cap="none" dirty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Introducción</a:t>
            </a:r>
            <a:r>
              <a:rPr lang="es-AR" sz="950" b="1" i="0" u="none" strike="noStrike" cap="none" dirty="0" smtClean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s-ES" sz="950" dirty="0"/>
              <a:t>La tuberculosis (TBC) </a:t>
            </a:r>
            <a:r>
              <a:rPr lang="es-ES" sz="950" dirty="0" err="1"/>
              <a:t>extrapulmonar</a:t>
            </a:r>
            <a:r>
              <a:rPr lang="es-ES" sz="950" dirty="0"/>
              <a:t> es la infección por </a:t>
            </a:r>
            <a:r>
              <a:rPr lang="es-ES" sz="950" dirty="0" err="1"/>
              <a:t>Mycobacterium</a:t>
            </a:r>
            <a:r>
              <a:rPr lang="es-ES" sz="950" dirty="0"/>
              <a:t> tuberculosis a un órgano o sistema diferente al parénquima pulmonar.  </a:t>
            </a:r>
            <a:br>
              <a:rPr lang="es-ES" sz="950" dirty="0"/>
            </a:br>
            <a:r>
              <a:rPr lang="es-ES" sz="950" dirty="0"/>
              <a:t>La </a:t>
            </a:r>
            <a:r>
              <a:rPr lang="es-ES" sz="950" dirty="0" err="1"/>
              <a:t>otomastoiditis</a:t>
            </a:r>
            <a:r>
              <a:rPr lang="es-ES" sz="950" dirty="0"/>
              <a:t> tuberculosa (OT) es extremadamente rara y corresponde a menos de 1% de los casos. La OT es una causa poco frecuente de otitis media crónica (OMC) supurativa y se observa con mayor frecuencia en adultos inmunodeprimidos. </a:t>
            </a:r>
            <a:br>
              <a:rPr lang="es-ES" sz="950" dirty="0"/>
            </a:br>
            <a:r>
              <a:rPr lang="es-ES" sz="950" dirty="0"/>
              <a:t>Los hallazgos en la OT son inespecíficos y la fiebre es infrecuente, la tríada clínica característica es: otorrea purulenta indolora, perforación timpánica, y parálisis facial. La patogénesis implica tres mecanismos posibles: a) aspiración de secreciones a través de la trompa de Eustaquio desde la nasofaringe, b) diseminación hematógena o linfática desde un foco primario, o c) implantación directa a través del conducto auditivo externo. </a:t>
            </a:r>
            <a:br>
              <a:rPr lang="es-ES" sz="950" dirty="0"/>
            </a:br>
            <a:r>
              <a:rPr lang="es-ES" sz="950" dirty="0"/>
              <a:t>El régimen de tratamiento es el mismo que para la TBC pulmonar pero con una duración mayor del mismo.</a:t>
            </a:r>
            <a:endParaRPr sz="950"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47501" y="6687128"/>
            <a:ext cx="4987508" cy="11156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AR" sz="950" b="1" i="0" u="none" strike="noStrike" cap="none" dirty="0" smtClean="0">
                <a:solidFill>
                  <a:srgbClr val="222A35"/>
                </a:solidFill>
                <a:latin typeface="+mj-lt"/>
                <a:ea typeface="Arial Narrow"/>
                <a:cs typeface="Arial Narrow"/>
                <a:sym typeface="Arial Narrow"/>
              </a:rPr>
              <a:t>Discusión y Conclusiones: </a:t>
            </a:r>
            <a:r>
              <a:rPr lang="es-ES" sz="950" dirty="0">
                <a:latin typeface="+mj-lt"/>
              </a:rPr>
              <a:t>El mayor desafío de la </a:t>
            </a:r>
            <a:r>
              <a:rPr lang="es-ES" sz="950" dirty="0" err="1">
                <a:latin typeface="+mj-lt"/>
              </a:rPr>
              <a:t>otomastoiditis</a:t>
            </a:r>
            <a:r>
              <a:rPr lang="es-ES" sz="950" dirty="0">
                <a:latin typeface="+mj-lt"/>
              </a:rPr>
              <a:t> tuberculosa es considerar el diagnóstico, especialmente porque no hay evidencia de enfermedad torácica en la mayoría de los casos.</a:t>
            </a:r>
            <a:br>
              <a:rPr lang="es-ES" sz="950" dirty="0">
                <a:latin typeface="+mj-lt"/>
              </a:rPr>
            </a:br>
            <a:r>
              <a:rPr lang="es-ES" sz="950" dirty="0">
                <a:latin typeface="+mj-lt"/>
              </a:rPr>
              <a:t>La OT es difícil de diagnosticar, y se debería mantener un alto índice de sospecha ante una otorrea crónica que no mejora con tratamiento médico habitual, ya que el retraso en el diagnóstico aumenta la morbilidad y las complicaciones pueden llegar a ser irreversibles. </a:t>
            </a:r>
            <a:endParaRPr sz="950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71252" y="7838380"/>
            <a:ext cx="4963757" cy="126184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AR" sz="950" b="1" i="0" u="none" strike="noStrike" cap="none" dirty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Bibliografía: </a:t>
            </a:r>
            <a:r>
              <a:rPr lang="es-AR" sz="950" b="1" i="0" u="none" strike="noStrike" cap="none" dirty="0" smtClean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s-AR" sz="950" b="1" i="0" u="none" strike="noStrike" cap="none" dirty="0" smtClean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950" b="1" i="0" u="none" strike="noStrike" cap="none" dirty="0" smtClean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s-AR" sz="950" dirty="0" err="1" smtClean="0"/>
              <a:t>Nahid</a:t>
            </a:r>
            <a:r>
              <a:rPr lang="es-AR" sz="950" dirty="0" smtClean="0"/>
              <a:t> </a:t>
            </a:r>
            <a:r>
              <a:rPr lang="es-AR" sz="950" dirty="0"/>
              <a:t>P, </a:t>
            </a:r>
            <a:r>
              <a:rPr lang="es-AR" sz="950" dirty="0" err="1"/>
              <a:t>Dorman</a:t>
            </a:r>
            <a:r>
              <a:rPr lang="es-AR" sz="950" dirty="0"/>
              <a:t> SE, </a:t>
            </a:r>
            <a:r>
              <a:rPr lang="es-AR" sz="950" dirty="0" err="1"/>
              <a:t>Alipanah</a:t>
            </a:r>
            <a:r>
              <a:rPr lang="es-AR" sz="950" dirty="0"/>
              <a:t> N, </a:t>
            </a:r>
            <a:r>
              <a:rPr lang="es-AR" sz="950" dirty="0" err="1"/>
              <a:t>Official</a:t>
            </a:r>
            <a:r>
              <a:rPr lang="es-AR" sz="950" dirty="0"/>
              <a:t> American </a:t>
            </a:r>
            <a:r>
              <a:rPr lang="es-AR" sz="950" dirty="0" err="1"/>
              <a:t>Thoracic</a:t>
            </a:r>
            <a:r>
              <a:rPr lang="es-AR" sz="950" dirty="0"/>
              <a:t> </a:t>
            </a:r>
            <a:r>
              <a:rPr lang="es-AR" sz="950" dirty="0" err="1"/>
              <a:t>Society</a:t>
            </a:r>
            <a:r>
              <a:rPr lang="es-AR" sz="950" dirty="0"/>
              <a:t>/Centers </a:t>
            </a:r>
            <a:r>
              <a:rPr lang="es-AR" sz="950" dirty="0" err="1"/>
              <a:t>for</a:t>
            </a:r>
            <a:r>
              <a:rPr lang="es-AR" sz="950" dirty="0"/>
              <a:t> </a:t>
            </a:r>
            <a:r>
              <a:rPr lang="es-AR" sz="950" dirty="0" err="1"/>
              <a:t>Disease</a:t>
            </a:r>
            <a:r>
              <a:rPr lang="es-AR" sz="950" dirty="0"/>
              <a:t> Control and </a:t>
            </a:r>
            <a:r>
              <a:rPr lang="es-AR" sz="950" dirty="0" err="1"/>
              <a:t>Prevention</a:t>
            </a:r>
            <a:r>
              <a:rPr lang="es-AR" sz="950" dirty="0"/>
              <a:t>/</a:t>
            </a:r>
            <a:r>
              <a:rPr lang="es-AR" sz="950" dirty="0" err="1"/>
              <a:t>Infectious</a:t>
            </a:r>
            <a:r>
              <a:rPr lang="es-AR" sz="950" dirty="0"/>
              <a:t> </a:t>
            </a:r>
            <a:r>
              <a:rPr lang="es-AR" sz="950" dirty="0" err="1"/>
              <a:t>Diseases</a:t>
            </a:r>
            <a:r>
              <a:rPr lang="es-AR" sz="950" dirty="0"/>
              <a:t> </a:t>
            </a:r>
            <a:r>
              <a:rPr lang="es-AR" sz="950" dirty="0" err="1"/>
              <a:t>Society</a:t>
            </a:r>
            <a:r>
              <a:rPr lang="es-AR" sz="950" dirty="0"/>
              <a:t> of </a:t>
            </a:r>
            <a:r>
              <a:rPr lang="es-AR" sz="950" dirty="0" err="1"/>
              <a:t>America</a:t>
            </a:r>
            <a:r>
              <a:rPr lang="es-AR" sz="950" dirty="0"/>
              <a:t> </a:t>
            </a:r>
            <a:r>
              <a:rPr lang="es-AR" sz="950" dirty="0" err="1"/>
              <a:t>Clinical</a:t>
            </a:r>
            <a:r>
              <a:rPr lang="es-AR" sz="950" dirty="0"/>
              <a:t> </a:t>
            </a:r>
            <a:r>
              <a:rPr lang="es-AR" sz="950" dirty="0" err="1"/>
              <a:t>Practice</a:t>
            </a:r>
            <a:r>
              <a:rPr lang="es-AR" sz="950" dirty="0"/>
              <a:t> </a:t>
            </a:r>
            <a:r>
              <a:rPr lang="es-AR" sz="950" dirty="0" err="1"/>
              <a:t>Guidelines</a:t>
            </a:r>
            <a:r>
              <a:rPr lang="es-AR" sz="950" dirty="0"/>
              <a:t>: </a:t>
            </a:r>
            <a:r>
              <a:rPr lang="es-AR" sz="950" dirty="0" err="1"/>
              <a:t>Treatment</a:t>
            </a:r>
            <a:r>
              <a:rPr lang="es-AR" sz="950" dirty="0"/>
              <a:t> of </a:t>
            </a:r>
            <a:r>
              <a:rPr lang="es-AR" sz="950" dirty="0" err="1"/>
              <a:t>Drug</a:t>
            </a:r>
            <a:r>
              <a:rPr lang="es-AR" sz="950" dirty="0"/>
              <a:t>-Susceptible Tuberculosis. </a:t>
            </a:r>
            <a:r>
              <a:rPr lang="es-AR" sz="950" dirty="0" err="1"/>
              <a:t>Clin</a:t>
            </a:r>
            <a:r>
              <a:rPr lang="es-AR" sz="950" dirty="0"/>
              <a:t> </a:t>
            </a:r>
            <a:r>
              <a:rPr lang="es-AR" sz="950" dirty="0" err="1"/>
              <a:t>Infect</a:t>
            </a:r>
            <a:r>
              <a:rPr lang="es-AR" sz="950" dirty="0"/>
              <a:t> </a:t>
            </a:r>
            <a:r>
              <a:rPr lang="es-AR" sz="950" dirty="0" err="1"/>
              <a:t>Dis</a:t>
            </a:r>
            <a:r>
              <a:rPr lang="es-AR" sz="950" dirty="0"/>
              <a:t>. 2016 Oct </a:t>
            </a:r>
            <a:r>
              <a:rPr lang="es-AR" sz="950" dirty="0" smtClean="0"/>
              <a:t>1</a:t>
            </a:r>
            <a:br>
              <a:rPr lang="es-AR" sz="950" dirty="0" smtClean="0"/>
            </a:br>
            <a:r>
              <a:rPr lang="es-AR" sz="950" dirty="0" smtClean="0"/>
              <a:t>- </a:t>
            </a:r>
            <a:r>
              <a:rPr lang="es-AR" sz="950" dirty="0"/>
              <a:t>Pérez Ramos IS, </a:t>
            </a:r>
            <a:r>
              <a:rPr lang="es-AR" sz="950" dirty="0" err="1"/>
              <a:t>Unzaga</a:t>
            </a:r>
            <a:r>
              <a:rPr lang="es-AR" sz="950" dirty="0"/>
              <a:t> </a:t>
            </a:r>
            <a:r>
              <a:rPr lang="es-AR" sz="950" dirty="0" err="1"/>
              <a:t>Barañano</a:t>
            </a:r>
            <a:r>
              <a:rPr lang="es-AR" sz="950" dirty="0"/>
              <a:t> MJ, </a:t>
            </a:r>
            <a:r>
              <a:rPr lang="es-AR" sz="950" dirty="0" err="1"/>
              <a:t>Espallargas</a:t>
            </a:r>
            <a:r>
              <a:rPr lang="es-AR" sz="950" dirty="0"/>
              <a:t> Ruiz-</a:t>
            </a:r>
            <a:r>
              <a:rPr lang="es-AR" sz="950" dirty="0" err="1"/>
              <a:t>Ogarrio</a:t>
            </a:r>
            <a:r>
              <a:rPr lang="es-AR" sz="950" dirty="0"/>
              <a:t> MC, </a:t>
            </a:r>
            <a:r>
              <a:rPr lang="es-AR" sz="950" dirty="0" err="1"/>
              <a:t>Diaz</a:t>
            </a:r>
            <a:r>
              <a:rPr lang="es-AR" sz="950" dirty="0"/>
              <a:t> De Tuesta Del Arco JL. </a:t>
            </a:r>
            <a:r>
              <a:rPr lang="es-AR" sz="950" dirty="0" err="1"/>
              <a:t>Otomastoiditis</a:t>
            </a:r>
            <a:r>
              <a:rPr lang="es-AR" sz="950" dirty="0"/>
              <a:t> tuberculosa: a propósito de un caso [</a:t>
            </a:r>
            <a:r>
              <a:rPr lang="es-AR" sz="950" dirty="0" err="1"/>
              <a:t>Tuberculous</a:t>
            </a:r>
            <a:r>
              <a:rPr lang="es-AR" sz="950" dirty="0"/>
              <a:t> </a:t>
            </a:r>
            <a:r>
              <a:rPr lang="es-AR" sz="950" dirty="0" err="1"/>
              <a:t>otomastoiditis</a:t>
            </a:r>
            <a:r>
              <a:rPr lang="es-AR" sz="950" dirty="0"/>
              <a:t>: a case </a:t>
            </a:r>
            <a:r>
              <a:rPr lang="es-AR" sz="950" dirty="0" err="1"/>
              <a:t>report</a:t>
            </a:r>
            <a:r>
              <a:rPr lang="es-AR" sz="950" dirty="0"/>
              <a:t>]. </a:t>
            </a:r>
            <a:r>
              <a:rPr lang="es-AR" sz="950" dirty="0" err="1"/>
              <a:t>Rev</a:t>
            </a:r>
            <a:r>
              <a:rPr lang="es-AR" sz="950" dirty="0"/>
              <a:t> </a:t>
            </a:r>
            <a:r>
              <a:rPr lang="es-AR" sz="950" dirty="0" err="1"/>
              <a:t>Esp</a:t>
            </a:r>
            <a:r>
              <a:rPr lang="es-AR" sz="950" dirty="0"/>
              <a:t> </a:t>
            </a:r>
            <a:r>
              <a:rPr lang="es-AR" sz="950" dirty="0" err="1"/>
              <a:t>Quimioter</a:t>
            </a:r>
            <a:r>
              <a:rPr lang="es-AR" sz="950" dirty="0"/>
              <a:t>. 2023 Jun;36(3):332-333. </a:t>
            </a:r>
            <a:r>
              <a:rPr lang="es-AR" sz="950" dirty="0" err="1"/>
              <a:t>Spanish</a:t>
            </a:r>
            <a:r>
              <a:rPr lang="es-AR" sz="950" dirty="0"/>
              <a:t>. </a:t>
            </a:r>
            <a:r>
              <a:rPr lang="es-AR" sz="950" dirty="0" err="1"/>
              <a:t>doi</a:t>
            </a:r>
            <a:r>
              <a:rPr lang="es-AR" sz="950" dirty="0"/>
              <a:t>: 10.37201/</a:t>
            </a:r>
            <a:r>
              <a:rPr lang="es-AR" sz="950" dirty="0" err="1"/>
              <a:t>req</a:t>
            </a:r>
            <a:r>
              <a:rPr lang="es-AR" sz="950" dirty="0"/>
              <a:t>/139.2022. </a:t>
            </a:r>
            <a:r>
              <a:rPr lang="es-AR" sz="950" dirty="0" err="1"/>
              <a:t>Epub</a:t>
            </a:r>
            <a:r>
              <a:rPr lang="es-AR" sz="950" dirty="0"/>
              <a:t> 2023 Mar 27. PMID: 36966385; PMCID: PMC10238799.</a:t>
            </a:r>
            <a:endParaRPr sz="950"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303401" y="-18920"/>
            <a:ext cx="998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 smtClean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P-053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https://lh7-rt.googleusercontent.com/docsz/AD_4nXekglBTLz-pyLLoLy0EJuSqSeQFXlbUPIZxYTFnkl2EUnCkVu6ptBzkrokI49alggxRI1kUW3tLRh0DdcrbHV9I6Zx1YH3glEHzt-zQwq8C_UCBnmnbE6fjyA7wKFc4hO2hSJWrC33dR93VQzHvKlBpRXQnCpAliOLQvw8zPQ?key=MOVohLstRX2lrQ2EGu9S3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8" t="25235" r="31062" b="13071"/>
          <a:stretch/>
        </p:blipFill>
        <p:spPr bwMode="auto">
          <a:xfrm>
            <a:off x="628205" y="5235071"/>
            <a:ext cx="1604258" cy="14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7-rt.googleusercontent.com/docsz/AD_4nXcZkXwW4ZAURz5UKTHZXqu-feKaN8NQJ9gfxafdXcxrwdPsKrYJSE1GsQ401futX9u8pgUclY7pkxX3o3W59fJOHhahfKNO94p19FJZQFMh_UYttOpQI3f3FzBTFhxm4q3AMeEMvjz_nxu8VH0NmZyJ89pQqIsae-hDjGTW5A?key=MOVohLstRX2lrQ2EGu9S3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t="27250" r="34122" b="23473"/>
          <a:stretch/>
        </p:blipFill>
        <p:spPr bwMode="auto">
          <a:xfrm>
            <a:off x="2875935" y="5259473"/>
            <a:ext cx="1705438" cy="13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141</Words>
  <Application>Microsoft Office PowerPoint</Application>
  <PresentationFormat>Personalizado</PresentationFormat>
  <Paragraphs>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 Narrow</vt:lpstr>
      <vt:lpstr>Arial</vt:lpstr>
      <vt:lpstr>Office 2013 - Tema de 2022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Lucía Senorans</dc:creator>
  <cp:lastModifiedBy>neumonologia</cp:lastModifiedBy>
  <cp:revision>8</cp:revision>
  <dcterms:created xsi:type="dcterms:W3CDTF">2019-08-05T18:41:14Z</dcterms:created>
  <dcterms:modified xsi:type="dcterms:W3CDTF">2024-10-18T14:36:31Z</dcterms:modified>
</cp:coreProperties>
</file>