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</p:sldIdLst>
  <p:sldSz cy="9144000" cx="51117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L0NiwX/2lkbKM/Veu67vyflsM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1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c87ea980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c87ea980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0c87ea9805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0c87ea980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83381" y="1496484"/>
            <a:ext cx="4344988" cy="3183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4"/>
              <a:buFont typeface="Calibri"/>
              <a:buNone/>
              <a:defRPr sz="33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38969" y="4802717"/>
            <a:ext cx="3833813" cy="22076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342"/>
              <a:buNone/>
              <a:defRPr sz="1342"/>
            </a:lvl1pPr>
            <a:lvl2pPr lvl="1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None/>
              <a:defRPr sz="1118"/>
            </a:lvl2pPr>
            <a:lvl3pPr lvl="2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None/>
              <a:defRPr sz="1006"/>
            </a:lvl3pPr>
            <a:lvl4pPr lvl="3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4pPr>
            <a:lvl5pPr lvl="4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5pPr>
            <a:lvl6pPr lvl="5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6pPr>
            <a:lvl7pPr lvl="6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7pPr>
            <a:lvl8pPr lvl="7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8pPr>
            <a:lvl9pPr lvl="8" algn="ct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-345017" y="3130617"/>
            <a:ext cx="5801784" cy="4408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334648" y="3810282"/>
            <a:ext cx="7749117" cy="11022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1901743" y="2740010"/>
            <a:ext cx="7749117" cy="32427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51433" y="2434167"/>
            <a:ext cx="4408884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48771" y="2279653"/>
            <a:ext cx="4408884" cy="38036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54"/>
              <a:buFont typeface="Calibri"/>
              <a:buNone/>
              <a:defRPr sz="335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48771" y="6119286"/>
            <a:ext cx="4408884" cy="200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342"/>
              <a:buNone/>
              <a:defRPr sz="1342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118"/>
              <a:buNone/>
              <a:defRPr sz="1118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006"/>
              <a:buNone/>
              <a:defRPr sz="1006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894"/>
              <a:buNone/>
              <a:defRPr sz="89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351433" y="2434167"/>
            <a:ext cx="2172494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2587823" y="2434167"/>
            <a:ext cx="2172494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352099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352099" y="2241551"/>
            <a:ext cx="2162510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342"/>
              <a:buNone/>
              <a:defRPr b="1" sz="1342"/>
            </a:lvl1pPr>
            <a:lvl2pPr indent="-2286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None/>
              <a:defRPr b="1" sz="1118"/>
            </a:lvl2pPr>
            <a:lvl3pPr indent="-2286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None/>
              <a:defRPr b="1" sz="1006"/>
            </a:lvl3pPr>
            <a:lvl4pPr indent="-2286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4pPr>
            <a:lvl5pPr indent="-2286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5pPr>
            <a:lvl6pPr indent="-2286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6pPr>
            <a:lvl7pPr indent="-2286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7pPr>
            <a:lvl8pPr indent="-2286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8pPr>
            <a:lvl9pPr indent="-2286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352099" y="3340100"/>
            <a:ext cx="2162510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2587823" y="2241551"/>
            <a:ext cx="2173160" cy="10985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342"/>
              <a:buNone/>
              <a:defRPr b="1" sz="1342"/>
            </a:lvl1pPr>
            <a:lvl2pPr indent="-2286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None/>
              <a:defRPr b="1" sz="1118"/>
            </a:lvl2pPr>
            <a:lvl3pPr indent="-2286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None/>
              <a:defRPr b="1" sz="1006"/>
            </a:lvl3pPr>
            <a:lvl4pPr indent="-2286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4pPr>
            <a:lvl5pPr indent="-2286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5pPr>
            <a:lvl6pPr indent="-2286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6pPr>
            <a:lvl7pPr indent="-2286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7pPr>
            <a:lvl8pPr indent="-2286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8pPr>
            <a:lvl9pPr indent="-2286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b="1" sz="893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2587823" y="3340100"/>
            <a:ext cx="2173160" cy="4912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52099" y="609600"/>
            <a:ext cx="1648672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89"/>
              <a:buFont typeface="Calibri"/>
              <a:buNone/>
              <a:defRPr sz="178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173160" y="1316569"/>
            <a:ext cx="2587823" cy="64981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201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789"/>
              <a:buChar char="•"/>
              <a:defRPr sz="1789"/>
            </a:lvl1pPr>
            <a:lvl2pPr indent="-327977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565"/>
              <a:buChar char="•"/>
              <a:defRPr sz="1565"/>
            </a:lvl2pPr>
            <a:lvl3pPr indent="-313817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342"/>
              <a:buChar char="•"/>
              <a:defRPr sz="1342"/>
            </a:lvl3pPr>
            <a:lvl4pPr indent="-299592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4pPr>
            <a:lvl5pPr indent="-299592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5pPr>
            <a:lvl6pPr indent="-299592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6pPr>
            <a:lvl7pPr indent="-299592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7pPr>
            <a:lvl8pPr indent="-299592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8pPr>
            <a:lvl9pPr indent="-299592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Char char="•"/>
              <a:defRPr sz="1118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52099" y="2743200"/>
            <a:ext cx="1648672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1pPr>
            <a:lvl2pPr indent="-2286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83"/>
              <a:buNone/>
              <a:defRPr sz="783"/>
            </a:lvl2pPr>
            <a:lvl3pPr indent="-2286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671"/>
              <a:buNone/>
              <a:defRPr sz="671"/>
            </a:lvl3pPr>
            <a:lvl4pPr indent="-2286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4pPr>
            <a:lvl5pPr indent="-2286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5pPr>
            <a:lvl6pPr indent="-2286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6pPr>
            <a:lvl7pPr indent="-2286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7pPr>
            <a:lvl8pPr indent="-2286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8pPr>
            <a:lvl9pPr indent="-2286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352099" y="609600"/>
            <a:ext cx="1648672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89"/>
              <a:buFont typeface="Calibri"/>
              <a:buNone/>
              <a:defRPr sz="178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2173160" y="1316569"/>
            <a:ext cx="258782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52099" y="2743200"/>
            <a:ext cx="1648672" cy="5082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894"/>
              <a:buNone/>
              <a:defRPr sz="893"/>
            </a:lvl1pPr>
            <a:lvl2pPr indent="-228600" lvl="1" marL="914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783"/>
              <a:buNone/>
              <a:defRPr sz="783"/>
            </a:lvl2pPr>
            <a:lvl3pPr indent="-228600" lvl="2" marL="1371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671"/>
              <a:buNone/>
              <a:defRPr sz="671"/>
            </a:lvl3pPr>
            <a:lvl4pPr indent="-228600" lvl="3" marL="1828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4pPr>
            <a:lvl5pPr indent="-228600" lvl="4" marL="22860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5pPr>
            <a:lvl6pPr indent="-228600" lvl="5" marL="27432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6pPr>
            <a:lvl7pPr indent="-228600" lvl="6" marL="32004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7pPr>
            <a:lvl8pPr indent="-228600" lvl="7" marL="36576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8pPr>
            <a:lvl9pPr indent="-228600" lvl="8" marL="411480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559"/>
              <a:buNone/>
              <a:defRPr sz="559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51433" y="486836"/>
            <a:ext cx="4408884" cy="176741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60"/>
              <a:buFont typeface="Calibri"/>
              <a:buNone/>
              <a:defRPr b="0" i="0" sz="246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51433" y="2434167"/>
            <a:ext cx="4408884" cy="580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7977" lvl="0" marL="457200" marR="0" rtl="0" algn="l">
              <a:lnSpc>
                <a:spcPct val="90000"/>
              </a:lnSpc>
              <a:spcBef>
                <a:spcPts val="559"/>
              </a:spcBef>
              <a:spcAft>
                <a:spcPts val="0"/>
              </a:spcAft>
              <a:buClr>
                <a:schemeClr val="dk1"/>
              </a:buClr>
              <a:buSzPts val="1565"/>
              <a:buFont typeface="Arial"/>
              <a:buChar char="•"/>
              <a:defRPr b="0" i="0" sz="156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3817" lvl="1" marL="9144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342"/>
              <a:buFont typeface="Arial"/>
              <a:buChar char="•"/>
              <a:defRPr b="0" i="0" sz="134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9592" lvl="2" marL="13716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18"/>
              <a:buFont typeface="Arial"/>
              <a:buChar char="•"/>
              <a:defRPr b="0" i="0" sz="111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2481" lvl="3" marL="18288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2481" lvl="4" marL="22860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2481" lvl="5" marL="27432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2481" lvl="6" marL="32004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2481" lvl="7" marL="36576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2481" lvl="8" marL="41148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06"/>
              <a:buFont typeface="Arial"/>
              <a:buChar char="•"/>
              <a:defRPr b="0" i="0" sz="100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5143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693267" y="8475136"/>
            <a:ext cx="1725216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3610173" y="8475136"/>
            <a:ext cx="1150144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671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1" Type="http://schemas.openxmlformats.org/officeDocument/2006/relationships/image" Target="../media/image7.png"/><Relationship Id="rId10" Type="http://schemas.openxmlformats.org/officeDocument/2006/relationships/image" Target="../media/image8.png"/><Relationship Id="rId9" Type="http://schemas.openxmlformats.org/officeDocument/2006/relationships/image" Target="../media/image6.png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7" Type="http://schemas.openxmlformats.org/officeDocument/2006/relationships/image" Target="../media/image1.png"/><Relationship Id="rId8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0"/>
            <a:ext cx="5111750" cy="1368302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101531" y="1331472"/>
            <a:ext cx="4877100" cy="3792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Paredes Aldana, Borja Roger, Robles Mariana, De Cunto Julieta, Garay Julieta, Bensignor Silvia, Melamud Javier, Bastidas Emiliano, Casco Nicolas, Domingo Palmero. 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-4900" y="2413225"/>
            <a:ext cx="5111700" cy="2053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044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CASO CLÍNICO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Paciente de 28 años, Argentino, con antecedentes de otitis y neumonías a repetición en infancia, asma sin tratamiento, lactancia materna hasta los 4 años, antecedentes familiares de enfermedades crónicas no transmisibles. Acudió derivado de otro centro por neumonías a repetición de 4 meses de evolución asociado a monoartritis izquierda. Se realizó laboratorio con leucocitosis (Gb:13.7) anemia, y aumento de VSG, TC con evidencia imágenes consolidativas con broncograma aéreo multilobares, bilaterales y  bronquiectasias de paredes gruesas, esputo no BAAR con rescate de </a:t>
            </a:r>
            <a:r>
              <a:rPr b="1" i="1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H. influenzae </a:t>
            </a: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sensible a ampicilina, serologías VIH y hepatitis negativos, colagenograma negativo y proteinograma con evidencia de severa hipogammaglobulinemia (gammaglobulinas 0,04), artrocentesis con rescate de adenovirus en Filmarray. Se indicó tratamiento con AMS y gammaglobulinas EV con adecuada evolución clínica desde la parte respiratoria y articular, se derivó muestra de citometría de flujo que informó depleción de linfocitos B en sangre periférica (0.4%). El caso fue analizado junto con servicio de inmunología por sospecha de agammaglobulinemia ligado al X (Enfermedad de Bruton), a la espera de secuenciación genética para confirmación. </a:t>
            </a:r>
            <a:endParaRPr b="1" i="0" sz="900" u="none" cap="none" strike="noStrike">
              <a:solidFill>
                <a:srgbClr val="222A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25" y="1727600"/>
            <a:ext cx="5111700" cy="6687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044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INTRODUCCIÓN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La agammaglobulinemia es una enfermedad englobada dentro de los denominados errores innatos de la inmunidad, caracterizada por una deficiencia humoral de todas las series de inmunoglobulinas cuya manifestación consiste en infecciones a repetición que comienzan entre los 9 a 12 meses de edad.</a:t>
            </a:r>
            <a:endParaRPr b="0" i="0" sz="900" u="none" cap="none" strike="noStrike">
              <a:solidFill>
                <a:srgbClr val="222A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5113" y="4483950"/>
            <a:ext cx="5101500" cy="2053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044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DISCUSIÓN 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Los errores innatos de la inmunidad son patologías que se presentan por deficiencia, respuestas exageradas o disfuncionales del sistema inmune. El 70% de este grupo de enfermedades se da por compromiso del sistema humoral, en el caso de las agammaglobulinemias, su incidencia es de 1/100.000 nacidos vivos y suele ser notoria la presencia de antecedentes familiares por rama materna de infecciones a repetición o muertes a edades tempranas de causa infecciosa. El cuadro clínico suele presentarse como infecciones persistentes o graves por bacterias capsuladas (</a:t>
            </a:r>
            <a:r>
              <a:rPr b="1" i="1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H.influezae, S.p   neumoniae, N.meningitidis</a:t>
            </a: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) e inusuales como meningitis o artritis de etiología viral (</a:t>
            </a:r>
            <a:r>
              <a:rPr b="1" i="1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adeno-enteroviridae</a:t>
            </a: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). Sus manifestaciones suelen aparecer en los primeros meses de vida (9-12) por lo que el diagnóstico en la edad adulta es sumamente infrecuente. El 90% se deben a una mutación en el gen BTK (Bruton Tirosine Kinase) localizado en el brazo largo del cromosoma X y un 10% se dan por mutaciones autosómicas recesivas, ambas se comportan fenotípicamente igual por lo que se requiere su diagnóstico a través de secuenciación genómica. El tratamiento se realiza con la administración de gammaglobulinas de forma endovenosa o subcutánea cada 21 días. </a:t>
            </a:r>
            <a:endParaRPr b="1" i="0" sz="900" u="none" cap="none" strike="noStrike">
              <a:solidFill>
                <a:srgbClr val="222A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-20087" y="8265701"/>
            <a:ext cx="5131837" cy="945515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044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CONCLUSION</a:t>
            </a:r>
            <a:endParaRPr b="1" i="0" sz="745" u="none" cap="none" strike="noStrike">
              <a:solidFill>
                <a:srgbClr val="222A3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900" u="none" cap="none" strike="noStrike">
                <a:solidFill>
                  <a:srgbClr val="222A35"/>
                </a:solidFill>
                <a:latin typeface="Calibri"/>
                <a:ea typeface="Calibri"/>
                <a:cs typeface="Calibri"/>
                <a:sym typeface="Calibri"/>
              </a:rPr>
              <a:t>Presentamos el caso de un paciente en edad adulta con una enfermedad poco frecuente, usualmente diagnosticada en infancia, cuyas principales manifestaciones se presentaban a nivel respiratorio. Remarcamos en este caso, la importancia de tener en cuenta este tipo de patologías a la hora de los diagnósticos diferenciales, enfatizando en una correcta anamnesis de antecedentes infecciosos tanto personales como familiares para su adecuada aproximación. </a:t>
            </a:r>
            <a:endParaRPr b="1" i="0" sz="900" u="none" cap="none" strike="noStrike">
              <a:solidFill>
                <a:srgbClr val="222A3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13" y="0"/>
            <a:ext cx="2432672" cy="972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12223" y="473719"/>
            <a:ext cx="2164938" cy="5278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67761" y="-14132"/>
            <a:ext cx="1734812" cy="48262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4402573" y="-19347"/>
            <a:ext cx="1030540" cy="4930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600" u="none" cap="none" strike="noStrik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P-060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s-ES" sz="502" u="none" cap="none" strike="noStrik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</a:br>
            <a:endParaRPr sz="502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311534" y="1006740"/>
            <a:ext cx="4457100" cy="307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NEUMONÍAS A REPETICIÓN Y AGAMMAGLOBULINEMIA</a:t>
            </a:r>
            <a:endParaRPr b="1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10015" y="6565812"/>
            <a:ext cx="2282585" cy="1671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62013" y="8019025"/>
            <a:ext cx="1778600" cy="21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67750" y="6565800"/>
            <a:ext cx="2282575" cy="1671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937493" y="8019021"/>
            <a:ext cx="1743092" cy="21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0c87ea9805_0_0"/>
          <p:cNvSpPr txBox="1"/>
          <p:nvPr>
            <p:ph type="title"/>
          </p:nvPr>
        </p:nvSpPr>
        <p:spPr>
          <a:xfrm>
            <a:off x="351433" y="486836"/>
            <a:ext cx="4408800" cy="1767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30c87ea9805_0_0"/>
          <p:cNvSpPr txBox="1"/>
          <p:nvPr>
            <p:ph idx="1" type="body"/>
          </p:nvPr>
        </p:nvSpPr>
        <p:spPr>
          <a:xfrm>
            <a:off x="351433" y="2434167"/>
            <a:ext cx="4408800" cy="580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559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c87ea9805_0_5"/>
          <p:cNvSpPr txBox="1"/>
          <p:nvPr>
            <p:ph type="title"/>
          </p:nvPr>
        </p:nvSpPr>
        <p:spPr>
          <a:xfrm>
            <a:off x="351433" y="486836"/>
            <a:ext cx="4408800" cy="17673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30c87ea9805_0_5"/>
          <p:cNvSpPr txBox="1"/>
          <p:nvPr>
            <p:ph idx="1" type="body"/>
          </p:nvPr>
        </p:nvSpPr>
        <p:spPr>
          <a:xfrm>
            <a:off x="351433" y="2434167"/>
            <a:ext cx="4408800" cy="580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559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2013 - Tema de 2022">
  <a:themeElements>
    <a:clrScheme name="Office 2013 - Tema de 2022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2019-08-05T18:41:14Z</dcterms:created>
  <dc:creator>Lucía Senorans</dc:creator>
</cp:coreProperties>
</file>