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143500" cy="91440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>
        <p:scale>
          <a:sx n="125" d="100"/>
          <a:sy n="125" d="100"/>
        </p:scale>
        <p:origin x="288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763" y="1496484"/>
            <a:ext cx="4371975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802717"/>
            <a:ext cx="3857625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07B5-CC17-4AB6-8D6A-15C801C1901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AC1A-846A-4E11-9CE0-72A426A36C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71370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07B5-CC17-4AB6-8D6A-15C801C1901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AC1A-846A-4E11-9CE0-72A426A36C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29799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0818" y="486834"/>
            <a:ext cx="1109067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616" y="486834"/>
            <a:ext cx="3262908" cy="77491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07B5-CC17-4AB6-8D6A-15C801C1901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AC1A-846A-4E11-9CE0-72A426A36C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8857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07B5-CC17-4AB6-8D6A-15C801C1901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AC1A-846A-4E11-9CE0-72A426A36C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3831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937" y="2279653"/>
            <a:ext cx="4436269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0937" y="6119286"/>
            <a:ext cx="4436269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07B5-CC17-4AB6-8D6A-15C801C1901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AC1A-846A-4E11-9CE0-72A426A36C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12228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615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3897" y="2434167"/>
            <a:ext cx="2185988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07B5-CC17-4AB6-8D6A-15C801C1901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AC1A-846A-4E11-9CE0-72A426A36C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0577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486836"/>
            <a:ext cx="4436269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286" y="2241551"/>
            <a:ext cx="2175941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286" y="3340100"/>
            <a:ext cx="2175941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3897" y="2241551"/>
            <a:ext cx="2186657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3897" y="3340100"/>
            <a:ext cx="2186657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07B5-CC17-4AB6-8D6A-15C801C1901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AC1A-846A-4E11-9CE0-72A426A36C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444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07B5-CC17-4AB6-8D6A-15C801C1901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AC1A-846A-4E11-9CE0-72A426A36C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52710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07B5-CC17-4AB6-8D6A-15C801C1901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AC1A-846A-4E11-9CE0-72A426A36C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93483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6657" y="1316569"/>
            <a:ext cx="2603897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07B5-CC17-4AB6-8D6A-15C801C1901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AC1A-846A-4E11-9CE0-72A426A36C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58761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85" y="609600"/>
            <a:ext cx="165891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6657" y="1316569"/>
            <a:ext cx="2603897" cy="6498167"/>
          </a:xfrm>
        </p:spPr>
        <p:txBody>
          <a:bodyPr anchor="t"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85" y="2743200"/>
            <a:ext cx="165891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907B5-CC17-4AB6-8D6A-15C801C1901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5AC1A-846A-4E11-9CE0-72A426A36C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11627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616" y="486836"/>
            <a:ext cx="4436269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616" y="2434167"/>
            <a:ext cx="4436269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615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907B5-CC17-4AB6-8D6A-15C801C19015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3785" y="8475136"/>
            <a:ext cx="173593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2597" y="8475136"/>
            <a:ext cx="1157288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5AC1A-846A-4E11-9CE0-72A426A36C67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85265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7C4BFF-F2E8-4582-A9BA-FE4DCFC85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261" y="285115"/>
            <a:ext cx="4010978" cy="789940"/>
          </a:xfrm>
        </p:spPr>
        <p:txBody>
          <a:bodyPr>
            <a:normAutofit fontScale="90000"/>
          </a:bodyPr>
          <a:lstStyle/>
          <a:p>
            <a:r>
              <a:rPr lang="es-AR" sz="1800" b="1" u="sng" dirty="0"/>
              <a:t>BRONQUIECTASIAS RELACIONADAS A SINDROME DE GOLDENHAR</a:t>
            </a:r>
            <a:br>
              <a:rPr lang="es-AR" dirty="0"/>
            </a:br>
            <a:endParaRPr lang="es-A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4E48552-3AB4-4026-9FFA-D457EA95B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" y="680085"/>
            <a:ext cx="4709159" cy="1405891"/>
          </a:xfrm>
        </p:spPr>
        <p:txBody>
          <a:bodyPr/>
          <a:lstStyle/>
          <a:p>
            <a:pPr algn="just"/>
            <a:r>
              <a:rPr lang="es-AR" sz="1000" dirty="0"/>
              <a:t>ROMERO PABLO LEANDRO, FARFAN CINTIA LORENA, VACA SEGOVIA ANDREA; GONZALEZ FABIAN; ABDALA DIEGO; FERNANDEZ GOMEZ VICTORIA; DEL RIO RAFAEL, MORENO CAROLINA; CARRIZO MONICA; ALBA JORGE; HOSPITAL PADILLA, TUCUMAN. </a:t>
            </a:r>
          </a:p>
          <a:p>
            <a:endParaRPr lang="es-AR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2E444A8-80F0-4C59-8BD3-7F8E47866767}"/>
              </a:ext>
            </a:extLst>
          </p:cNvPr>
          <p:cNvSpPr txBox="1"/>
          <p:nvPr/>
        </p:nvSpPr>
        <p:spPr>
          <a:xfrm>
            <a:off x="182880" y="1166496"/>
            <a:ext cx="4777740" cy="7940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AR" sz="1000" b="1" u="sng" dirty="0"/>
              <a:t>INTRODUCCION </a:t>
            </a:r>
            <a:endParaRPr lang="es-AR" sz="1000" dirty="0"/>
          </a:p>
          <a:p>
            <a:pPr algn="just"/>
            <a:r>
              <a:rPr lang="es-AR" sz="1000" dirty="0"/>
              <a:t>El Síndrome de Goldenhar, también conocido como displasia óculo-</a:t>
            </a:r>
            <a:r>
              <a:rPr lang="es-AR" sz="1000" dirty="0" err="1"/>
              <a:t>aurículo</a:t>
            </a:r>
            <a:r>
              <a:rPr lang="es-AR" sz="1000" dirty="0"/>
              <a:t>-vertebral, es una enfermedad congénita rara que causa malformaciones en la cara y el cráneo. Estas malformaciones pueden afectar los ojos, las orejas, y la simetría facial. Además, puede haber anomalías vertebrales y en algunos casos, problemas cardíacos, renales o del sistema nervioso central. La causa exacta del síndrome no se conoce completamente, pero se cree que involucra factores genéticos y ambientales. La prevalencia es de aproximadamente 1 de cada 3,500 a 5,600 nacimientos. El tratamiento es multidisciplinario y puede incluir cirugía, terapia del habla y manejo de complicaciones asociadas.</a:t>
            </a:r>
          </a:p>
          <a:p>
            <a:pPr algn="just"/>
            <a:r>
              <a:rPr lang="es-AR" sz="1000" b="1" dirty="0"/>
              <a:t>CASO CLINICO </a:t>
            </a:r>
            <a:endParaRPr lang="es-AR" sz="1000" dirty="0"/>
          </a:p>
          <a:p>
            <a:pPr algn="just"/>
            <a:r>
              <a:rPr lang="es-AR" sz="1000" dirty="0"/>
              <a:t>Paciente de sexo masculino de 22 años consulta por tos húmeda productiva y fiebre.</a:t>
            </a:r>
          </a:p>
          <a:p>
            <a:pPr algn="just"/>
            <a:r>
              <a:rPr lang="es-AR" sz="1000" b="1" dirty="0"/>
              <a:t>ANTECEDENTES PATOLÓGICOS:</a:t>
            </a:r>
            <a:endParaRPr lang="es-AR" sz="1000" dirty="0"/>
          </a:p>
          <a:p>
            <a:pPr algn="just"/>
            <a:r>
              <a:rPr lang="es-AR" sz="1000" dirty="0"/>
              <a:t>Diagnóstico de </a:t>
            </a:r>
            <a:r>
              <a:rPr lang="es-AR" sz="1000" dirty="0" err="1"/>
              <a:t>Sd</a:t>
            </a:r>
            <a:r>
              <a:rPr lang="es-AR" sz="1000" dirty="0"/>
              <a:t>. Goldenhar a los 3 años de edad. Retraso madurativo. Cardiopatía congénita resuelta. ACV por tumor cerebral. Neumonías a repetición desde la infancia, una que requirió ARM. Bronquiectasias.</a:t>
            </a:r>
          </a:p>
          <a:p>
            <a:pPr algn="just"/>
            <a:r>
              <a:rPr lang="es-AR" sz="1000" b="1" u="sng" dirty="0"/>
              <a:t>EVOLUCION</a:t>
            </a:r>
            <a:endParaRPr lang="es-AR" sz="1000" dirty="0"/>
          </a:p>
          <a:p>
            <a:pPr algn="just"/>
            <a:r>
              <a:rPr lang="es-AR" sz="1000" dirty="0"/>
              <a:t>Paciente ingresa por guardia al hospital el día 25/04/24 por presentar tos húmeda productiva con fiebre, a su ingreso se le realiza TAC de tórax que evidencia bronquiectasias cilíndricas, varicosas y quísticas que comprometen a ambos campos pulmonares a predominio de lóbulos inferiores y una formación sacular a nivel faríngeo que impresiona un divertículo de </a:t>
            </a:r>
            <a:r>
              <a:rPr lang="es-AR" sz="1000" dirty="0" err="1"/>
              <a:t>Zenker</a:t>
            </a:r>
            <a:r>
              <a:rPr lang="es-AR" sz="1000" dirty="0"/>
              <a:t>. Se le realiza un laboratorio que muestra leucocitosis con neutrofilia. </a:t>
            </a:r>
          </a:p>
          <a:p>
            <a:pPr algn="just"/>
            <a:r>
              <a:rPr lang="es-AR" sz="1000" dirty="0"/>
              <a:t>Se solicita Alfa 1 </a:t>
            </a:r>
            <a:r>
              <a:rPr lang="es-AR" sz="1000" dirty="0" err="1"/>
              <a:t>antitripsina</a:t>
            </a:r>
            <a:r>
              <a:rPr lang="es-AR" sz="1000" dirty="0"/>
              <a:t> que resulta negativa.</a:t>
            </a:r>
          </a:p>
          <a:p>
            <a:pPr algn="just"/>
            <a:endParaRPr lang="es-ES" sz="1000" dirty="0"/>
          </a:p>
          <a:p>
            <a:pPr algn="just"/>
            <a:endParaRPr lang="es-ES" sz="1000" dirty="0"/>
          </a:p>
          <a:p>
            <a:pPr algn="just"/>
            <a:endParaRPr lang="es-ES" sz="1000" dirty="0"/>
          </a:p>
          <a:p>
            <a:pPr algn="just"/>
            <a:endParaRPr lang="es-ES" sz="1000" dirty="0"/>
          </a:p>
          <a:p>
            <a:pPr algn="just"/>
            <a:endParaRPr lang="es-ES" sz="1000" dirty="0"/>
          </a:p>
          <a:p>
            <a:pPr algn="just"/>
            <a:endParaRPr lang="es-ES" sz="1000" dirty="0"/>
          </a:p>
          <a:p>
            <a:pPr algn="just"/>
            <a:endParaRPr lang="es-ES" sz="1000" dirty="0"/>
          </a:p>
          <a:p>
            <a:pPr algn="just"/>
            <a:endParaRPr lang="es-ES" sz="1000" dirty="0"/>
          </a:p>
          <a:p>
            <a:pPr algn="just"/>
            <a:endParaRPr lang="es-ES" sz="1000" dirty="0"/>
          </a:p>
          <a:p>
            <a:pPr algn="just"/>
            <a:endParaRPr lang="es-AR" sz="1000" dirty="0"/>
          </a:p>
          <a:p>
            <a:pPr algn="just"/>
            <a:r>
              <a:rPr lang="es-AR" sz="1000" b="1" u="sng" dirty="0"/>
              <a:t>CONDUCTA</a:t>
            </a:r>
            <a:endParaRPr lang="es-AR" sz="1000" dirty="0"/>
          </a:p>
          <a:p>
            <a:pPr algn="just"/>
            <a:r>
              <a:rPr lang="es-AR" sz="1000" dirty="0"/>
              <a:t>Por sus antecedentes de múltiples esquemas de tratamiento antibiótico por reagudizaciones, aproximadamente 3 por año, se realiza un lavado bronquial por fibrobroncoscopia, con toma de cultivos en búsqueda de pseudomonas sin rescate de germen. Se realiza tratamiento con ampicilina sulbactam y claritromicina, n-acetilcisteína y kinesioterapia respiratoria durante 10 días.</a:t>
            </a:r>
          </a:p>
          <a:p>
            <a:pPr algn="just"/>
            <a:r>
              <a:rPr lang="es-AR" sz="1000" dirty="0"/>
              <a:t>Se realiza interconsultas con servicio de otorrinolaringología y fonoaudiología quienes constatan una deformidad en la región del paladar y úvula, sin alterar la deglución. </a:t>
            </a:r>
          </a:p>
          <a:p>
            <a:pPr algn="just"/>
            <a:r>
              <a:rPr lang="es-AR" sz="1000" dirty="0"/>
              <a:t>Se cita a control y toma contacto multidisciplinario con médicos neumonólogos, clínicos, kinesiólogos, fonoaudiólogos y nutricionistas para su manejo a largo plazo.</a:t>
            </a:r>
          </a:p>
          <a:p>
            <a:pPr algn="just"/>
            <a:r>
              <a:rPr lang="es-AR" sz="1000" b="1" u="sng" dirty="0"/>
              <a:t>CONCLUSIONES</a:t>
            </a:r>
            <a:r>
              <a:rPr lang="es-AR" sz="1000" dirty="0"/>
              <a:t> </a:t>
            </a:r>
          </a:p>
          <a:p>
            <a:pPr algn="just"/>
            <a:r>
              <a:rPr lang="es-ES" sz="1000" dirty="0"/>
              <a:t>El Síndrome de Goldenhar, con malformaciones faciales y craneales, puede complicarse con bronquiectasias que agravan los problemas pulmonares. Un manejo multidisciplinario es clave para tratar tanto las anomalías congénitas como las complicaciones respiratorias. La coordinación entre especialistas y el seguimiento continuo, incluyendo cultivos de esputos rutinarios, son esenciales para mejorar la calidad de vida del paciente y reducir complicaciones a largo plazo.</a:t>
            </a:r>
            <a:endParaRPr lang="es-AR" sz="1000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9232C31-A921-40E7-9C3F-95576BC881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62" y="4893608"/>
            <a:ext cx="2028926" cy="1405891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A159CA2-E929-4A00-B162-44DE7DF7C7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705" y="4893054"/>
            <a:ext cx="1886033" cy="1406998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587D7D23-06FF-40C7-8DEF-855C94CE44CD}"/>
              </a:ext>
            </a:extLst>
          </p:cNvPr>
          <p:cNvSpPr txBox="1"/>
          <p:nvPr/>
        </p:nvSpPr>
        <p:spPr>
          <a:xfrm>
            <a:off x="4345751" y="9008"/>
            <a:ext cx="777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b="1" dirty="0"/>
              <a:t> P-064</a:t>
            </a:r>
          </a:p>
        </p:txBody>
      </p:sp>
    </p:spTree>
    <p:extLst>
      <p:ext uri="{BB962C8B-B14F-4D97-AF65-F5344CB8AC3E}">
        <p14:creationId xmlns:p14="http://schemas.microsoft.com/office/powerpoint/2010/main" val="22675500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479</Words>
  <Application>Microsoft Office PowerPoint</Application>
  <PresentationFormat>Presentación en pantalla (16:9)</PresentationFormat>
  <Paragraphs>28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BRONQUIECTASIAS RELACIONADAS A SINDROME DE GOLDENHAR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BRONQUIECTASIAS RELACIONADAS A SINDROME DE GOLDENHAR</dc:title>
  <dc:creator>pc01</dc:creator>
  <cp:lastModifiedBy>pc01</cp:lastModifiedBy>
  <cp:revision>2</cp:revision>
  <dcterms:created xsi:type="dcterms:W3CDTF">2024-10-17T23:46:01Z</dcterms:created>
  <dcterms:modified xsi:type="dcterms:W3CDTF">2024-10-17T23:57:41Z</dcterms:modified>
</cp:coreProperties>
</file>