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13716000" cy="243824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9BC4"/>
    <a:srgbClr val="908F8F"/>
    <a:srgbClr val="F286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20" d="100"/>
          <a:sy n="20" d="100"/>
        </p:scale>
        <p:origin x="25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3990364"/>
            <a:ext cx="11658600" cy="8488692"/>
          </a:xfrm>
        </p:spPr>
        <p:txBody>
          <a:bodyPr anchor="b"/>
          <a:lstStyle>
            <a:lvl1pPr algn="ctr">
              <a:defRPr sz="9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14500" y="12806412"/>
            <a:ext cx="10287000" cy="5886771"/>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3C63E3B-EE2B-E74F-AC39-1B9C71E391D2}"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2865310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3C63E3B-EE2B-E74F-AC39-1B9C71E391D2}"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380953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15513" y="1298138"/>
            <a:ext cx="2957513" cy="2066296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42976" y="1298138"/>
            <a:ext cx="8701088" cy="2066296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3C63E3B-EE2B-E74F-AC39-1B9C71E391D2}"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3780097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3C63E3B-EE2B-E74F-AC39-1B9C71E391D2}"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677923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935832" y="6078678"/>
            <a:ext cx="11830050" cy="10142405"/>
          </a:xfrm>
        </p:spPr>
        <p:txBody>
          <a:bodyPr anchor="b"/>
          <a:lstStyle>
            <a:lvl1pPr>
              <a:defRPr sz="9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35832" y="16317034"/>
            <a:ext cx="11830050" cy="5333651"/>
          </a:xfrm>
        </p:spPr>
        <p:txBody>
          <a:bodyPr/>
          <a:lstStyle>
            <a:lvl1pPr marL="0" indent="0">
              <a:buNone/>
              <a:defRPr sz="3600">
                <a:solidFill>
                  <a:schemeClr val="tx1"/>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3C63E3B-EE2B-E74F-AC39-1B9C71E391D2}"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3379429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942975" y="6490689"/>
            <a:ext cx="5829300" cy="1547041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943725" y="6490689"/>
            <a:ext cx="5829300" cy="1547041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3C63E3B-EE2B-E74F-AC39-1B9C71E391D2}" type="datetimeFigureOut">
              <a:rPr lang="es-AR" smtClean="0"/>
              <a:t>17/10/2024</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1124323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944762" y="1298143"/>
            <a:ext cx="11830050" cy="4712806"/>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44763" y="5977080"/>
            <a:ext cx="5802510" cy="2929274"/>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s-ES"/>
              <a:t>Haga clic para modificar los estilos de texto del patrón</a:t>
            </a:r>
          </a:p>
        </p:txBody>
      </p:sp>
      <p:sp>
        <p:nvSpPr>
          <p:cNvPr id="4" name="Content Placeholder 3"/>
          <p:cNvSpPr>
            <a:spLocks noGrp="1"/>
          </p:cNvSpPr>
          <p:nvPr>
            <p:ph sz="half" idx="2"/>
          </p:nvPr>
        </p:nvSpPr>
        <p:spPr>
          <a:xfrm>
            <a:off x="944763" y="8906353"/>
            <a:ext cx="5802510" cy="1309990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943726" y="5977080"/>
            <a:ext cx="5831087" cy="2929274"/>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s-ES"/>
              <a:t>Haga clic para modificar los estilos de texto del patrón</a:t>
            </a:r>
          </a:p>
        </p:txBody>
      </p:sp>
      <p:sp>
        <p:nvSpPr>
          <p:cNvPr id="6" name="Content Placeholder 5"/>
          <p:cNvSpPr>
            <a:spLocks noGrp="1"/>
          </p:cNvSpPr>
          <p:nvPr>
            <p:ph sz="quarter" idx="4"/>
          </p:nvPr>
        </p:nvSpPr>
        <p:spPr>
          <a:xfrm>
            <a:off x="6943726" y="8906353"/>
            <a:ext cx="5831087" cy="1309990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3C63E3B-EE2B-E74F-AC39-1B9C71E391D2}" type="datetimeFigureOut">
              <a:rPr lang="es-AR" smtClean="0"/>
              <a:t>17/10/2024</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3016890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3C63E3B-EE2B-E74F-AC39-1B9C71E391D2}" type="datetimeFigureOut">
              <a:rPr lang="es-AR" smtClean="0"/>
              <a:t>17/10/2024</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776828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63E3B-EE2B-E74F-AC39-1B9C71E391D2}" type="datetimeFigureOut">
              <a:rPr lang="es-AR" smtClean="0"/>
              <a:t>17/10/2024</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1098885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44762" y="1625494"/>
            <a:ext cx="4423767" cy="5689230"/>
          </a:xfrm>
        </p:spPr>
        <p:txBody>
          <a:bodyPr anchor="b"/>
          <a:lstStyle>
            <a:lvl1pPr>
              <a:defRPr sz="48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31087" y="3510621"/>
            <a:ext cx="6943725" cy="17327317"/>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44762" y="7314724"/>
            <a:ext cx="4423767" cy="13551431"/>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3C63E3B-EE2B-E74F-AC39-1B9C71E391D2}" type="datetimeFigureOut">
              <a:rPr lang="es-AR" smtClean="0"/>
              <a:t>17/10/2024</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1643129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44762" y="1625494"/>
            <a:ext cx="4423767" cy="5689230"/>
          </a:xfrm>
        </p:spPr>
        <p:txBody>
          <a:bodyPr anchor="b"/>
          <a:lstStyle>
            <a:lvl1pPr>
              <a:defRPr sz="48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831087" y="3510621"/>
            <a:ext cx="6943725" cy="17327317"/>
          </a:xfrm>
        </p:spPr>
        <p:txBody>
          <a:bodyPr anchor="t"/>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44762" y="7314724"/>
            <a:ext cx="4423767" cy="13551431"/>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3C63E3B-EE2B-E74F-AC39-1B9C71E391D2}" type="datetimeFigureOut">
              <a:rPr lang="es-AR" smtClean="0"/>
              <a:t>17/10/2024</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A73BD90F-759F-2949-A05A-57D756391CB9}" type="slidenum">
              <a:rPr lang="es-AR" smtClean="0"/>
              <a:t>‹Nº›</a:t>
            </a:fld>
            <a:endParaRPr lang="es-AR"/>
          </a:p>
        </p:txBody>
      </p:sp>
    </p:spTree>
    <p:extLst>
      <p:ext uri="{BB962C8B-B14F-4D97-AF65-F5344CB8AC3E}">
        <p14:creationId xmlns:p14="http://schemas.microsoft.com/office/powerpoint/2010/main" val="3666764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42975" y="1298143"/>
            <a:ext cx="11830050" cy="471280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42975" y="6490689"/>
            <a:ext cx="11830050" cy="1547041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42975" y="22598890"/>
            <a:ext cx="3086100" cy="1298138"/>
          </a:xfrm>
          <a:prstGeom prst="rect">
            <a:avLst/>
          </a:prstGeom>
        </p:spPr>
        <p:txBody>
          <a:bodyPr vert="horz" lIns="91440" tIns="45720" rIns="91440" bIns="45720" rtlCol="0" anchor="ctr"/>
          <a:lstStyle>
            <a:lvl1pPr algn="l">
              <a:defRPr sz="1800">
                <a:solidFill>
                  <a:schemeClr val="tx1">
                    <a:tint val="75000"/>
                  </a:schemeClr>
                </a:solidFill>
              </a:defRPr>
            </a:lvl1pPr>
          </a:lstStyle>
          <a:p>
            <a:fld id="{F3C63E3B-EE2B-E74F-AC39-1B9C71E391D2}" type="datetimeFigureOut">
              <a:rPr lang="es-AR" smtClean="0"/>
              <a:t>17/10/2024</a:t>
            </a:fld>
            <a:endParaRPr lang="es-AR"/>
          </a:p>
        </p:txBody>
      </p:sp>
      <p:sp>
        <p:nvSpPr>
          <p:cNvPr id="5" name="Footer Placeholder 4"/>
          <p:cNvSpPr>
            <a:spLocks noGrp="1"/>
          </p:cNvSpPr>
          <p:nvPr>
            <p:ph type="ftr" sz="quarter" idx="3"/>
          </p:nvPr>
        </p:nvSpPr>
        <p:spPr>
          <a:xfrm>
            <a:off x="4543425" y="22598890"/>
            <a:ext cx="4629150" cy="129813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s-AR"/>
          </a:p>
        </p:txBody>
      </p:sp>
      <p:sp>
        <p:nvSpPr>
          <p:cNvPr id="6" name="Slide Number Placeholder 5"/>
          <p:cNvSpPr>
            <a:spLocks noGrp="1"/>
          </p:cNvSpPr>
          <p:nvPr>
            <p:ph type="sldNum" sz="quarter" idx="4"/>
          </p:nvPr>
        </p:nvSpPr>
        <p:spPr>
          <a:xfrm>
            <a:off x="9686925" y="22598890"/>
            <a:ext cx="3086100" cy="1298138"/>
          </a:xfrm>
          <a:prstGeom prst="rect">
            <a:avLst/>
          </a:prstGeom>
        </p:spPr>
        <p:txBody>
          <a:bodyPr vert="horz" lIns="91440" tIns="45720" rIns="91440" bIns="45720" rtlCol="0" anchor="ctr"/>
          <a:lstStyle>
            <a:lvl1pPr algn="r">
              <a:defRPr sz="1800">
                <a:solidFill>
                  <a:schemeClr val="tx1">
                    <a:tint val="75000"/>
                  </a:schemeClr>
                </a:solidFill>
              </a:defRPr>
            </a:lvl1pPr>
          </a:lstStyle>
          <a:p>
            <a:fld id="{A73BD90F-759F-2949-A05A-57D756391CB9}" type="slidenum">
              <a:rPr lang="es-AR" smtClean="0"/>
              <a:t>‹Nº›</a:t>
            </a:fld>
            <a:endParaRPr lang="es-AR"/>
          </a:p>
        </p:txBody>
      </p:sp>
    </p:spTree>
    <p:extLst>
      <p:ext uri="{BB962C8B-B14F-4D97-AF65-F5344CB8AC3E}">
        <p14:creationId xmlns:p14="http://schemas.microsoft.com/office/powerpoint/2010/main" val="3443214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Imagen 21">
            <a:extLst>
              <a:ext uri="{FF2B5EF4-FFF2-40B4-BE49-F238E27FC236}">
                <a16:creationId xmlns:a16="http://schemas.microsoft.com/office/drawing/2014/main" id="{B6BE57EE-2B81-4225-81C8-E05B7B52A6F4}"/>
              </a:ext>
            </a:extLst>
          </p:cNvPr>
          <p:cNvPicPr>
            <a:picLocks noChangeAspect="1"/>
          </p:cNvPicPr>
          <p:nvPr/>
        </p:nvPicPr>
        <p:blipFill>
          <a:blip r:embed="rId2"/>
          <a:stretch>
            <a:fillRect/>
          </a:stretch>
        </p:blipFill>
        <p:spPr>
          <a:xfrm>
            <a:off x="8582410" y="192154"/>
            <a:ext cx="2676418" cy="2302964"/>
          </a:xfrm>
          <a:prstGeom prst="rect">
            <a:avLst/>
          </a:prstGeom>
        </p:spPr>
      </p:pic>
      <p:sp>
        <p:nvSpPr>
          <p:cNvPr id="24" name="Rectángulo 23">
            <a:extLst>
              <a:ext uri="{FF2B5EF4-FFF2-40B4-BE49-F238E27FC236}">
                <a16:creationId xmlns:a16="http://schemas.microsoft.com/office/drawing/2014/main" id="{1F09486D-1092-A25B-A6AD-E1C081A6D5F1}"/>
              </a:ext>
            </a:extLst>
          </p:cNvPr>
          <p:cNvSpPr/>
          <p:nvPr/>
        </p:nvSpPr>
        <p:spPr>
          <a:xfrm>
            <a:off x="-23809" y="22494107"/>
            <a:ext cx="13725517" cy="1888306"/>
          </a:xfrm>
          <a:prstGeom prst="rect">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pic>
        <p:nvPicPr>
          <p:cNvPr id="5" name="Imagen 4">
            <a:extLst>
              <a:ext uri="{FF2B5EF4-FFF2-40B4-BE49-F238E27FC236}">
                <a16:creationId xmlns:a16="http://schemas.microsoft.com/office/drawing/2014/main" id="{68A50933-AE24-80AF-D9AD-317B1ECA9013}"/>
              </a:ext>
            </a:extLst>
          </p:cNvPr>
          <p:cNvPicPr>
            <a:picLocks noChangeAspect="1"/>
          </p:cNvPicPr>
          <p:nvPr/>
        </p:nvPicPr>
        <p:blipFill>
          <a:blip r:embed="rId3"/>
          <a:stretch>
            <a:fillRect/>
          </a:stretch>
        </p:blipFill>
        <p:spPr>
          <a:xfrm>
            <a:off x="0" y="34365"/>
            <a:ext cx="3614402" cy="3972586"/>
          </a:xfrm>
          <a:prstGeom prst="rect">
            <a:avLst/>
          </a:prstGeom>
        </p:spPr>
      </p:pic>
      <p:sp>
        <p:nvSpPr>
          <p:cNvPr id="6" name="CuadroTexto 5">
            <a:extLst>
              <a:ext uri="{FF2B5EF4-FFF2-40B4-BE49-F238E27FC236}">
                <a16:creationId xmlns:a16="http://schemas.microsoft.com/office/drawing/2014/main" id="{15C9A8CA-18CB-32C1-236F-E42F7FB8DA41}"/>
              </a:ext>
            </a:extLst>
          </p:cNvPr>
          <p:cNvSpPr txBox="1"/>
          <p:nvPr/>
        </p:nvSpPr>
        <p:spPr>
          <a:xfrm>
            <a:off x="1225753" y="2751535"/>
            <a:ext cx="11503404" cy="1384995"/>
          </a:xfrm>
          <a:prstGeom prst="rect">
            <a:avLst/>
          </a:prstGeom>
          <a:noFill/>
        </p:spPr>
        <p:txBody>
          <a:bodyPr wrap="square" rtlCol="0">
            <a:spAutoFit/>
          </a:bodyPr>
          <a:lstStyle/>
          <a:p>
            <a:pPr algn="ctr"/>
            <a:r>
              <a:rPr lang="es-ES" sz="2800" b="1" dirty="0">
                <a:solidFill>
                  <a:srgbClr val="079BC4"/>
                </a:solidFill>
                <a:latin typeface="Source Sans Pro" panose="020B0503030403020204" pitchFamily="34" charset="77"/>
              </a:rPr>
              <a:t>UTILIZACIÓN DE BOTÓN TRAQUEAL PREVIO A LA DECANULACIÓN. REPORTE DE CASO CLÍNICO EN UN CENTRO DE DESVINCULACIÓN DE LA VENTILACIÓN MECÁNICA Y REHABILITACIÓN</a:t>
            </a:r>
            <a:endParaRPr lang="es-AR" sz="2800" b="1" dirty="0">
              <a:solidFill>
                <a:srgbClr val="079BC4"/>
              </a:solidFill>
              <a:latin typeface="Source Sans Pro" panose="020B0503030403020204" pitchFamily="34" charset="77"/>
            </a:endParaRPr>
          </a:p>
        </p:txBody>
      </p:sp>
      <p:sp>
        <p:nvSpPr>
          <p:cNvPr id="11" name="CuadroTexto 10">
            <a:extLst>
              <a:ext uri="{FF2B5EF4-FFF2-40B4-BE49-F238E27FC236}">
                <a16:creationId xmlns:a16="http://schemas.microsoft.com/office/drawing/2014/main" id="{440205A7-311A-AC53-8666-1F9401369A98}"/>
              </a:ext>
            </a:extLst>
          </p:cNvPr>
          <p:cNvSpPr txBox="1"/>
          <p:nvPr/>
        </p:nvSpPr>
        <p:spPr>
          <a:xfrm>
            <a:off x="1118422" y="4613418"/>
            <a:ext cx="1130438" cy="369332"/>
          </a:xfrm>
          <a:prstGeom prst="rect">
            <a:avLst/>
          </a:prstGeom>
          <a:noFill/>
        </p:spPr>
        <p:txBody>
          <a:bodyPr wrap="none" rtlCol="0">
            <a:spAutoFit/>
          </a:bodyPr>
          <a:lstStyle/>
          <a:p>
            <a:r>
              <a:rPr lang="es-AR" b="1" dirty="0">
                <a:solidFill>
                  <a:srgbClr val="F28624"/>
                </a:solidFill>
                <a:latin typeface="Source Sans Pro Semibold" panose="020B0503030403020204" pitchFamily="34" charset="77"/>
              </a:rPr>
              <a:t>AUTORES</a:t>
            </a:r>
          </a:p>
        </p:txBody>
      </p:sp>
      <p:sp>
        <p:nvSpPr>
          <p:cNvPr id="12" name="CuadroTexto 11">
            <a:extLst>
              <a:ext uri="{FF2B5EF4-FFF2-40B4-BE49-F238E27FC236}">
                <a16:creationId xmlns:a16="http://schemas.microsoft.com/office/drawing/2014/main" id="{34C90FE9-43C4-B5A6-B1B2-8BE5C1E8E2A9}"/>
              </a:ext>
            </a:extLst>
          </p:cNvPr>
          <p:cNvSpPr txBox="1"/>
          <p:nvPr/>
        </p:nvSpPr>
        <p:spPr>
          <a:xfrm>
            <a:off x="2417441" y="4492509"/>
            <a:ext cx="4429125" cy="923330"/>
          </a:xfrm>
          <a:prstGeom prst="rect">
            <a:avLst/>
          </a:prstGeom>
          <a:noFill/>
        </p:spPr>
        <p:txBody>
          <a:bodyPr wrap="square" rtlCol="0">
            <a:spAutoFit/>
          </a:bodyPr>
          <a:lstStyle/>
          <a:p>
            <a:r>
              <a:rPr lang="it-IT" i="1" dirty="0">
                <a:solidFill>
                  <a:schemeClr val="tx1">
                    <a:lumMod val="65000"/>
                    <a:lumOff val="35000"/>
                  </a:schemeClr>
                </a:solidFill>
              </a:rPr>
              <a:t>Pablo Bellón, Elena Soric, Emilia Campana, Vanesa Porcelli, Guillermo Battaglia, Mauro Bosso, Julieta Russo</a:t>
            </a:r>
            <a:endParaRPr lang="es-AR" i="1" dirty="0">
              <a:solidFill>
                <a:schemeClr val="tx1">
                  <a:lumMod val="65000"/>
                  <a:lumOff val="35000"/>
                </a:schemeClr>
              </a:solidFill>
            </a:endParaRPr>
          </a:p>
        </p:txBody>
      </p:sp>
      <p:sp>
        <p:nvSpPr>
          <p:cNvPr id="13" name="CuadroTexto 12">
            <a:extLst>
              <a:ext uri="{FF2B5EF4-FFF2-40B4-BE49-F238E27FC236}">
                <a16:creationId xmlns:a16="http://schemas.microsoft.com/office/drawing/2014/main" id="{A4AD3EED-A70B-F41A-E52F-22E7A9607DCC}"/>
              </a:ext>
            </a:extLst>
          </p:cNvPr>
          <p:cNvSpPr txBox="1"/>
          <p:nvPr/>
        </p:nvSpPr>
        <p:spPr>
          <a:xfrm>
            <a:off x="7047735" y="4613418"/>
            <a:ext cx="1492716" cy="369332"/>
          </a:xfrm>
          <a:prstGeom prst="rect">
            <a:avLst/>
          </a:prstGeom>
          <a:noFill/>
        </p:spPr>
        <p:txBody>
          <a:bodyPr wrap="none" rtlCol="0">
            <a:spAutoFit/>
          </a:bodyPr>
          <a:lstStyle/>
          <a:p>
            <a:r>
              <a:rPr lang="es-AR" b="1" dirty="0">
                <a:solidFill>
                  <a:srgbClr val="F28624"/>
                </a:solidFill>
                <a:latin typeface="Source Sans Pro Semibold" panose="020B0503030403020204" pitchFamily="34" charset="77"/>
              </a:rPr>
              <a:t>INSTITUCIÓN</a:t>
            </a:r>
          </a:p>
        </p:txBody>
      </p:sp>
      <p:sp>
        <p:nvSpPr>
          <p:cNvPr id="14" name="CuadroTexto 13">
            <a:extLst>
              <a:ext uri="{FF2B5EF4-FFF2-40B4-BE49-F238E27FC236}">
                <a16:creationId xmlns:a16="http://schemas.microsoft.com/office/drawing/2014/main" id="{8DB5DA85-9FCA-995E-2D4C-9913DA98E675}"/>
              </a:ext>
            </a:extLst>
          </p:cNvPr>
          <p:cNvSpPr txBox="1"/>
          <p:nvPr/>
        </p:nvSpPr>
        <p:spPr>
          <a:xfrm>
            <a:off x="8603933" y="4492509"/>
            <a:ext cx="4157663" cy="646331"/>
          </a:xfrm>
          <a:prstGeom prst="rect">
            <a:avLst/>
          </a:prstGeom>
          <a:noFill/>
        </p:spPr>
        <p:txBody>
          <a:bodyPr wrap="square" rtlCol="0">
            <a:spAutoFit/>
          </a:bodyPr>
          <a:lstStyle/>
          <a:p>
            <a:r>
              <a:rPr lang="es-ES" i="1" dirty="0">
                <a:solidFill>
                  <a:schemeClr val="tx1">
                    <a:lumMod val="65000"/>
                    <a:lumOff val="35000"/>
                  </a:schemeClr>
                </a:solidFill>
              </a:rPr>
              <a:t>Santa Catalina </a:t>
            </a:r>
            <a:r>
              <a:rPr lang="es-ES" i="1" dirty="0" err="1">
                <a:solidFill>
                  <a:schemeClr val="tx1">
                    <a:lumMod val="65000"/>
                    <a:lumOff val="35000"/>
                  </a:schemeClr>
                </a:solidFill>
              </a:rPr>
              <a:t>Neurorehabilitación</a:t>
            </a:r>
            <a:r>
              <a:rPr lang="es-ES" i="1" dirty="0">
                <a:solidFill>
                  <a:schemeClr val="tx1">
                    <a:lumMod val="65000"/>
                    <a:lumOff val="35000"/>
                  </a:schemeClr>
                </a:solidFill>
              </a:rPr>
              <a:t> Clínica, Sede </a:t>
            </a:r>
            <a:r>
              <a:rPr lang="es-ES" i="1" dirty="0" err="1">
                <a:solidFill>
                  <a:schemeClr val="tx1">
                    <a:lumMod val="65000"/>
                    <a:lumOff val="35000"/>
                  </a:schemeClr>
                </a:solidFill>
              </a:rPr>
              <a:t>Ulme</a:t>
            </a:r>
            <a:r>
              <a:rPr lang="es-ES" i="1" dirty="0">
                <a:solidFill>
                  <a:schemeClr val="tx1">
                    <a:lumMod val="65000"/>
                    <a:lumOff val="35000"/>
                  </a:schemeClr>
                </a:solidFill>
              </a:rPr>
              <a:t>, CABA, Argentina.</a:t>
            </a:r>
            <a:endParaRPr lang="es-AR" i="1" dirty="0">
              <a:solidFill>
                <a:schemeClr val="tx1">
                  <a:lumMod val="65000"/>
                  <a:lumOff val="35000"/>
                </a:schemeClr>
              </a:solidFill>
            </a:endParaRPr>
          </a:p>
        </p:txBody>
      </p:sp>
      <p:pic>
        <p:nvPicPr>
          <p:cNvPr id="16" name="Imagen 15">
            <a:extLst>
              <a:ext uri="{FF2B5EF4-FFF2-40B4-BE49-F238E27FC236}">
                <a16:creationId xmlns:a16="http://schemas.microsoft.com/office/drawing/2014/main" id="{C4003CD1-0B20-12F5-1D0F-DD7C86973D7D}"/>
              </a:ext>
            </a:extLst>
          </p:cNvPr>
          <p:cNvPicPr>
            <a:picLocks noChangeAspect="1"/>
          </p:cNvPicPr>
          <p:nvPr/>
        </p:nvPicPr>
        <p:blipFill>
          <a:blip r:embed="rId4"/>
          <a:stretch>
            <a:fillRect/>
          </a:stretch>
        </p:blipFill>
        <p:spPr>
          <a:xfrm>
            <a:off x="-4759" y="5936564"/>
            <a:ext cx="838200" cy="1524000"/>
          </a:xfrm>
          <a:prstGeom prst="rect">
            <a:avLst/>
          </a:prstGeom>
        </p:spPr>
      </p:pic>
      <p:pic>
        <p:nvPicPr>
          <p:cNvPr id="19" name="Imagen 18">
            <a:extLst>
              <a:ext uri="{FF2B5EF4-FFF2-40B4-BE49-F238E27FC236}">
                <a16:creationId xmlns:a16="http://schemas.microsoft.com/office/drawing/2014/main" id="{0D0068C0-910F-B066-AE93-45B61B0F4541}"/>
              </a:ext>
            </a:extLst>
          </p:cNvPr>
          <p:cNvPicPr>
            <a:picLocks noChangeAspect="1"/>
          </p:cNvPicPr>
          <p:nvPr/>
        </p:nvPicPr>
        <p:blipFill>
          <a:blip r:embed="rId5"/>
          <a:stretch>
            <a:fillRect/>
          </a:stretch>
        </p:blipFill>
        <p:spPr>
          <a:xfrm>
            <a:off x="169699" y="22715912"/>
            <a:ext cx="12848907" cy="1524000"/>
          </a:xfrm>
          <a:prstGeom prst="rect">
            <a:avLst/>
          </a:prstGeom>
        </p:spPr>
      </p:pic>
      <p:pic>
        <p:nvPicPr>
          <p:cNvPr id="21" name="Imagen 20">
            <a:extLst>
              <a:ext uri="{FF2B5EF4-FFF2-40B4-BE49-F238E27FC236}">
                <a16:creationId xmlns:a16="http://schemas.microsoft.com/office/drawing/2014/main" id="{A834436D-0E5E-F22D-D281-7E503AEAC6D1}"/>
              </a:ext>
            </a:extLst>
          </p:cNvPr>
          <p:cNvPicPr>
            <a:picLocks noChangeAspect="1"/>
          </p:cNvPicPr>
          <p:nvPr/>
        </p:nvPicPr>
        <p:blipFill>
          <a:blip r:embed="rId6"/>
          <a:stretch>
            <a:fillRect/>
          </a:stretch>
        </p:blipFill>
        <p:spPr>
          <a:xfrm>
            <a:off x="-1" y="22494107"/>
            <a:ext cx="13716001" cy="317499"/>
          </a:xfrm>
          <a:prstGeom prst="rect">
            <a:avLst/>
          </a:prstGeom>
        </p:spPr>
      </p:pic>
      <p:pic>
        <p:nvPicPr>
          <p:cNvPr id="25" name="Imagen 24">
            <a:extLst>
              <a:ext uri="{FF2B5EF4-FFF2-40B4-BE49-F238E27FC236}">
                <a16:creationId xmlns:a16="http://schemas.microsoft.com/office/drawing/2014/main" id="{7B603728-78DF-6F00-BD17-3554A3D62B7C}"/>
              </a:ext>
            </a:extLst>
          </p:cNvPr>
          <p:cNvPicPr>
            <a:picLocks noChangeAspect="1"/>
          </p:cNvPicPr>
          <p:nvPr/>
        </p:nvPicPr>
        <p:blipFill>
          <a:blip r:embed="rId4"/>
          <a:stretch>
            <a:fillRect/>
          </a:stretch>
        </p:blipFill>
        <p:spPr>
          <a:xfrm>
            <a:off x="-4759" y="10351086"/>
            <a:ext cx="838200" cy="1524000"/>
          </a:xfrm>
          <a:prstGeom prst="rect">
            <a:avLst/>
          </a:prstGeom>
        </p:spPr>
      </p:pic>
      <p:pic>
        <p:nvPicPr>
          <p:cNvPr id="27" name="Imagen 26">
            <a:extLst>
              <a:ext uri="{FF2B5EF4-FFF2-40B4-BE49-F238E27FC236}">
                <a16:creationId xmlns:a16="http://schemas.microsoft.com/office/drawing/2014/main" id="{26ACA4E7-EC85-DA13-EC6D-F5EE9798B223}"/>
              </a:ext>
            </a:extLst>
          </p:cNvPr>
          <p:cNvPicPr>
            <a:picLocks noChangeAspect="1"/>
          </p:cNvPicPr>
          <p:nvPr/>
        </p:nvPicPr>
        <p:blipFill>
          <a:blip r:embed="rId4"/>
          <a:stretch>
            <a:fillRect/>
          </a:stretch>
        </p:blipFill>
        <p:spPr>
          <a:xfrm>
            <a:off x="-4759" y="15469756"/>
            <a:ext cx="838200" cy="1524000"/>
          </a:xfrm>
          <a:prstGeom prst="rect">
            <a:avLst/>
          </a:prstGeom>
        </p:spPr>
      </p:pic>
      <p:sp>
        <p:nvSpPr>
          <p:cNvPr id="32" name="Rectángulo 31">
            <a:extLst>
              <a:ext uri="{FF2B5EF4-FFF2-40B4-BE49-F238E27FC236}">
                <a16:creationId xmlns:a16="http://schemas.microsoft.com/office/drawing/2014/main" id="{A58128E0-CA13-3E37-5C48-A588092FD6C6}"/>
              </a:ext>
            </a:extLst>
          </p:cNvPr>
          <p:cNvSpPr/>
          <p:nvPr/>
        </p:nvSpPr>
        <p:spPr>
          <a:xfrm>
            <a:off x="1316513" y="22068787"/>
            <a:ext cx="222698"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cxnSp>
        <p:nvCxnSpPr>
          <p:cNvPr id="34" name="Conector recto 33">
            <a:extLst>
              <a:ext uri="{FF2B5EF4-FFF2-40B4-BE49-F238E27FC236}">
                <a16:creationId xmlns:a16="http://schemas.microsoft.com/office/drawing/2014/main" id="{8F11AB4D-A9AA-9964-919B-497B143E5032}"/>
              </a:ext>
            </a:extLst>
          </p:cNvPr>
          <p:cNvCxnSpPr/>
          <p:nvPr/>
        </p:nvCxnSpPr>
        <p:spPr>
          <a:xfrm>
            <a:off x="2340300" y="4492509"/>
            <a:ext cx="0" cy="668354"/>
          </a:xfrm>
          <a:prstGeom prst="line">
            <a:avLst/>
          </a:prstGeom>
          <a:ln>
            <a:solidFill>
              <a:srgbClr val="908F8F"/>
            </a:solidFill>
          </a:ln>
        </p:spPr>
        <p:style>
          <a:lnRef idx="2">
            <a:schemeClr val="dk1"/>
          </a:lnRef>
          <a:fillRef idx="0">
            <a:schemeClr val="dk1"/>
          </a:fillRef>
          <a:effectRef idx="1">
            <a:schemeClr val="dk1"/>
          </a:effectRef>
          <a:fontRef idx="minor">
            <a:schemeClr val="tx1"/>
          </a:fontRef>
        </p:style>
      </p:cxnSp>
      <p:cxnSp>
        <p:nvCxnSpPr>
          <p:cNvPr id="35" name="Conector recto 34">
            <a:extLst>
              <a:ext uri="{FF2B5EF4-FFF2-40B4-BE49-F238E27FC236}">
                <a16:creationId xmlns:a16="http://schemas.microsoft.com/office/drawing/2014/main" id="{E68DB96F-DF96-7EDF-A743-68D2A2E56FD7}"/>
              </a:ext>
            </a:extLst>
          </p:cNvPr>
          <p:cNvCxnSpPr/>
          <p:nvPr/>
        </p:nvCxnSpPr>
        <p:spPr>
          <a:xfrm>
            <a:off x="8558220" y="4492509"/>
            <a:ext cx="0" cy="668354"/>
          </a:xfrm>
          <a:prstGeom prst="line">
            <a:avLst/>
          </a:prstGeom>
          <a:ln>
            <a:solidFill>
              <a:srgbClr val="908F8F"/>
            </a:solidFill>
          </a:ln>
        </p:spPr>
        <p:style>
          <a:lnRef idx="2">
            <a:schemeClr val="dk1"/>
          </a:lnRef>
          <a:fillRef idx="0">
            <a:schemeClr val="dk1"/>
          </a:fillRef>
          <a:effectRef idx="1">
            <a:schemeClr val="dk1"/>
          </a:effectRef>
          <a:fontRef idx="minor">
            <a:schemeClr val="tx1"/>
          </a:fontRef>
        </p:style>
      </p:cxnSp>
      <p:cxnSp>
        <p:nvCxnSpPr>
          <p:cNvPr id="36" name="Conector recto 35">
            <a:extLst>
              <a:ext uri="{FF2B5EF4-FFF2-40B4-BE49-F238E27FC236}">
                <a16:creationId xmlns:a16="http://schemas.microsoft.com/office/drawing/2014/main" id="{43AC66DE-7459-3145-0535-DCC5F054A210}"/>
              </a:ext>
            </a:extLst>
          </p:cNvPr>
          <p:cNvCxnSpPr>
            <a:cxnSpLocks/>
          </p:cNvCxnSpPr>
          <p:nvPr/>
        </p:nvCxnSpPr>
        <p:spPr>
          <a:xfrm flipH="1">
            <a:off x="1211602" y="5461773"/>
            <a:ext cx="11531706" cy="0"/>
          </a:xfrm>
          <a:prstGeom prst="line">
            <a:avLst/>
          </a:prstGeom>
          <a:ln>
            <a:solidFill>
              <a:srgbClr val="908F8F"/>
            </a:solidFill>
          </a:ln>
        </p:spPr>
        <p:style>
          <a:lnRef idx="2">
            <a:schemeClr val="dk1"/>
          </a:lnRef>
          <a:fillRef idx="0">
            <a:schemeClr val="dk1"/>
          </a:fillRef>
          <a:effectRef idx="1">
            <a:schemeClr val="dk1"/>
          </a:effectRef>
          <a:fontRef idx="minor">
            <a:schemeClr val="tx1"/>
          </a:fontRef>
        </p:style>
      </p:cxnSp>
      <p:sp>
        <p:nvSpPr>
          <p:cNvPr id="20" name="CuadroTexto 19">
            <a:extLst>
              <a:ext uri="{FF2B5EF4-FFF2-40B4-BE49-F238E27FC236}">
                <a16:creationId xmlns:a16="http://schemas.microsoft.com/office/drawing/2014/main" id="{214DA50B-2A16-4B2D-ACCF-89C16D110571}"/>
              </a:ext>
            </a:extLst>
          </p:cNvPr>
          <p:cNvSpPr txBox="1"/>
          <p:nvPr/>
        </p:nvSpPr>
        <p:spPr>
          <a:xfrm>
            <a:off x="11227730" y="365874"/>
            <a:ext cx="1790876" cy="769441"/>
          </a:xfrm>
          <a:prstGeom prst="rect">
            <a:avLst/>
          </a:prstGeom>
          <a:noFill/>
        </p:spPr>
        <p:txBody>
          <a:bodyPr wrap="none" rtlCol="0">
            <a:spAutoFit/>
          </a:bodyPr>
          <a:lstStyle/>
          <a:p>
            <a:pPr algn="ctr"/>
            <a:r>
              <a:rPr lang="es-AR" sz="2800" b="0" i="0" dirty="0">
                <a:solidFill>
                  <a:srgbClr val="222222"/>
                </a:solidFill>
                <a:effectLst/>
                <a:latin typeface="Arial" panose="020B0604020202020204" pitchFamily="34" charset="0"/>
              </a:rPr>
              <a:t> </a:t>
            </a:r>
            <a:r>
              <a:rPr lang="es-AR" sz="4400" b="1" i="0" dirty="0">
                <a:solidFill>
                  <a:schemeClr val="accent1"/>
                </a:solidFill>
                <a:effectLst/>
                <a:latin typeface="Arial" panose="020B0604020202020204" pitchFamily="34" charset="0"/>
              </a:rPr>
              <a:t>P-066</a:t>
            </a:r>
            <a:endParaRPr lang="es-AR" sz="4400" b="1" dirty="0">
              <a:solidFill>
                <a:schemeClr val="accent1"/>
              </a:solidFill>
              <a:latin typeface="Source Sans Pro" panose="020B0503030403020204" pitchFamily="34" charset="77"/>
            </a:endParaRPr>
          </a:p>
        </p:txBody>
      </p:sp>
      <p:pic>
        <p:nvPicPr>
          <p:cNvPr id="2" name="Imagen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83299" y="11125562"/>
            <a:ext cx="12544911" cy="4430876"/>
          </a:xfrm>
          <a:prstGeom prst="rect">
            <a:avLst/>
          </a:prstGeom>
        </p:spPr>
      </p:pic>
      <p:pic>
        <p:nvPicPr>
          <p:cNvPr id="3" name="Imagen 2"/>
          <p:cNvPicPr>
            <a:picLocks noChangeAspect="1"/>
          </p:cNvPicPr>
          <p:nvPr/>
        </p:nvPicPr>
        <p:blipFill rotWithShape="1">
          <a:blip r:embed="rId8">
            <a:extLst>
              <a:ext uri="{28A0092B-C50C-407E-A947-70E740481C1C}">
                <a14:useLocalDpi xmlns:a14="http://schemas.microsoft.com/office/drawing/2010/main" val="0"/>
              </a:ext>
            </a:extLst>
          </a:blip>
          <a:srcRect t="7327" b="9637"/>
          <a:stretch/>
        </p:blipFill>
        <p:spPr>
          <a:xfrm>
            <a:off x="1182472" y="15598389"/>
            <a:ext cx="12146240" cy="4346881"/>
          </a:xfrm>
          <a:prstGeom prst="rect">
            <a:avLst/>
          </a:prstGeom>
        </p:spPr>
      </p:pic>
      <p:sp>
        <p:nvSpPr>
          <p:cNvPr id="4" name="Rectángulo 3"/>
          <p:cNvSpPr/>
          <p:nvPr/>
        </p:nvSpPr>
        <p:spPr>
          <a:xfrm>
            <a:off x="1118423" y="6083781"/>
            <a:ext cx="6861796" cy="3477875"/>
          </a:xfrm>
          <a:prstGeom prst="rect">
            <a:avLst/>
          </a:prstGeom>
        </p:spPr>
        <p:txBody>
          <a:bodyPr wrap="square">
            <a:spAutoFit/>
          </a:bodyPr>
          <a:lstStyle/>
          <a:p>
            <a:pPr algn="just"/>
            <a:r>
              <a:rPr lang="es-ES" sz="2000" dirty="0"/>
              <a:t>La </a:t>
            </a:r>
            <a:r>
              <a:rPr lang="es-ES" sz="2000" dirty="0" err="1"/>
              <a:t>decanulación</a:t>
            </a:r>
            <a:r>
              <a:rPr lang="es-ES" sz="2000" dirty="0"/>
              <a:t> es el procedimiento de retirada de la cánula de traqueotomía (TQT). La tolerancia a la oclusión completa de la TQT es un paso fundamental para lograrla de forma segura. Sin embargo, la misma cánula ocupa un espacio en la vía aérea (VA) el cual puede aumentar la resistencia, especialmente ante lesiones obstructivas </a:t>
            </a:r>
            <a:r>
              <a:rPr lang="es-ES" sz="2000" dirty="0" err="1"/>
              <a:t>endoluminales</a:t>
            </a:r>
            <a:r>
              <a:rPr lang="es-ES" sz="2000" dirty="0"/>
              <a:t>.</a:t>
            </a:r>
          </a:p>
          <a:p>
            <a:pPr algn="just"/>
            <a:r>
              <a:rPr lang="es-ES" sz="2000" dirty="0"/>
              <a:t>El botón traqueal (BT) es un dispositivo siliconado que permite mantener el </a:t>
            </a:r>
            <a:r>
              <a:rPr lang="es-ES" sz="2000" dirty="0" err="1"/>
              <a:t>traqueostoma</a:t>
            </a:r>
            <a:r>
              <a:rPr lang="es-ES" sz="2000" dirty="0"/>
              <a:t> permeable, sin ocupar espacio dentro de la Va y mantener la ventilación sin cánula de TQT</a:t>
            </a:r>
          </a:p>
          <a:p>
            <a:pPr algn="just"/>
            <a:r>
              <a:rPr lang="es-ES" sz="2000" dirty="0"/>
              <a:t>Su utilidad dentro del proceso de </a:t>
            </a:r>
            <a:r>
              <a:rPr lang="es-ES" sz="2000" dirty="0" err="1"/>
              <a:t>decanulación</a:t>
            </a:r>
            <a:r>
              <a:rPr lang="es-ES" sz="2000" dirty="0"/>
              <a:t> está poco estudiada.</a:t>
            </a:r>
          </a:p>
        </p:txBody>
      </p:sp>
      <p:sp>
        <p:nvSpPr>
          <p:cNvPr id="23" name="CuadroTexto 22">
            <a:extLst>
              <a:ext uri="{FF2B5EF4-FFF2-40B4-BE49-F238E27FC236}">
                <a16:creationId xmlns:a16="http://schemas.microsoft.com/office/drawing/2014/main" id="{440205A7-311A-AC53-8666-1F9401369A98}"/>
              </a:ext>
            </a:extLst>
          </p:cNvPr>
          <p:cNvSpPr txBox="1"/>
          <p:nvPr/>
        </p:nvSpPr>
        <p:spPr>
          <a:xfrm>
            <a:off x="1118422" y="5718191"/>
            <a:ext cx="1963999" cy="369332"/>
          </a:xfrm>
          <a:prstGeom prst="rect">
            <a:avLst/>
          </a:prstGeom>
          <a:noFill/>
        </p:spPr>
        <p:txBody>
          <a:bodyPr wrap="none" rtlCol="0">
            <a:spAutoFit/>
          </a:bodyPr>
          <a:lstStyle/>
          <a:p>
            <a:r>
              <a:rPr lang="es-AR" b="1" dirty="0">
                <a:solidFill>
                  <a:srgbClr val="F28624"/>
                </a:solidFill>
                <a:latin typeface="Source Sans Pro Semibold" panose="020B0503030403020204" pitchFamily="34" charset="77"/>
              </a:rPr>
              <a:t>INTRODUCCIÓN</a:t>
            </a:r>
          </a:p>
        </p:txBody>
      </p:sp>
      <p:pic>
        <p:nvPicPr>
          <p:cNvPr id="26" name="Imagen 25" descr="Imagen que contiene interior, sostener, tabla, vistiendo&#10;&#10;Descripción generada automáticamente">
            <a:extLst>
              <a:ext uri="{FF2B5EF4-FFF2-40B4-BE49-F238E27FC236}">
                <a16:creationId xmlns:a16="http://schemas.microsoft.com/office/drawing/2014/main" id="{ADEBDA2D-67D1-A40C-CD4F-C7CB3451F0C0}"/>
              </a:ext>
            </a:extLst>
          </p:cNvPr>
          <p:cNvPicPr>
            <a:picLocks noChangeAspect="1"/>
          </p:cNvPicPr>
          <p:nvPr/>
        </p:nvPicPr>
        <p:blipFill rotWithShape="1">
          <a:blip r:embed="rId9"/>
          <a:srcRect l="5533" t="4202" r="2304" b="12185"/>
          <a:stretch/>
        </p:blipFill>
        <p:spPr>
          <a:xfrm>
            <a:off x="8152625" y="6103131"/>
            <a:ext cx="4608971" cy="289803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28" name="CuadroTexto 27">
            <a:extLst>
              <a:ext uri="{FF2B5EF4-FFF2-40B4-BE49-F238E27FC236}">
                <a16:creationId xmlns:a16="http://schemas.microsoft.com/office/drawing/2014/main" id="{440205A7-311A-AC53-8666-1F9401369A98}"/>
              </a:ext>
            </a:extLst>
          </p:cNvPr>
          <p:cNvSpPr txBox="1"/>
          <p:nvPr/>
        </p:nvSpPr>
        <p:spPr>
          <a:xfrm>
            <a:off x="1118422" y="9275232"/>
            <a:ext cx="1810111" cy="646331"/>
          </a:xfrm>
          <a:prstGeom prst="rect">
            <a:avLst/>
          </a:prstGeom>
          <a:noFill/>
        </p:spPr>
        <p:txBody>
          <a:bodyPr wrap="none" rtlCol="0">
            <a:spAutoFit/>
          </a:bodyPr>
          <a:lstStyle/>
          <a:p>
            <a:endParaRPr lang="es-AR" b="1" dirty="0">
              <a:solidFill>
                <a:srgbClr val="F28624"/>
              </a:solidFill>
              <a:latin typeface="Source Sans Pro Semibold" panose="020B0503030403020204" pitchFamily="34" charset="77"/>
            </a:endParaRPr>
          </a:p>
          <a:p>
            <a:r>
              <a:rPr lang="es-AR" b="1" dirty="0">
                <a:solidFill>
                  <a:srgbClr val="F28624"/>
                </a:solidFill>
                <a:latin typeface="Source Sans Pro Semibold" panose="020B0503030403020204" pitchFamily="34" charset="77"/>
              </a:rPr>
              <a:t>CASO CLÍNICO</a:t>
            </a:r>
          </a:p>
        </p:txBody>
      </p:sp>
      <p:sp>
        <p:nvSpPr>
          <p:cNvPr id="30" name="Rectángulo 29"/>
          <p:cNvSpPr/>
          <p:nvPr/>
        </p:nvSpPr>
        <p:spPr>
          <a:xfrm>
            <a:off x="1136709" y="9928957"/>
            <a:ext cx="12192003" cy="1015663"/>
          </a:xfrm>
          <a:prstGeom prst="rect">
            <a:avLst/>
          </a:prstGeom>
        </p:spPr>
        <p:txBody>
          <a:bodyPr wrap="square">
            <a:spAutoFit/>
          </a:bodyPr>
          <a:lstStyle/>
          <a:p>
            <a:pPr algn="just"/>
            <a:r>
              <a:rPr lang="es-ES" sz="2000" dirty="0"/>
              <a:t>Paciente masculino de 69 años con antecedentes de tabaquismo, obesidad ,laminectomía x canal estrecho  lumbar, cuyo motivo de ingreso la unidad de cuidados intensivos en 2020 fue neumonía por COVID-19 con requerimiento de IOT dificultosa (</a:t>
            </a:r>
            <a:r>
              <a:rPr lang="es-ES" sz="2000" dirty="0" err="1"/>
              <a:t>Cormack</a:t>
            </a:r>
            <a:r>
              <a:rPr lang="es-ES" sz="2000" dirty="0"/>
              <a:t> </a:t>
            </a:r>
            <a:r>
              <a:rPr lang="es-ES" sz="2000" dirty="0" err="1"/>
              <a:t>Lehane</a:t>
            </a:r>
            <a:r>
              <a:rPr lang="es-ES" sz="2000" dirty="0"/>
              <a:t> IV), máscara laríngea y TQT de urgencia. </a:t>
            </a:r>
          </a:p>
        </p:txBody>
      </p:sp>
      <p:sp>
        <p:nvSpPr>
          <p:cNvPr id="7" name="Rectángulo 6"/>
          <p:cNvSpPr/>
          <p:nvPr/>
        </p:nvSpPr>
        <p:spPr>
          <a:xfrm rot="10800000" flipV="1">
            <a:off x="1205883" y="20486629"/>
            <a:ext cx="3731290" cy="369332"/>
          </a:xfrm>
          <a:prstGeom prst="rect">
            <a:avLst/>
          </a:prstGeom>
        </p:spPr>
        <p:txBody>
          <a:bodyPr wrap="square">
            <a:spAutoFit/>
          </a:bodyPr>
          <a:lstStyle/>
          <a:p>
            <a:r>
              <a:rPr lang="es-AR" b="1" dirty="0">
                <a:solidFill>
                  <a:srgbClr val="F28624"/>
                </a:solidFill>
                <a:latin typeface="Source Sans Pro Semibold" panose="020B0503030403020204" pitchFamily="34" charset="77"/>
              </a:rPr>
              <a:t>CONCLUSIONES</a:t>
            </a:r>
          </a:p>
        </p:txBody>
      </p:sp>
      <p:sp>
        <p:nvSpPr>
          <p:cNvPr id="8" name="Rectángulo 7"/>
          <p:cNvSpPr/>
          <p:nvPr/>
        </p:nvSpPr>
        <p:spPr>
          <a:xfrm rot="10800000" flipV="1">
            <a:off x="1211601" y="20906025"/>
            <a:ext cx="11166707" cy="1323439"/>
          </a:xfrm>
          <a:prstGeom prst="rect">
            <a:avLst/>
          </a:prstGeom>
        </p:spPr>
        <p:txBody>
          <a:bodyPr wrap="square">
            <a:spAutoFit/>
          </a:bodyPr>
          <a:lstStyle/>
          <a:p>
            <a:pPr algn="just"/>
            <a:r>
              <a:rPr lang="es-ES" sz="2000" dirty="0"/>
              <a:t>El BT resultó ser una herramienta útil para valorar cuánto afecta la presencia de la cánula de TQT en un paciente que no toleraba la oclusión de la misma. Su uso nos permitió entender que podíamos </a:t>
            </a:r>
            <a:r>
              <a:rPr lang="es-ES" sz="2000" dirty="0" err="1"/>
              <a:t>decanular</a:t>
            </a:r>
            <a:r>
              <a:rPr lang="es-ES" sz="2000" dirty="0"/>
              <a:t> al paciente de manera segura. Como contrapartida, la formación de granuloma sobre su rama inferior nos hace pensar que sólo debería utilizarse por cortos periodos, no más de 7 días, para evitar complicaciones.</a:t>
            </a:r>
            <a:endParaRPr lang="en-US" sz="2000" dirty="0"/>
          </a:p>
        </p:txBody>
      </p:sp>
      <p:sp>
        <p:nvSpPr>
          <p:cNvPr id="15" name="CuadroTexto 14"/>
          <p:cNvSpPr txBox="1"/>
          <p:nvPr/>
        </p:nvSpPr>
        <p:spPr>
          <a:xfrm flipH="1" flipV="1">
            <a:off x="6197600" y="19634200"/>
            <a:ext cx="1905001" cy="110253"/>
          </a:xfrm>
          <a:prstGeom prst="rect">
            <a:avLst/>
          </a:prstGeom>
          <a:noFill/>
        </p:spPr>
        <p:txBody>
          <a:bodyPr wrap="square" rtlCol="0">
            <a:spAutoFit/>
          </a:bodyPr>
          <a:lstStyle/>
          <a:p>
            <a:endParaRPr lang="en-US" dirty="0"/>
          </a:p>
        </p:txBody>
      </p:sp>
      <p:sp>
        <p:nvSpPr>
          <p:cNvPr id="33" name="CuadroTexto 32"/>
          <p:cNvSpPr txBox="1"/>
          <p:nvPr/>
        </p:nvSpPr>
        <p:spPr>
          <a:xfrm>
            <a:off x="2417441" y="20087771"/>
            <a:ext cx="184731" cy="369332"/>
          </a:xfrm>
          <a:prstGeom prst="rect">
            <a:avLst/>
          </a:prstGeom>
          <a:noFill/>
        </p:spPr>
        <p:txBody>
          <a:bodyPr wrap="none" rtlCol="0">
            <a:spAutoFit/>
          </a:bodyPr>
          <a:lstStyle/>
          <a:p>
            <a:endParaRPr lang="en-US" dirty="0"/>
          </a:p>
        </p:txBody>
      </p:sp>
      <p:pic>
        <p:nvPicPr>
          <p:cNvPr id="17" name="Imagen 16">
            <a:extLst>
              <a:ext uri="{FF2B5EF4-FFF2-40B4-BE49-F238E27FC236}">
                <a16:creationId xmlns:a16="http://schemas.microsoft.com/office/drawing/2014/main" id="{AC343C23-68D3-453F-9AB3-E5389332DC99}"/>
              </a:ext>
            </a:extLst>
          </p:cNvPr>
          <p:cNvPicPr>
            <a:picLocks noChangeAspect="1"/>
          </p:cNvPicPr>
          <p:nvPr/>
        </p:nvPicPr>
        <p:blipFill>
          <a:blip r:embed="rId10"/>
          <a:stretch>
            <a:fillRect/>
          </a:stretch>
        </p:blipFill>
        <p:spPr>
          <a:xfrm>
            <a:off x="3620285" y="203722"/>
            <a:ext cx="5154629" cy="2308302"/>
          </a:xfrm>
          <a:prstGeom prst="rect">
            <a:avLst/>
          </a:prstGeom>
        </p:spPr>
      </p:pic>
    </p:spTree>
    <p:extLst>
      <p:ext uri="{BB962C8B-B14F-4D97-AF65-F5344CB8AC3E}">
        <p14:creationId xmlns:p14="http://schemas.microsoft.com/office/powerpoint/2010/main" val="3675177968"/>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203</TotalTime>
  <Words>296</Words>
  <Application>Microsoft Office PowerPoint</Application>
  <PresentationFormat>Personalizado</PresentationFormat>
  <Paragraphs>15</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Arial</vt:lpstr>
      <vt:lpstr>Calibri</vt:lpstr>
      <vt:lpstr>Calibri Light</vt:lpstr>
      <vt:lpstr>Source Sans Pro</vt:lpstr>
      <vt:lpstr>Source Sans Pro Semibold</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Pablo Bellon</cp:lastModifiedBy>
  <cp:revision>30</cp:revision>
  <dcterms:created xsi:type="dcterms:W3CDTF">2024-09-20T19:23:29Z</dcterms:created>
  <dcterms:modified xsi:type="dcterms:W3CDTF">2024-10-18T02:16:45Z</dcterms:modified>
</cp:coreProperties>
</file>