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24382413"/>
  <p:notesSz cx="6858000" cy="9144000"/>
  <p:defaultTextStyle>
    <a:defPPr>
      <a:defRPr lang="es-AR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96" y="-4932"/>
      </p:cViewPr>
      <p:guideLst>
        <p:guide orient="horz" pos="768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913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772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44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511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369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79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131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055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236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50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303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655E-A4E2-4841-AEDD-3A957E421835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77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90211" y="3046739"/>
            <a:ext cx="13175627" cy="105413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144702" algn="ctr">
              <a:spcAft>
                <a:spcPts val="253"/>
              </a:spcAft>
            </a:pPr>
            <a:r>
              <a:rPr lang="es-ES" sz="2000" b="1" dirty="0"/>
              <a:t>        LINFOMA PULMONAR PRIMARIO DIFUSO  DE CELULAS GRANDES, LA IMPORTANCIA DEL DIAGNOSTICO PRECOZ</a:t>
            </a:r>
            <a:br>
              <a:rPr lang="en-US" sz="2400" b="1" i="1" dirty="0"/>
            </a:br>
            <a:r>
              <a:rPr lang="en-US" sz="2000" dirty="0" err="1"/>
              <a:t>Yanina</a:t>
            </a:r>
            <a:r>
              <a:rPr lang="en-US" sz="2000" dirty="0"/>
              <a:t> V. </a:t>
            </a:r>
            <a:r>
              <a:rPr lang="en-US" sz="2000" dirty="0" err="1"/>
              <a:t>Salice</a:t>
            </a:r>
            <a:r>
              <a:rPr lang="en-US" sz="2000" dirty="0"/>
              <a:t>, Lisandro </a:t>
            </a:r>
            <a:r>
              <a:rPr lang="en-US" sz="2000" dirty="0" err="1"/>
              <a:t>Churin</a:t>
            </a:r>
            <a:r>
              <a:rPr lang="en-US" sz="2000" dirty="0"/>
              <a:t>, Castro Vicente, Manuel </a:t>
            </a:r>
            <a:r>
              <a:rPr lang="en-US" sz="2000" dirty="0" err="1"/>
              <a:t>Ibarrola</a:t>
            </a:r>
            <a:r>
              <a:rPr lang="en-US" sz="2000" dirty="0"/>
              <a:t>, Silvia </a:t>
            </a:r>
            <a:r>
              <a:rPr lang="en-US" sz="2000" dirty="0" err="1"/>
              <a:t>Quadrelli</a:t>
            </a:r>
            <a:endParaRPr lang="es-ES" sz="2000" dirty="0"/>
          </a:p>
          <a:p>
            <a:pPr indent="144702" algn="ctr">
              <a:spcAft>
                <a:spcPts val="253"/>
              </a:spcAft>
            </a:pPr>
            <a:r>
              <a:rPr lang="es-ES" sz="2000" dirty="0">
                <a:solidFill>
                  <a:schemeClr val="tx2">
                    <a:lumMod val="50000"/>
                  </a:schemeClr>
                </a:solidFill>
              </a:rPr>
              <a:t>Sanatorio Güemes 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90211" y="7185062"/>
            <a:ext cx="13086000" cy="323165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rtl="0"/>
            <a:r>
              <a:rPr lang="es-ES" sz="2400" b="1" i="0" u="none" strike="noStrike" dirty="0">
                <a:solidFill>
                  <a:srgbClr val="000000"/>
                </a:solidFill>
                <a:effectLst/>
              </a:rPr>
              <a:t>Caso clínico</a:t>
            </a:r>
          </a:p>
          <a:p>
            <a:pPr algn="just"/>
            <a:r>
              <a:rPr lang="es-AR" sz="1800" dirty="0"/>
              <a:t>Paciente masculino de 72 años, ex tabaquista  40 PY,  jubilado. Antecedentes de hipertensión arterial y 2 neumotórax espontáneos con requerimiento de avenamiento pleural y sellamiento hace 33 años. Consulta por disnea de 2 semanas asociado a tos con expectoración. </a:t>
            </a:r>
          </a:p>
          <a:p>
            <a:pPr algn="just"/>
            <a:r>
              <a:rPr lang="es-AR" sz="1800" dirty="0"/>
              <a:t>Se realiza tomografía de tórax que evidencia enfisema centrolobulillar, bullas subpleurales,  masa que oblitera el bronquio intermedio asociado a atelectasia, y adenopatías mediastinales. </a:t>
            </a:r>
          </a:p>
          <a:p>
            <a:pPr algn="just"/>
            <a:r>
              <a:rPr lang="es-AR" sz="1800" dirty="0"/>
              <a:t>Al ingreso estable, saturando 98% al 0.21 sin alteraciones bioquímicas ni fallas orgánicas. </a:t>
            </a:r>
          </a:p>
          <a:p>
            <a:pPr algn="just"/>
            <a:r>
              <a:rPr lang="es-AR" sz="1800" dirty="0"/>
              <a:t>Se realiza </a:t>
            </a:r>
            <a:r>
              <a:rPr lang="es-AR" sz="1800" dirty="0" err="1"/>
              <a:t>fibrobroncoscopia</a:t>
            </a:r>
            <a:r>
              <a:rPr lang="es-AR" sz="1800" dirty="0"/>
              <a:t> donde se evidencia lesión infiltrativa de bronquio intermedio y se envían muestras para anatomía patológica. Se obtiene resultado que constata linfoma pulmonar no </a:t>
            </a:r>
            <a:r>
              <a:rPr lang="es-AR" sz="1800" dirty="0" err="1"/>
              <a:t>hodgkin</a:t>
            </a:r>
            <a:r>
              <a:rPr lang="es-AR" sz="1800" dirty="0"/>
              <a:t> de células B, subtipo grandes difusas (alto grado). </a:t>
            </a:r>
          </a:p>
          <a:p>
            <a:pPr algn="just"/>
            <a:r>
              <a:rPr lang="es-AR" sz="1800" dirty="0"/>
              <a:t>Se programa  colocación de </a:t>
            </a:r>
            <a:r>
              <a:rPr lang="es-AR" sz="1800" dirty="0" err="1"/>
              <a:t>stent</a:t>
            </a:r>
            <a:r>
              <a:rPr lang="es-AR" sz="1800" dirty="0"/>
              <a:t> y se aguarda inicio de quimioterapia, evolucionando con insuficiencia respiratoria aguda, falla multiorgánica y posterior fallecimiento</a:t>
            </a:r>
            <a:endParaRPr lang="es-ES" sz="1800" dirty="0"/>
          </a:p>
          <a:p>
            <a:pPr algn="just" rtl="0"/>
            <a:endParaRPr lang="es-ES" sz="18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1746" y="4584764"/>
            <a:ext cx="13086000" cy="2451953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0"/>
            <a:r>
              <a:rPr lang="es-ES" sz="2400" b="1" i="0" u="none" strike="noStrike" dirty="0">
                <a:solidFill>
                  <a:srgbClr val="000000"/>
                </a:solidFill>
                <a:effectLst/>
              </a:rPr>
              <a:t>Introducción </a:t>
            </a:r>
          </a:p>
          <a:p>
            <a:pPr algn="just"/>
            <a:r>
              <a:rPr lang="es-AR" sz="1800" dirty="0">
                <a:solidFill>
                  <a:schemeClr val="tx1"/>
                </a:solidFill>
              </a:rPr>
              <a:t>El linfoma pulmonar primario difuso de células B grandes es una neoplasia maligna agresiva de los linfomas no Hodgkin. Su presentación </a:t>
            </a:r>
            <a:r>
              <a:rPr lang="es-AR" sz="1800" dirty="0" err="1">
                <a:solidFill>
                  <a:schemeClr val="tx1"/>
                </a:solidFill>
              </a:rPr>
              <a:t>extraganglionar</a:t>
            </a:r>
            <a:r>
              <a:rPr lang="es-AR" sz="1800" dirty="0">
                <a:solidFill>
                  <a:schemeClr val="tx1"/>
                </a:solidFill>
              </a:rPr>
              <a:t> se observa en el 3-4% de los casos. </a:t>
            </a:r>
            <a:r>
              <a:rPr lang="es-ES" sz="1800" dirty="0"/>
              <a:t>Su diagnóstico se dificulta por la escasa incidencia así como por la variabilidad de la clínica que presenta. </a:t>
            </a:r>
            <a:r>
              <a:rPr lang="es-AR" sz="1800" dirty="0">
                <a:solidFill>
                  <a:schemeClr val="tx1"/>
                </a:solidFill>
              </a:rPr>
              <a:t>A su vez compromiso pulmonar extremadamente raro, c</a:t>
            </a:r>
            <a:r>
              <a:rPr lang="es-ES" sz="1800" dirty="0" err="1"/>
              <a:t>omprende</a:t>
            </a:r>
            <a:r>
              <a:rPr lang="es-ES" sz="1800" dirty="0"/>
              <a:t> menos del 1% de todos los Linfomas no </a:t>
            </a:r>
            <a:r>
              <a:rPr lang="es-ES" sz="1800" dirty="0" err="1"/>
              <a:t>hodgkin</a:t>
            </a:r>
            <a:r>
              <a:rPr lang="es-ES" sz="1800" dirty="0"/>
              <a:t>, y el pico de incidencia es en la sexta década de la vida, con un ligero predominio en varones.</a:t>
            </a:r>
            <a:endParaRPr lang="es-AR" sz="1800" dirty="0">
              <a:solidFill>
                <a:schemeClr val="tx1"/>
              </a:solidFill>
            </a:endParaRPr>
          </a:p>
          <a:p>
            <a:pPr algn="just"/>
            <a:r>
              <a:rPr lang="es-AR" sz="1800" dirty="0">
                <a:solidFill>
                  <a:schemeClr val="tx1"/>
                </a:solidFill>
              </a:rPr>
              <a:t>Presentamos un caso atípico que se presenta con disnea asociada a imagen consistente con masa pulmonar.</a:t>
            </a:r>
            <a:endParaRPr lang="en-US" sz="1800" dirty="0">
              <a:solidFill>
                <a:schemeClr val="tx1"/>
              </a:solidFill>
            </a:endParaRPr>
          </a:p>
          <a:p>
            <a:pPr algn="just" rtl="0"/>
            <a:endParaRPr lang="es-ES" sz="1800" b="1" i="0" u="none" strike="noStrike" dirty="0">
              <a:solidFill>
                <a:srgbClr val="000000"/>
              </a:solidFill>
              <a:effectLst/>
            </a:endParaRPr>
          </a:p>
          <a:p>
            <a:pPr algn="just" rtl="0">
              <a:spcBef>
                <a:spcPts val="400"/>
              </a:spcBef>
              <a:spcAft>
                <a:spcPts val="400"/>
              </a:spcAft>
            </a:pPr>
            <a:endParaRPr lang="es-ES" sz="18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79454" y="20308324"/>
            <a:ext cx="13086000" cy="166199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2400" b="1" dirty="0">
                <a:solidFill>
                  <a:srgbClr val="000000"/>
                </a:solidFill>
              </a:rPr>
              <a:t>Conclusión</a:t>
            </a:r>
          </a:p>
          <a:p>
            <a:r>
              <a:rPr lang="es-AR" sz="1800" dirty="0"/>
              <a:t>El linfoma pulmonar es una entidad de muy baja frecuencia y requiere para su diagnóstico la demostración de la masa infiltrativa por imágenes y la confirmación histológica. El pronóstico es ominoso siendo mandatorio el diagnóstico y tratamiento de forma precoz, </a:t>
            </a:r>
            <a:r>
              <a:rPr lang="es-AR" sz="1800" dirty="0" err="1"/>
              <a:t>asi</a:t>
            </a:r>
            <a:r>
              <a:rPr lang="es-AR" sz="1800" dirty="0"/>
              <a:t> como el abordaje de forma multidisciplinaria.</a:t>
            </a:r>
            <a:endParaRPr lang="es-ES" sz="1800" b="1" kern="0" dirty="0"/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s-ES" sz="2400" b="1" dirty="0">
              <a:solidFill>
                <a:srgbClr val="000000"/>
              </a:solidFill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F2DB8DC9-74C6-3083-2CA0-05FE3A3A6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898"/>
            <a:ext cx="13734192" cy="2883719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AB0CDB4C-C8A3-C4DC-3445-97366F8B9497}"/>
              </a:ext>
            </a:extLst>
          </p:cNvPr>
          <p:cNvSpPr txBox="1"/>
          <p:nvPr/>
        </p:nvSpPr>
        <p:spPr>
          <a:xfrm>
            <a:off x="272646" y="14120517"/>
            <a:ext cx="13086000" cy="609397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b="1" i="0" u="none" strike="noStrike" kern="0" dirty="0">
                <a:solidFill>
                  <a:schemeClr val="tx2">
                    <a:lumMod val="50000"/>
                  </a:schemeClr>
                </a:solidFill>
                <a:effectLst/>
              </a:rPr>
              <a:t>Discusión </a:t>
            </a:r>
          </a:p>
          <a:p>
            <a:r>
              <a:rPr lang="es-AR" sz="1800" dirty="0"/>
              <a:t>El Linfoma pulmonar primario de pulmón es una entidad poco frecuente. Representa sólo el 0,5-1% de las neoplasias malignas pulmonares, entre el 3 y 4% de los linfomas no Hodgkin </a:t>
            </a:r>
            <a:r>
              <a:rPr lang="es-AR" sz="1800" dirty="0" err="1"/>
              <a:t>extranodales</a:t>
            </a:r>
            <a:r>
              <a:rPr lang="es-AR" sz="1800" dirty="0"/>
              <a:t> y &lt; 1% de los linfomas no Hodgkin en general. El LPP de células B de bajo grado (58-87% del total), cumple los criterios de tejido linfoide asociado a mucosa (linfoma MALT o BALT), presenta mejor pronostico que LPP de células B de alto grado. </a:t>
            </a:r>
          </a:p>
          <a:p>
            <a:endParaRPr lang="es-AR" sz="1800" dirty="0"/>
          </a:p>
          <a:p>
            <a:r>
              <a:rPr lang="es-AR" sz="1800" dirty="0"/>
              <a:t>Debido a su indolente curso clínico, la tasa de supervivencia es del 90% a 5 años y 70% a los 10 años. </a:t>
            </a:r>
          </a:p>
          <a:p>
            <a:r>
              <a:rPr lang="es-ES" sz="1800" dirty="0"/>
              <a:t>Los pacientes con linfoma de bajo grado a menudo permanecen asintomáticos. </a:t>
            </a:r>
          </a:p>
          <a:p>
            <a:r>
              <a:rPr lang="es-ES" sz="1800" dirty="0"/>
              <a:t>Los sintomáticos lo son de forma inespecífica, la tos, la disnea, la hemoptisis y el dolor torácico son frecuentemente descritos, ocurriendo lo contrario en los casos de linfomas de alto grado.</a:t>
            </a:r>
            <a:r>
              <a:rPr lang="es-ES" dirty="0"/>
              <a:t> </a:t>
            </a:r>
            <a:endParaRPr lang="es-AR" sz="1800" dirty="0"/>
          </a:p>
          <a:p>
            <a:r>
              <a:rPr lang="es-AR" sz="1800" dirty="0"/>
              <a:t>El LPP de células grandes de alto grado (11-19% del total), es de rápido crecimiento y se produce de manera precoz la invasión de mediastino y órganos extratorácicos, </a:t>
            </a:r>
            <a:r>
              <a:rPr lang="es-ES" sz="1800" dirty="0"/>
              <a:t>suele propagarse por continuidad y se ha descrito la invasión de estructuras contiguas como la pared torácica, el esófago y el pericardio.</a:t>
            </a:r>
            <a:r>
              <a:rPr lang="es-AR" sz="1800" dirty="0"/>
              <a:t> Por esta razón es infrecuente la opción quirúrgica con intención curativa. La mediana de supervivencia oscila entre el 3-5%  a 10 años.</a:t>
            </a:r>
          </a:p>
          <a:p>
            <a:endParaRPr lang="en-US" sz="1800" dirty="0"/>
          </a:p>
          <a:p>
            <a:r>
              <a:rPr lang="es-AR" sz="1800" dirty="0"/>
              <a:t>La broncoscopia permite evidenciar estenosis por infiltración o masa </a:t>
            </a:r>
            <a:r>
              <a:rPr lang="es-AR" sz="1800" dirty="0" err="1"/>
              <a:t>exofítica</a:t>
            </a:r>
            <a:r>
              <a:rPr lang="es-AR" sz="1800" dirty="0"/>
              <a:t> y mediante biopsia bronquial, transbronquial o transtorácica, se puede llegar al diagnóstico histológico, y dirigir la terapéutica de manera adecuada</a:t>
            </a:r>
          </a:p>
          <a:p>
            <a:r>
              <a:rPr lang="es-AR" sz="1800" dirty="0"/>
              <a:t>Adicionalmente  asegurar la permeabilidad de la vía aérea mediante la colocación de un </a:t>
            </a:r>
            <a:r>
              <a:rPr lang="es-AR" sz="1800" dirty="0" err="1"/>
              <a:t>stent</a:t>
            </a:r>
            <a:r>
              <a:rPr lang="es-AR" sz="1800" dirty="0"/>
              <a:t> y prevenir complicaciones agudas, que comprometan la vida hasta el inicio del tratamiento</a:t>
            </a:r>
            <a:endParaRPr lang="en-US" sz="1800" dirty="0"/>
          </a:p>
          <a:p>
            <a:pPr algn="just"/>
            <a:endParaRPr lang="es-ES" sz="24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A2C30F1-1497-FADF-704B-66A5A89C5B5E}"/>
              </a:ext>
            </a:extLst>
          </p:cNvPr>
          <p:cNvSpPr txBox="1"/>
          <p:nvPr/>
        </p:nvSpPr>
        <p:spPr>
          <a:xfrm>
            <a:off x="11902218" y="0"/>
            <a:ext cx="17983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P-069</a:t>
            </a:r>
          </a:p>
        </p:txBody>
      </p:sp>
      <p:pic>
        <p:nvPicPr>
          <p:cNvPr id="12" name="Imagen 11" descr="C:\Users\usuario\Desktop\pe1.jpg">
            <a:extLst>
              <a:ext uri="{FF2B5EF4-FFF2-40B4-BE49-F238E27FC236}">
                <a16:creationId xmlns:a16="http://schemas.microsoft.com/office/drawing/2014/main" id="{7A5EC4D0-0B1A-4C51-A7A8-50880161397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00" t="21341" r="23103" b="12033"/>
          <a:stretch/>
        </p:blipFill>
        <p:spPr bwMode="auto">
          <a:xfrm>
            <a:off x="279452" y="10846677"/>
            <a:ext cx="4351888" cy="28438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magen 12" descr="C:\Users\usuario\Desktop\pe.jpg">
            <a:extLst>
              <a:ext uri="{FF2B5EF4-FFF2-40B4-BE49-F238E27FC236}">
                <a16:creationId xmlns:a16="http://schemas.microsoft.com/office/drawing/2014/main" id="{52C7998A-87FE-476D-A83F-94B72D65340D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1" t="21188" r="18749" b="9544"/>
          <a:stretch/>
        </p:blipFill>
        <p:spPr bwMode="auto">
          <a:xfrm>
            <a:off x="4834760" y="10846677"/>
            <a:ext cx="3971058" cy="28438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6D9FD54-0B3D-40CE-8C80-0B732321E3E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89"/>
          <a:stretch/>
        </p:blipFill>
        <p:spPr>
          <a:xfrm>
            <a:off x="9009238" y="10846675"/>
            <a:ext cx="4356216" cy="284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55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759</TotalTime>
  <Words>250</Words>
  <Application>Microsoft Office PowerPoint</Application>
  <PresentationFormat>Personalizado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Lucía Senorans</dc:creator>
  <cp:lastModifiedBy>Yanina Salice</cp:lastModifiedBy>
  <cp:revision>30</cp:revision>
  <dcterms:created xsi:type="dcterms:W3CDTF">2019-08-05T18:41:14Z</dcterms:created>
  <dcterms:modified xsi:type="dcterms:W3CDTF">2024-10-18T18:03:03Z</dcterms:modified>
</cp:coreProperties>
</file>