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</p:sldIdLst>
  <p:sldSz cy="9144000" cx="6858000"/>
  <p:notesSz cx="6858000" cy="91440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2160">
          <p15:clr>
            <a:srgbClr val="747775"/>
          </p15:clr>
        </p15:guide>
      </p15:sldGuideLst>
    </p:ext>
    <p:ext uri="GoogleSlidesCustomDataVersion2">
      <go:slidesCustomData xmlns:go="http://customooxmlschemas.google.com/" r:id="rId10" roundtripDataSignature="AMtx7mg9vlC+VSQsxta680lq0ykkZnrE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241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496484"/>
            <a:ext cx="58293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4802717"/>
            <a:ext cx="51435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486836"/>
            <a:ext cx="5915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28113" y="2377467"/>
            <a:ext cx="58017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772814" y="3621835"/>
            <a:ext cx="77487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227618" y="2185885"/>
            <a:ext cx="77487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67688" y="800267"/>
            <a:ext cx="4776000" cy="72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3704625" y="1287244"/>
            <a:ext cx="2877900" cy="6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486836"/>
            <a:ext cx="5915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434167"/>
            <a:ext cx="59151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hasCustomPrompt="1" type="title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279653"/>
            <a:ext cx="59151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119286"/>
            <a:ext cx="59151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486836"/>
            <a:ext cx="5915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434167"/>
            <a:ext cx="2914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434167"/>
            <a:ext cx="2914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486836"/>
            <a:ext cx="5915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241551"/>
            <a:ext cx="29013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340100"/>
            <a:ext cx="29013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241551"/>
            <a:ext cx="29154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340100"/>
            <a:ext cx="29154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486836"/>
            <a:ext cx="5915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09600"/>
            <a:ext cx="2211900" cy="21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316569"/>
            <a:ext cx="3471900" cy="6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743200"/>
            <a:ext cx="22119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09600"/>
            <a:ext cx="2211900" cy="21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316569"/>
            <a:ext cx="3471900" cy="649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743200"/>
            <a:ext cx="22119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486836"/>
            <a:ext cx="5915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434167"/>
            <a:ext cx="59151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8475136"/>
            <a:ext cx="2314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8475136"/>
            <a:ext cx="154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/>
        </p:nvSpPr>
        <p:spPr>
          <a:xfrm>
            <a:off x="209299" y="107100"/>
            <a:ext cx="5417400" cy="65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 granulomatosa crónica: A propósito de un caso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1" lang="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Abalo Pappacena, Nicolas; Dr Cabezón Jarvis, Felipe; Dra Graziani, Paula; Dra Bonardo; Virginia; Dra Smith, Silvina; Dra Fernie, Lucila</a:t>
            </a:r>
            <a:endParaRPr b="0" i="1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5943600" y="27450"/>
            <a:ext cx="72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0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P-075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911600" y="812050"/>
            <a:ext cx="1144500" cy="26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209300" y="1125200"/>
            <a:ext cx="6427200" cy="868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enfermedad granulomatosa crónica es una inmunodeficiencia primaria congénita, causada por los defectos del complejo enzimático nicotinamida adenina dinucleótido fosfato oxidasa (NADPH) de los fagocitos.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trata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i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ncapacidad para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 microorganismos patógenos dentro del fagolisosoma, ya que no se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especies reactivas del oxígeno en los mismos.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diagnóstico es mediante la prueba de dihidrorodamina asistida por citometría de flujo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3046550" y="2078563"/>
            <a:ext cx="804000" cy="26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0" i="0" sz="11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209302" y="2425325"/>
            <a:ext cx="6427200" cy="3903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 la presentación típica de una enfermedad poco frecuente con alta morbimortalidad, el desarrollo clínico y el uso de exámenes complementarios para llegar a su diagnóstico.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2876300" y="2873363"/>
            <a:ext cx="1144500" cy="26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b="0" i="0" lang="es" sz="11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CLÍNICO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209300" y="3312100"/>
            <a:ext cx="6427200" cy="19833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 de 1 año y 11 meses (RNT/PAEG). Con antecedente de herpes congénito en el periodo neonatal, múltiples episodios broncoobstructivos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infecciones respiratorias agudas bajas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partir de los 5 meses de edad.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interna por neumonía con derrame pleural donde inicia tratamiento antibiótico endovenoso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 la repetición de estos eventos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radiografías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falta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imagenológica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falta de respuesta a tratamientos habituales, se inician estudios complementarios.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ese contexto, se solicitan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lavados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gástricos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BAAR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 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Genexpert y cultivo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(sin nexo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epidemiológico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TAC de tórax y abdomen de alta resolución con contraste, donde se evidenciaba ensanchamiento mediastinal,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zonas de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consolidación en hemitórax izquierdo con c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alcificaciones y adenopatias mediastinales 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hepatoesplenomegalia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aboratorio con perfil inmunológico, donde presentó hipergammaglobulinemia policlonal, fondo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ojo sin uveítis, valoración cardiológica normal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procede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realizar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avado broncoalveolar, sin rescates microbiológicos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 la persistencia febril sin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mejoría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clínica;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cultivos negativos para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TBC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imágenes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compatibles con granulomas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sospecha como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alternativo 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Enf. Granulomatosa Crónica. Se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de dihidrorodamina en dos oportunidades, los cuales presentaron resultado positivo e inicia seguimiento multidisciplinario, controles por servicio de inmunología y consejería genética.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3028700" y="7551513"/>
            <a:ext cx="1144500" cy="26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215475" y="7852825"/>
            <a:ext cx="6427200" cy="11868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Trastorno inmunológico primario congénito infrecuente con una incid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encia </a:t>
            </a:r>
            <a:r>
              <a:rPr lang="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 1/250000 nacidos vivos</a:t>
            </a: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debe tenerse en mente como diagnóstico diferencial frente a múltiples infecciones que requieren internaciones recurrentes a temprana edad.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 debe ser oportuno para evitar complicaciones, realizar profilaxis y tratamiento agresivo de las infecciones.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Calibri"/>
              <a:buChar char="●"/>
            </a:pPr>
            <a:r>
              <a:rPr b="0" i="0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técnica de dihidrorodamina por citometría de flujo es un método de cribado que identifica con facilidad, sensibilidad y bajo costo los diferentes fenotipos de la enfermedad, por lo que resulta de gran utilidad y oportuno su realización frente a la alta sospecha clínica de la enfermedad.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139" name="Google Shape;1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7387" y="233700"/>
            <a:ext cx="92142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 txBox="1"/>
          <p:nvPr/>
        </p:nvSpPr>
        <p:spPr>
          <a:xfrm>
            <a:off x="5702800" y="620551"/>
            <a:ext cx="1228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Servicio de Pediatría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4">
            <a:alphaModFix/>
          </a:blip>
          <a:srcRect b="0" l="0" r="0" t="49961"/>
          <a:stretch/>
        </p:blipFill>
        <p:spPr>
          <a:xfrm>
            <a:off x="1653650" y="5567075"/>
            <a:ext cx="2556975" cy="18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2775" y="5567050"/>
            <a:ext cx="2507600" cy="18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300" y="5574075"/>
            <a:ext cx="1444349" cy="18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