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5145088"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63A5"/>
    <a:srgbClr val="FAF4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44" d="100"/>
          <a:sy n="44" d="100"/>
        </p:scale>
        <p:origin x="24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385882" y="1496484"/>
            <a:ext cx="4373325" cy="3183467"/>
          </a:xfrm>
        </p:spPr>
        <p:txBody>
          <a:bodyPr anchor="b"/>
          <a:lstStyle>
            <a:lvl1pPr algn="ctr">
              <a:defRPr sz="3376"/>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43136" y="4802717"/>
            <a:ext cx="3858816" cy="2207683"/>
          </a:xfrm>
        </p:spPr>
        <p:txBody>
          <a:bodyPr/>
          <a:lstStyle>
            <a:lvl1pPr marL="0" indent="0" algn="ctr">
              <a:buNone/>
              <a:defRPr sz="1350"/>
            </a:lvl1pPr>
            <a:lvl2pPr marL="257266" indent="0" algn="ctr">
              <a:buNone/>
              <a:defRPr sz="1125"/>
            </a:lvl2pPr>
            <a:lvl3pPr marL="514533" indent="0" algn="ctr">
              <a:buNone/>
              <a:defRPr sz="1013"/>
            </a:lvl3pPr>
            <a:lvl4pPr marL="771799" indent="0" algn="ctr">
              <a:buNone/>
              <a:defRPr sz="900"/>
            </a:lvl4pPr>
            <a:lvl5pPr marL="1029066" indent="0" algn="ctr">
              <a:buNone/>
              <a:defRPr sz="900"/>
            </a:lvl5pPr>
            <a:lvl6pPr marL="1286332" indent="0" algn="ctr">
              <a:buNone/>
              <a:defRPr sz="900"/>
            </a:lvl6pPr>
            <a:lvl7pPr marL="1543599" indent="0" algn="ctr">
              <a:buNone/>
              <a:defRPr sz="900"/>
            </a:lvl7pPr>
            <a:lvl8pPr marL="1800865" indent="0" algn="ctr">
              <a:buNone/>
              <a:defRPr sz="900"/>
            </a:lvl8pPr>
            <a:lvl9pPr marL="2058132" indent="0" algn="ctr">
              <a:buNone/>
              <a:defRPr sz="9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7AD33F4-9523-407D-9D91-3AE4F4DB60D6}" type="datetimeFigureOut">
              <a:rPr lang="es-419" smtClean="0"/>
              <a:t>18/10/2024</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8E5B425B-EEC7-4687-B0AF-2C716BCE6FC9}" type="slidenum">
              <a:rPr lang="es-419" smtClean="0"/>
              <a:t>‹Nº›</a:t>
            </a:fld>
            <a:endParaRPr lang="es-419"/>
          </a:p>
        </p:txBody>
      </p:sp>
    </p:spTree>
    <p:extLst>
      <p:ext uri="{BB962C8B-B14F-4D97-AF65-F5344CB8AC3E}">
        <p14:creationId xmlns:p14="http://schemas.microsoft.com/office/powerpoint/2010/main" val="433914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7AD33F4-9523-407D-9D91-3AE4F4DB60D6}" type="datetimeFigureOut">
              <a:rPr lang="es-419" smtClean="0"/>
              <a:t>18/10/2024</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8E5B425B-EEC7-4687-B0AF-2C716BCE6FC9}" type="slidenum">
              <a:rPr lang="es-419" smtClean="0"/>
              <a:t>‹Nº›</a:t>
            </a:fld>
            <a:endParaRPr lang="es-419"/>
          </a:p>
        </p:txBody>
      </p:sp>
    </p:spTree>
    <p:extLst>
      <p:ext uri="{BB962C8B-B14F-4D97-AF65-F5344CB8AC3E}">
        <p14:creationId xmlns:p14="http://schemas.microsoft.com/office/powerpoint/2010/main" val="1781818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81954" y="486834"/>
            <a:ext cx="1109410"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53725" y="486834"/>
            <a:ext cx="3263915"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7AD33F4-9523-407D-9D91-3AE4F4DB60D6}" type="datetimeFigureOut">
              <a:rPr lang="es-419" smtClean="0"/>
              <a:t>18/10/2024</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8E5B425B-EEC7-4687-B0AF-2C716BCE6FC9}" type="slidenum">
              <a:rPr lang="es-419" smtClean="0"/>
              <a:t>‹Nº›</a:t>
            </a:fld>
            <a:endParaRPr lang="es-419"/>
          </a:p>
        </p:txBody>
      </p:sp>
    </p:spTree>
    <p:extLst>
      <p:ext uri="{BB962C8B-B14F-4D97-AF65-F5344CB8AC3E}">
        <p14:creationId xmlns:p14="http://schemas.microsoft.com/office/powerpoint/2010/main" val="186769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7AD33F4-9523-407D-9D91-3AE4F4DB60D6}" type="datetimeFigureOut">
              <a:rPr lang="es-419" smtClean="0"/>
              <a:t>18/10/2024</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8E5B425B-EEC7-4687-B0AF-2C716BCE6FC9}" type="slidenum">
              <a:rPr lang="es-419" smtClean="0"/>
              <a:t>‹Nº›</a:t>
            </a:fld>
            <a:endParaRPr lang="es-419"/>
          </a:p>
        </p:txBody>
      </p:sp>
    </p:spTree>
    <p:extLst>
      <p:ext uri="{BB962C8B-B14F-4D97-AF65-F5344CB8AC3E}">
        <p14:creationId xmlns:p14="http://schemas.microsoft.com/office/powerpoint/2010/main" val="950864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51046" y="2279653"/>
            <a:ext cx="4437638" cy="3803649"/>
          </a:xfrm>
        </p:spPr>
        <p:txBody>
          <a:bodyPr anchor="b"/>
          <a:lstStyle>
            <a:lvl1pPr>
              <a:defRPr sz="3376"/>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51046" y="6119286"/>
            <a:ext cx="4437638" cy="2000249"/>
          </a:xfrm>
        </p:spPr>
        <p:txBody>
          <a:bodyPr/>
          <a:lstStyle>
            <a:lvl1pPr marL="0" indent="0">
              <a:buNone/>
              <a:defRPr sz="1350">
                <a:solidFill>
                  <a:schemeClr val="tx1"/>
                </a:solidFill>
              </a:defRPr>
            </a:lvl1pPr>
            <a:lvl2pPr marL="257266" indent="0">
              <a:buNone/>
              <a:defRPr sz="1125">
                <a:solidFill>
                  <a:schemeClr val="tx1">
                    <a:tint val="75000"/>
                  </a:schemeClr>
                </a:solidFill>
              </a:defRPr>
            </a:lvl2pPr>
            <a:lvl3pPr marL="514533" indent="0">
              <a:buNone/>
              <a:defRPr sz="1013">
                <a:solidFill>
                  <a:schemeClr val="tx1">
                    <a:tint val="75000"/>
                  </a:schemeClr>
                </a:solidFill>
              </a:defRPr>
            </a:lvl3pPr>
            <a:lvl4pPr marL="771799" indent="0">
              <a:buNone/>
              <a:defRPr sz="900">
                <a:solidFill>
                  <a:schemeClr val="tx1">
                    <a:tint val="75000"/>
                  </a:schemeClr>
                </a:solidFill>
              </a:defRPr>
            </a:lvl4pPr>
            <a:lvl5pPr marL="1029066" indent="0">
              <a:buNone/>
              <a:defRPr sz="900">
                <a:solidFill>
                  <a:schemeClr val="tx1">
                    <a:tint val="75000"/>
                  </a:schemeClr>
                </a:solidFill>
              </a:defRPr>
            </a:lvl5pPr>
            <a:lvl6pPr marL="1286332" indent="0">
              <a:buNone/>
              <a:defRPr sz="900">
                <a:solidFill>
                  <a:schemeClr val="tx1">
                    <a:tint val="75000"/>
                  </a:schemeClr>
                </a:solidFill>
              </a:defRPr>
            </a:lvl6pPr>
            <a:lvl7pPr marL="1543599" indent="0">
              <a:buNone/>
              <a:defRPr sz="900">
                <a:solidFill>
                  <a:schemeClr val="tx1">
                    <a:tint val="75000"/>
                  </a:schemeClr>
                </a:solidFill>
              </a:defRPr>
            </a:lvl7pPr>
            <a:lvl8pPr marL="1800865" indent="0">
              <a:buNone/>
              <a:defRPr sz="900">
                <a:solidFill>
                  <a:schemeClr val="tx1">
                    <a:tint val="75000"/>
                  </a:schemeClr>
                </a:solidFill>
              </a:defRPr>
            </a:lvl8pPr>
            <a:lvl9pPr marL="2058132" indent="0">
              <a:buNone/>
              <a:defRPr sz="9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7AD33F4-9523-407D-9D91-3AE4F4DB60D6}" type="datetimeFigureOut">
              <a:rPr lang="es-419" smtClean="0"/>
              <a:t>18/10/2024</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8E5B425B-EEC7-4687-B0AF-2C716BCE6FC9}" type="slidenum">
              <a:rPr lang="es-419" smtClean="0"/>
              <a:t>‹Nº›</a:t>
            </a:fld>
            <a:endParaRPr lang="es-419"/>
          </a:p>
        </p:txBody>
      </p:sp>
    </p:spTree>
    <p:extLst>
      <p:ext uri="{BB962C8B-B14F-4D97-AF65-F5344CB8AC3E}">
        <p14:creationId xmlns:p14="http://schemas.microsoft.com/office/powerpoint/2010/main" val="1091290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53725" y="2434167"/>
            <a:ext cx="2186662"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2604701" y="2434167"/>
            <a:ext cx="2186662"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7AD33F4-9523-407D-9D91-3AE4F4DB60D6}" type="datetimeFigureOut">
              <a:rPr lang="es-419" smtClean="0"/>
              <a:t>18/10/2024</a:t>
            </a:fld>
            <a:endParaRPr lang="es-419"/>
          </a:p>
        </p:txBody>
      </p:sp>
      <p:sp>
        <p:nvSpPr>
          <p:cNvPr id="6" name="Footer Placeholder 5"/>
          <p:cNvSpPr>
            <a:spLocks noGrp="1"/>
          </p:cNvSpPr>
          <p:nvPr>
            <p:ph type="ftr" sz="quarter" idx="11"/>
          </p:nvPr>
        </p:nvSpPr>
        <p:spPr/>
        <p:txBody>
          <a:bodyPr/>
          <a:lstStyle/>
          <a:p>
            <a:endParaRPr lang="es-419"/>
          </a:p>
        </p:txBody>
      </p:sp>
      <p:sp>
        <p:nvSpPr>
          <p:cNvPr id="7" name="Slide Number Placeholder 6"/>
          <p:cNvSpPr>
            <a:spLocks noGrp="1"/>
          </p:cNvSpPr>
          <p:nvPr>
            <p:ph type="sldNum" sz="quarter" idx="12"/>
          </p:nvPr>
        </p:nvSpPr>
        <p:spPr/>
        <p:txBody>
          <a:bodyPr/>
          <a:lstStyle/>
          <a:p>
            <a:fld id="{8E5B425B-EEC7-4687-B0AF-2C716BCE6FC9}" type="slidenum">
              <a:rPr lang="es-419" smtClean="0"/>
              <a:t>‹Nº›</a:t>
            </a:fld>
            <a:endParaRPr lang="es-419"/>
          </a:p>
        </p:txBody>
      </p:sp>
    </p:spTree>
    <p:extLst>
      <p:ext uri="{BB962C8B-B14F-4D97-AF65-F5344CB8AC3E}">
        <p14:creationId xmlns:p14="http://schemas.microsoft.com/office/powerpoint/2010/main" val="1435871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354395" y="486836"/>
            <a:ext cx="4437638"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54396" y="2241551"/>
            <a:ext cx="2176613" cy="1098549"/>
          </a:xfrm>
        </p:spPr>
        <p:txBody>
          <a:bodyPr anchor="b"/>
          <a:lstStyle>
            <a:lvl1pPr marL="0" indent="0">
              <a:buNone/>
              <a:defRPr sz="1350" b="1"/>
            </a:lvl1pPr>
            <a:lvl2pPr marL="257266" indent="0">
              <a:buNone/>
              <a:defRPr sz="1125" b="1"/>
            </a:lvl2pPr>
            <a:lvl3pPr marL="514533" indent="0">
              <a:buNone/>
              <a:defRPr sz="1013" b="1"/>
            </a:lvl3pPr>
            <a:lvl4pPr marL="771799" indent="0">
              <a:buNone/>
              <a:defRPr sz="900" b="1"/>
            </a:lvl4pPr>
            <a:lvl5pPr marL="1029066" indent="0">
              <a:buNone/>
              <a:defRPr sz="900" b="1"/>
            </a:lvl5pPr>
            <a:lvl6pPr marL="1286332" indent="0">
              <a:buNone/>
              <a:defRPr sz="900" b="1"/>
            </a:lvl6pPr>
            <a:lvl7pPr marL="1543599" indent="0">
              <a:buNone/>
              <a:defRPr sz="900" b="1"/>
            </a:lvl7pPr>
            <a:lvl8pPr marL="1800865" indent="0">
              <a:buNone/>
              <a:defRPr sz="900" b="1"/>
            </a:lvl8pPr>
            <a:lvl9pPr marL="2058132" indent="0">
              <a:buNone/>
              <a:defRPr sz="900" b="1"/>
            </a:lvl9pPr>
          </a:lstStyle>
          <a:p>
            <a:pPr lvl="0"/>
            <a:r>
              <a:rPr lang="es-ES"/>
              <a:t>Haga clic para modificar los estilos de texto del patrón</a:t>
            </a:r>
          </a:p>
        </p:txBody>
      </p:sp>
      <p:sp>
        <p:nvSpPr>
          <p:cNvPr id="4" name="Content Placeholder 3"/>
          <p:cNvSpPr>
            <a:spLocks noGrp="1"/>
          </p:cNvSpPr>
          <p:nvPr>
            <p:ph sz="half" idx="2"/>
          </p:nvPr>
        </p:nvSpPr>
        <p:spPr>
          <a:xfrm>
            <a:off x="354396" y="3340100"/>
            <a:ext cx="217661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2604701" y="2241551"/>
            <a:ext cx="2187333" cy="1098549"/>
          </a:xfrm>
        </p:spPr>
        <p:txBody>
          <a:bodyPr anchor="b"/>
          <a:lstStyle>
            <a:lvl1pPr marL="0" indent="0">
              <a:buNone/>
              <a:defRPr sz="1350" b="1"/>
            </a:lvl1pPr>
            <a:lvl2pPr marL="257266" indent="0">
              <a:buNone/>
              <a:defRPr sz="1125" b="1"/>
            </a:lvl2pPr>
            <a:lvl3pPr marL="514533" indent="0">
              <a:buNone/>
              <a:defRPr sz="1013" b="1"/>
            </a:lvl3pPr>
            <a:lvl4pPr marL="771799" indent="0">
              <a:buNone/>
              <a:defRPr sz="900" b="1"/>
            </a:lvl4pPr>
            <a:lvl5pPr marL="1029066" indent="0">
              <a:buNone/>
              <a:defRPr sz="900" b="1"/>
            </a:lvl5pPr>
            <a:lvl6pPr marL="1286332" indent="0">
              <a:buNone/>
              <a:defRPr sz="900" b="1"/>
            </a:lvl6pPr>
            <a:lvl7pPr marL="1543599" indent="0">
              <a:buNone/>
              <a:defRPr sz="900" b="1"/>
            </a:lvl7pPr>
            <a:lvl8pPr marL="1800865" indent="0">
              <a:buNone/>
              <a:defRPr sz="900" b="1"/>
            </a:lvl8pPr>
            <a:lvl9pPr marL="2058132" indent="0">
              <a:buNone/>
              <a:defRPr sz="900" b="1"/>
            </a:lvl9pPr>
          </a:lstStyle>
          <a:p>
            <a:pPr lvl="0"/>
            <a:r>
              <a:rPr lang="es-ES"/>
              <a:t>Haga clic para modificar los estilos de texto del patrón</a:t>
            </a:r>
          </a:p>
        </p:txBody>
      </p:sp>
      <p:sp>
        <p:nvSpPr>
          <p:cNvPr id="6" name="Content Placeholder 5"/>
          <p:cNvSpPr>
            <a:spLocks noGrp="1"/>
          </p:cNvSpPr>
          <p:nvPr>
            <p:ph sz="quarter" idx="4"/>
          </p:nvPr>
        </p:nvSpPr>
        <p:spPr>
          <a:xfrm>
            <a:off x="2604701" y="3340100"/>
            <a:ext cx="218733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7AD33F4-9523-407D-9D91-3AE4F4DB60D6}" type="datetimeFigureOut">
              <a:rPr lang="es-419" smtClean="0"/>
              <a:t>18/10/2024</a:t>
            </a:fld>
            <a:endParaRPr lang="es-419"/>
          </a:p>
        </p:txBody>
      </p:sp>
      <p:sp>
        <p:nvSpPr>
          <p:cNvPr id="8" name="Footer Placeholder 7"/>
          <p:cNvSpPr>
            <a:spLocks noGrp="1"/>
          </p:cNvSpPr>
          <p:nvPr>
            <p:ph type="ftr" sz="quarter" idx="11"/>
          </p:nvPr>
        </p:nvSpPr>
        <p:spPr/>
        <p:txBody>
          <a:bodyPr/>
          <a:lstStyle/>
          <a:p>
            <a:endParaRPr lang="es-419"/>
          </a:p>
        </p:txBody>
      </p:sp>
      <p:sp>
        <p:nvSpPr>
          <p:cNvPr id="9" name="Slide Number Placeholder 8"/>
          <p:cNvSpPr>
            <a:spLocks noGrp="1"/>
          </p:cNvSpPr>
          <p:nvPr>
            <p:ph type="sldNum" sz="quarter" idx="12"/>
          </p:nvPr>
        </p:nvSpPr>
        <p:spPr/>
        <p:txBody>
          <a:bodyPr/>
          <a:lstStyle/>
          <a:p>
            <a:fld id="{8E5B425B-EEC7-4687-B0AF-2C716BCE6FC9}" type="slidenum">
              <a:rPr lang="es-419" smtClean="0"/>
              <a:t>‹Nº›</a:t>
            </a:fld>
            <a:endParaRPr lang="es-419"/>
          </a:p>
        </p:txBody>
      </p:sp>
    </p:spTree>
    <p:extLst>
      <p:ext uri="{BB962C8B-B14F-4D97-AF65-F5344CB8AC3E}">
        <p14:creationId xmlns:p14="http://schemas.microsoft.com/office/powerpoint/2010/main" val="119381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7AD33F4-9523-407D-9D91-3AE4F4DB60D6}" type="datetimeFigureOut">
              <a:rPr lang="es-419" smtClean="0"/>
              <a:t>18/10/2024</a:t>
            </a:fld>
            <a:endParaRPr lang="es-419"/>
          </a:p>
        </p:txBody>
      </p:sp>
      <p:sp>
        <p:nvSpPr>
          <p:cNvPr id="4" name="Footer Placeholder 3"/>
          <p:cNvSpPr>
            <a:spLocks noGrp="1"/>
          </p:cNvSpPr>
          <p:nvPr>
            <p:ph type="ftr" sz="quarter" idx="11"/>
          </p:nvPr>
        </p:nvSpPr>
        <p:spPr/>
        <p:txBody>
          <a:bodyPr/>
          <a:lstStyle/>
          <a:p>
            <a:endParaRPr lang="es-419"/>
          </a:p>
        </p:txBody>
      </p:sp>
      <p:sp>
        <p:nvSpPr>
          <p:cNvPr id="5" name="Slide Number Placeholder 4"/>
          <p:cNvSpPr>
            <a:spLocks noGrp="1"/>
          </p:cNvSpPr>
          <p:nvPr>
            <p:ph type="sldNum" sz="quarter" idx="12"/>
          </p:nvPr>
        </p:nvSpPr>
        <p:spPr/>
        <p:txBody>
          <a:bodyPr/>
          <a:lstStyle/>
          <a:p>
            <a:fld id="{8E5B425B-EEC7-4687-B0AF-2C716BCE6FC9}" type="slidenum">
              <a:rPr lang="es-419" smtClean="0"/>
              <a:t>‹Nº›</a:t>
            </a:fld>
            <a:endParaRPr lang="es-419"/>
          </a:p>
        </p:txBody>
      </p:sp>
    </p:spTree>
    <p:extLst>
      <p:ext uri="{BB962C8B-B14F-4D97-AF65-F5344CB8AC3E}">
        <p14:creationId xmlns:p14="http://schemas.microsoft.com/office/powerpoint/2010/main" val="2934851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D33F4-9523-407D-9D91-3AE4F4DB60D6}" type="datetimeFigureOut">
              <a:rPr lang="es-419" smtClean="0"/>
              <a:t>18/10/2024</a:t>
            </a:fld>
            <a:endParaRPr lang="es-419"/>
          </a:p>
        </p:txBody>
      </p:sp>
      <p:sp>
        <p:nvSpPr>
          <p:cNvPr id="3" name="Footer Placeholder 2"/>
          <p:cNvSpPr>
            <a:spLocks noGrp="1"/>
          </p:cNvSpPr>
          <p:nvPr>
            <p:ph type="ftr" sz="quarter" idx="11"/>
          </p:nvPr>
        </p:nvSpPr>
        <p:spPr/>
        <p:txBody>
          <a:bodyPr/>
          <a:lstStyle/>
          <a:p>
            <a:endParaRPr lang="es-419"/>
          </a:p>
        </p:txBody>
      </p:sp>
      <p:sp>
        <p:nvSpPr>
          <p:cNvPr id="4" name="Slide Number Placeholder 3"/>
          <p:cNvSpPr>
            <a:spLocks noGrp="1"/>
          </p:cNvSpPr>
          <p:nvPr>
            <p:ph type="sldNum" sz="quarter" idx="12"/>
          </p:nvPr>
        </p:nvSpPr>
        <p:spPr/>
        <p:txBody>
          <a:bodyPr/>
          <a:lstStyle/>
          <a:p>
            <a:fld id="{8E5B425B-EEC7-4687-B0AF-2C716BCE6FC9}" type="slidenum">
              <a:rPr lang="es-419" smtClean="0"/>
              <a:t>‹Nº›</a:t>
            </a:fld>
            <a:endParaRPr lang="es-419"/>
          </a:p>
        </p:txBody>
      </p:sp>
    </p:spTree>
    <p:extLst>
      <p:ext uri="{BB962C8B-B14F-4D97-AF65-F5344CB8AC3E}">
        <p14:creationId xmlns:p14="http://schemas.microsoft.com/office/powerpoint/2010/main" val="139155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54395" y="609600"/>
            <a:ext cx="1659425" cy="2133600"/>
          </a:xfrm>
        </p:spPr>
        <p:txBody>
          <a:bodyPr anchor="b"/>
          <a:lstStyle>
            <a:lvl1pPr>
              <a:defRPr sz="1801"/>
            </a:lvl1pPr>
          </a:lstStyle>
          <a:p>
            <a:r>
              <a:rPr lang="es-ES"/>
              <a:t>Haga clic para modificar el estilo de título del patrón</a:t>
            </a:r>
            <a:endParaRPr lang="en-US" dirty="0"/>
          </a:p>
        </p:txBody>
      </p:sp>
      <p:sp>
        <p:nvSpPr>
          <p:cNvPr id="3" name="Content Placeholder 2"/>
          <p:cNvSpPr>
            <a:spLocks noGrp="1"/>
          </p:cNvSpPr>
          <p:nvPr>
            <p:ph idx="1"/>
          </p:nvPr>
        </p:nvSpPr>
        <p:spPr>
          <a:xfrm>
            <a:off x="2187332" y="1316569"/>
            <a:ext cx="2604701" cy="6498167"/>
          </a:xfrm>
        </p:spPr>
        <p:txBody>
          <a:bodyPr/>
          <a:lstStyle>
            <a:lvl1pPr>
              <a:defRPr sz="1801"/>
            </a:lvl1pPr>
            <a:lvl2pPr>
              <a:defRPr sz="1576"/>
            </a:lvl2pPr>
            <a:lvl3pPr>
              <a:defRPr sz="1350"/>
            </a:lvl3pPr>
            <a:lvl4pPr>
              <a:defRPr sz="1125"/>
            </a:lvl4pPr>
            <a:lvl5pPr>
              <a:defRPr sz="1125"/>
            </a:lvl5pPr>
            <a:lvl6pPr>
              <a:defRPr sz="1125"/>
            </a:lvl6pPr>
            <a:lvl7pPr>
              <a:defRPr sz="1125"/>
            </a:lvl7pPr>
            <a:lvl8pPr>
              <a:defRPr sz="1125"/>
            </a:lvl8pPr>
            <a:lvl9pPr>
              <a:defRPr sz="1125"/>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354395" y="2743200"/>
            <a:ext cx="1659425" cy="5082117"/>
          </a:xfrm>
        </p:spPr>
        <p:txBody>
          <a:bodyPr/>
          <a:lstStyle>
            <a:lvl1pPr marL="0" indent="0">
              <a:buNone/>
              <a:defRPr sz="900"/>
            </a:lvl1pPr>
            <a:lvl2pPr marL="257266" indent="0">
              <a:buNone/>
              <a:defRPr sz="788"/>
            </a:lvl2pPr>
            <a:lvl3pPr marL="514533" indent="0">
              <a:buNone/>
              <a:defRPr sz="675"/>
            </a:lvl3pPr>
            <a:lvl4pPr marL="771799" indent="0">
              <a:buNone/>
              <a:defRPr sz="563"/>
            </a:lvl4pPr>
            <a:lvl5pPr marL="1029066" indent="0">
              <a:buNone/>
              <a:defRPr sz="563"/>
            </a:lvl5pPr>
            <a:lvl6pPr marL="1286332" indent="0">
              <a:buNone/>
              <a:defRPr sz="563"/>
            </a:lvl6pPr>
            <a:lvl7pPr marL="1543599" indent="0">
              <a:buNone/>
              <a:defRPr sz="563"/>
            </a:lvl7pPr>
            <a:lvl8pPr marL="1800865" indent="0">
              <a:buNone/>
              <a:defRPr sz="563"/>
            </a:lvl8pPr>
            <a:lvl9pPr marL="2058132" indent="0">
              <a:buNone/>
              <a:defRPr sz="563"/>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7AD33F4-9523-407D-9D91-3AE4F4DB60D6}" type="datetimeFigureOut">
              <a:rPr lang="es-419" smtClean="0"/>
              <a:t>18/10/2024</a:t>
            </a:fld>
            <a:endParaRPr lang="es-419"/>
          </a:p>
        </p:txBody>
      </p:sp>
      <p:sp>
        <p:nvSpPr>
          <p:cNvPr id="6" name="Footer Placeholder 5"/>
          <p:cNvSpPr>
            <a:spLocks noGrp="1"/>
          </p:cNvSpPr>
          <p:nvPr>
            <p:ph type="ftr" sz="quarter" idx="11"/>
          </p:nvPr>
        </p:nvSpPr>
        <p:spPr/>
        <p:txBody>
          <a:bodyPr/>
          <a:lstStyle/>
          <a:p>
            <a:endParaRPr lang="es-419"/>
          </a:p>
        </p:txBody>
      </p:sp>
      <p:sp>
        <p:nvSpPr>
          <p:cNvPr id="7" name="Slide Number Placeholder 6"/>
          <p:cNvSpPr>
            <a:spLocks noGrp="1"/>
          </p:cNvSpPr>
          <p:nvPr>
            <p:ph type="sldNum" sz="quarter" idx="12"/>
          </p:nvPr>
        </p:nvSpPr>
        <p:spPr/>
        <p:txBody>
          <a:bodyPr/>
          <a:lstStyle/>
          <a:p>
            <a:fld id="{8E5B425B-EEC7-4687-B0AF-2C716BCE6FC9}" type="slidenum">
              <a:rPr lang="es-419" smtClean="0"/>
              <a:t>‹Nº›</a:t>
            </a:fld>
            <a:endParaRPr lang="es-419"/>
          </a:p>
        </p:txBody>
      </p:sp>
    </p:spTree>
    <p:extLst>
      <p:ext uri="{BB962C8B-B14F-4D97-AF65-F5344CB8AC3E}">
        <p14:creationId xmlns:p14="http://schemas.microsoft.com/office/powerpoint/2010/main" val="1808168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54395" y="609600"/>
            <a:ext cx="1659425" cy="2133600"/>
          </a:xfrm>
        </p:spPr>
        <p:txBody>
          <a:bodyPr anchor="b"/>
          <a:lstStyle>
            <a:lvl1pPr>
              <a:defRPr sz="180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187332" y="1316569"/>
            <a:ext cx="2604701" cy="6498167"/>
          </a:xfrm>
        </p:spPr>
        <p:txBody>
          <a:bodyPr anchor="t"/>
          <a:lstStyle>
            <a:lvl1pPr marL="0" indent="0">
              <a:buNone/>
              <a:defRPr sz="1801"/>
            </a:lvl1pPr>
            <a:lvl2pPr marL="257266" indent="0">
              <a:buNone/>
              <a:defRPr sz="1576"/>
            </a:lvl2pPr>
            <a:lvl3pPr marL="514533" indent="0">
              <a:buNone/>
              <a:defRPr sz="1350"/>
            </a:lvl3pPr>
            <a:lvl4pPr marL="771799" indent="0">
              <a:buNone/>
              <a:defRPr sz="1125"/>
            </a:lvl4pPr>
            <a:lvl5pPr marL="1029066" indent="0">
              <a:buNone/>
              <a:defRPr sz="1125"/>
            </a:lvl5pPr>
            <a:lvl6pPr marL="1286332" indent="0">
              <a:buNone/>
              <a:defRPr sz="1125"/>
            </a:lvl6pPr>
            <a:lvl7pPr marL="1543599" indent="0">
              <a:buNone/>
              <a:defRPr sz="1125"/>
            </a:lvl7pPr>
            <a:lvl8pPr marL="1800865" indent="0">
              <a:buNone/>
              <a:defRPr sz="1125"/>
            </a:lvl8pPr>
            <a:lvl9pPr marL="2058132" indent="0">
              <a:buNone/>
              <a:defRPr sz="1125"/>
            </a:lvl9pPr>
          </a:lstStyle>
          <a:p>
            <a:r>
              <a:rPr lang="es-ES"/>
              <a:t>Haga clic en el icono para agregar una imagen</a:t>
            </a:r>
            <a:endParaRPr lang="en-US" dirty="0"/>
          </a:p>
        </p:txBody>
      </p:sp>
      <p:sp>
        <p:nvSpPr>
          <p:cNvPr id="4" name="Text Placeholder 3"/>
          <p:cNvSpPr>
            <a:spLocks noGrp="1"/>
          </p:cNvSpPr>
          <p:nvPr>
            <p:ph type="body" sz="half" idx="2"/>
          </p:nvPr>
        </p:nvSpPr>
        <p:spPr>
          <a:xfrm>
            <a:off x="354395" y="2743200"/>
            <a:ext cx="1659425" cy="5082117"/>
          </a:xfrm>
        </p:spPr>
        <p:txBody>
          <a:bodyPr/>
          <a:lstStyle>
            <a:lvl1pPr marL="0" indent="0">
              <a:buNone/>
              <a:defRPr sz="900"/>
            </a:lvl1pPr>
            <a:lvl2pPr marL="257266" indent="0">
              <a:buNone/>
              <a:defRPr sz="788"/>
            </a:lvl2pPr>
            <a:lvl3pPr marL="514533" indent="0">
              <a:buNone/>
              <a:defRPr sz="675"/>
            </a:lvl3pPr>
            <a:lvl4pPr marL="771799" indent="0">
              <a:buNone/>
              <a:defRPr sz="563"/>
            </a:lvl4pPr>
            <a:lvl5pPr marL="1029066" indent="0">
              <a:buNone/>
              <a:defRPr sz="563"/>
            </a:lvl5pPr>
            <a:lvl6pPr marL="1286332" indent="0">
              <a:buNone/>
              <a:defRPr sz="563"/>
            </a:lvl6pPr>
            <a:lvl7pPr marL="1543599" indent="0">
              <a:buNone/>
              <a:defRPr sz="563"/>
            </a:lvl7pPr>
            <a:lvl8pPr marL="1800865" indent="0">
              <a:buNone/>
              <a:defRPr sz="563"/>
            </a:lvl8pPr>
            <a:lvl9pPr marL="2058132" indent="0">
              <a:buNone/>
              <a:defRPr sz="563"/>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7AD33F4-9523-407D-9D91-3AE4F4DB60D6}" type="datetimeFigureOut">
              <a:rPr lang="es-419" smtClean="0"/>
              <a:t>18/10/2024</a:t>
            </a:fld>
            <a:endParaRPr lang="es-419"/>
          </a:p>
        </p:txBody>
      </p:sp>
      <p:sp>
        <p:nvSpPr>
          <p:cNvPr id="6" name="Footer Placeholder 5"/>
          <p:cNvSpPr>
            <a:spLocks noGrp="1"/>
          </p:cNvSpPr>
          <p:nvPr>
            <p:ph type="ftr" sz="quarter" idx="11"/>
          </p:nvPr>
        </p:nvSpPr>
        <p:spPr/>
        <p:txBody>
          <a:bodyPr/>
          <a:lstStyle/>
          <a:p>
            <a:endParaRPr lang="es-419"/>
          </a:p>
        </p:txBody>
      </p:sp>
      <p:sp>
        <p:nvSpPr>
          <p:cNvPr id="7" name="Slide Number Placeholder 6"/>
          <p:cNvSpPr>
            <a:spLocks noGrp="1"/>
          </p:cNvSpPr>
          <p:nvPr>
            <p:ph type="sldNum" sz="quarter" idx="12"/>
          </p:nvPr>
        </p:nvSpPr>
        <p:spPr/>
        <p:txBody>
          <a:bodyPr/>
          <a:lstStyle/>
          <a:p>
            <a:fld id="{8E5B425B-EEC7-4687-B0AF-2C716BCE6FC9}" type="slidenum">
              <a:rPr lang="es-419" smtClean="0"/>
              <a:t>‹Nº›</a:t>
            </a:fld>
            <a:endParaRPr lang="es-419"/>
          </a:p>
        </p:txBody>
      </p:sp>
    </p:spTree>
    <p:extLst>
      <p:ext uri="{BB962C8B-B14F-4D97-AF65-F5344CB8AC3E}">
        <p14:creationId xmlns:p14="http://schemas.microsoft.com/office/powerpoint/2010/main" val="1478727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3725" y="486836"/>
            <a:ext cx="4437638"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53725" y="2434167"/>
            <a:ext cx="4437638"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353725" y="8475136"/>
            <a:ext cx="1157645"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07AD33F4-9523-407D-9D91-3AE4F4DB60D6}" type="datetimeFigureOut">
              <a:rPr lang="es-419" smtClean="0"/>
              <a:t>18/10/2024</a:t>
            </a:fld>
            <a:endParaRPr lang="es-419"/>
          </a:p>
        </p:txBody>
      </p:sp>
      <p:sp>
        <p:nvSpPr>
          <p:cNvPr id="5" name="Footer Placeholder 4"/>
          <p:cNvSpPr>
            <a:spLocks noGrp="1"/>
          </p:cNvSpPr>
          <p:nvPr>
            <p:ph type="ftr" sz="quarter" idx="3"/>
          </p:nvPr>
        </p:nvSpPr>
        <p:spPr>
          <a:xfrm>
            <a:off x="1704311" y="8475136"/>
            <a:ext cx="1736467"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s-419"/>
          </a:p>
        </p:txBody>
      </p:sp>
      <p:sp>
        <p:nvSpPr>
          <p:cNvPr id="6" name="Slide Number Placeholder 5"/>
          <p:cNvSpPr>
            <a:spLocks noGrp="1"/>
          </p:cNvSpPr>
          <p:nvPr>
            <p:ph type="sldNum" sz="quarter" idx="4"/>
          </p:nvPr>
        </p:nvSpPr>
        <p:spPr>
          <a:xfrm>
            <a:off x="3633718" y="8475136"/>
            <a:ext cx="1157645"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8E5B425B-EEC7-4687-B0AF-2C716BCE6FC9}" type="slidenum">
              <a:rPr lang="es-419" smtClean="0"/>
              <a:t>‹Nº›</a:t>
            </a:fld>
            <a:endParaRPr lang="es-419"/>
          </a:p>
        </p:txBody>
      </p:sp>
    </p:spTree>
    <p:extLst>
      <p:ext uri="{BB962C8B-B14F-4D97-AF65-F5344CB8AC3E}">
        <p14:creationId xmlns:p14="http://schemas.microsoft.com/office/powerpoint/2010/main" val="18718603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514533" rtl="0" eaLnBrk="1" latinLnBrk="0" hangingPunct="1">
        <a:lnSpc>
          <a:spcPct val="90000"/>
        </a:lnSpc>
        <a:spcBef>
          <a:spcPct val="0"/>
        </a:spcBef>
        <a:buNone/>
        <a:defRPr sz="2476" kern="1200">
          <a:solidFill>
            <a:schemeClr val="tx1"/>
          </a:solidFill>
          <a:latin typeface="+mj-lt"/>
          <a:ea typeface="+mj-ea"/>
          <a:cs typeface="+mj-cs"/>
        </a:defRPr>
      </a:lvl1pPr>
    </p:titleStyle>
    <p:bodyStyle>
      <a:lvl1pPr marL="128633" indent="-128633" algn="l" defTabSz="514533" rtl="0" eaLnBrk="1" latinLnBrk="0" hangingPunct="1">
        <a:lnSpc>
          <a:spcPct val="90000"/>
        </a:lnSpc>
        <a:spcBef>
          <a:spcPts val="563"/>
        </a:spcBef>
        <a:buFont typeface="Arial" panose="020B0604020202020204" pitchFamily="34" charset="0"/>
        <a:buChar char="•"/>
        <a:defRPr sz="1576" kern="1200">
          <a:solidFill>
            <a:schemeClr val="tx1"/>
          </a:solidFill>
          <a:latin typeface="+mn-lt"/>
          <a:ea typeface="+mn-ea"/>
          <a:cs typeface="+mn-cs"/>
        </a:defRPr>
      </a:lvl1pPr>
      <a:lvl2pPr marL="385900" indent="-128633" algn="l" defTabSz="514533"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3166" indent="-128633" algn="l" defTabSz="514533"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433" indent="-128633" algn="l" defTabSz="51453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699" indent="-128633" algn="l" defTabSz="51453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965" indent="-128633" algn="l" defTabSz="51453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2232" indent="-128633" algn="l" defTabSz="51453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9498" indent="-128633" algn="l" defTabSz="51453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6765" indent="-128633" algn="l" defTabSz="51453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533" rtl="0" eaLnBrk="1" latinLnBrk="0" hangingPunct="1">
        <a:defRPr sz="1013" kern="1200">
          <a:solidFill>
            <a:schemeClr val="tx1"/>
          </a:solidFill>
          <a:latin typeface="+mn-lt"/>
          <a:ea typeface="+mn-ea"/>
          <a:cs typeface="+mn-cs"/>
        </a:defRPr>
      </a:lvl1pPr>
      <a:lvl2pPr marL="257266" algn="l" defTabSz="514533" rtl="0" eaLnBrk="1" latinLnBrk="0" hangingPunct="1">
        <a:defRPr sz="1013" kern="1200">
          <a:solidFill>
            <a:schemeClr val="tx1"/>
          </a:solidFill>
          <a:latin typeface="+mn-lt"/>
          <a:ea typeface="+mn-ea"/>
          <a:cs typeface="+mn-cs"/>
        </a:defRPr>
      </a:lvl2pPr>
      <a:lvl3pPr marL="514533" algn="l" defTabSz="514533" rtl="0" eaLnBrk="1" latinLnBrk="0" hangingPunct="1">
        <a:defRPr sz="1013" kern="1200">
          <a:solidFill>
            <a:schemeClr val="tx1"/>
          </a:solidFill>
          <a:latin typeface="+mn-lt"/>
          <a:ea typeface="+mn-ea"/>
          <a:cs typeface="+mn-cs"/>
        </a:defRPr>
      </a:lvl3pPr>
      <a:lvl4pPr marL="771799" algn="l" defTabSz="514533" rtl="0" eaLnBrk="1" latinLnBrk="0" hangingPunct="1">
        <a:defRPr sz="1013" kern="1200">
          <a:solidFill>
            <a:schemeClr val="tx1"/>
          </a:solidFill>
          <a:latin typeface="+mn-lt"/>
          <a:ea typeface="+mn-ea"/>
          <a:cs typeface="+mn-cs"/>
        </a:defRPr>
      </a:lvl4pPr>
      <a:lvl5pPr marL="1029066" algn="l" defTabSz="514533" rtl="0" eaLnBrk="1" latinLnBrk="0" hangingPunct="1">
        <a:defRPr sz="1013" kern="1200">
          <a:solidFill>
            <a:schemeClr val="tx1"/>
          </a:solidFill>
          <a:latin typeface="+mn-lt"/>
          <a:ea typeface="+mn-ea"/>
          <a:cs typeface="+mn-cs"/>
        </a:defRPr>
      </a:lvl5pPr>
      <a:lvl6pPr marL="1286332" algn="l" defTabSz="514533" rtl="0" eaLnBrk="1" latinLnBrk="0" hangingPunct="1">
        <a:defRPr sz="1013" kern="1200">
          <a:solidFill>
            <a:schemeClr val="tx1"/>
          </a:solidFill>
          <a:latin typeface="+mn-lt"/>
          <a:ea typeface="+mn-ea"/>
          <a:cs typeface="+mn-cs"/>
        </a:defRPr>
      </a:lvl6pPr>
      <a:lvl7pPr marL="1543599" algn="l" defTabSz="514533" rtl="0" eaLnBrk="1" latinLnBrk="0" hangingPunct="1">
        <a:defRPr sz="1013" kern="1200">
          <a:solidFill>
            <a:schemeClr val="tx1"/>
          </a:solidFill>
          <a:latin typeface="+mn-lt"/>
          <a:ea typeface="+mn-ea"/>
          <a:cs typeface="+mn-cs"/>
        </a:defRPr>
      </a:lvl7pPr>
      <a:lvl8pPr marL="1800865" algn="l" defTabSz="514533" rtl="0" eaLnBrk="1" latinLnBrk="0" hangingPunct="1">
        <a:defRPr sz="1013" kern="1200">
          <a:solidFill>
            <a:schemeClr val="tx1"/>
          </a:solidFill>
          <a:latin typeface="+mn-lt"/>
          <a:ea typeface="+mn-ea"/>
          <a:cs typeface="+mn-cs"/>
        </a:defRPr>
      </a:lvl8pPr>
      <a:lvl9pPr marL="2058132" algn="l" defTabSz="514533"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63A5">
            <a:alpha val="18039"/>
          </a:srgbClr>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629DF71-0238-2B44-78EF-EDFB64CED878}"/>
              </a:ext>
            </a:extLst>
          </p:cNvPr>
          <p:cNvSpPr txBox="1"/>
          <p:nvPr/>
        </p:nvSpPr>
        <p:spPr>
          <a:xfrm>
            <a:off x="358504" y="751839"/>
            <a:ext cx="4428080" cy="469359"/>
          </a:xfrm>
          <a:prstGeom prst="rect">
            <a:avLst/>
          </a:prstGeom>
          <a:noFill/>
          <a:ln>
            <a:solidFill>
              <a:schemeClr val="tx1"/>
            </a:solidFill>
          </a:ln>
        </p:spPr>
        <p:txBody>
          <a:bodyPr wrap="square">
            <a:spAutoFit/>
          </a:bodyPr>
          <a:lstStyle/>
          <a:p>
            <a:pPr algn="ctr"/>
            <a:r>
              <a:rPr lang="es-ES" sz="1050" b="1" dirty="0">
                <a:solidFill>
                  <a:srgbClr val="000000"/>
                </a:solidFill>
                <a:latin typeface="Arial" panose="020B0604020202020204" pitchFamily="34" charset="0"/>
                <a:ea typeface="Calibri" panose="020F0502020204030204" pitchFamily="34" charset="0"/>
                <a:cs typeface="Times New Roman" panose="02020603050405020304" pitchFamily="18" charset="0"/>
              </a:rPr>
              <a:t>PROTEINOSIS ALVEOLAR, TRASPLANTE INFRECUENTE</a:t>
            </a:r>
            <a:br>
              <a:rPr lang="es-AR" sz="900" dirty="0">
                <a:latin typeface="Arial" panose="020B0604020202020204" pitchFamily="34" charset="0"/>
                <a:ea typeface="Calibri" panose="020F0502020204030204" pitchFamily="34" charset="0"/>
                <a:cs typeface="Times New Roman" panose="02020603050405020304" pitchFamily="18" charset="0"/>
              </a:rPr>
            </a:br>
            <a:r>
              <a:rPr lang="es-AR" sz="700" u="sng" dirty="0">
                <a:latin typeface="Arial" panose="020B0604020202020204" pitchFamily="34" charset="0"/>
                <a:ea typeface="Calibri" panose="020F0502020204030204" pitchFamily="34" charset="0"/>
                <a:cs typeface="Times New Roman" panose="02020603050405020304" pitchFamily="18" charset="0"/>
              </a:rPr>
              <a:t>Ochoa K</a:t>
            </a:r>
            <a:r>
              <a:rPr lang="es-AR" sz="700" dirty="0">
                <a:latin typeface="Arial" panose="020B0604020202020204" pitchFamily="34" charset="0"/>
                <a:ea typeface="Calibri" panose="020F0502020204030204" pitchFamily="34" charset="0"/>
                <a:cs typeface="Times New Roman" panose="02020603050405020304" pitchFamily="18" charset="0"/>
              </a:rPr>
              <a:t>; Bejarano N; Pestana O; </a:t>
            </a:r>
            <a:r>
              <a:rPr lang="es-AR" sz="700" dirty="0" err="1">
                <a:latin typeface="Arial" panose="020B0604020202020204" pitchFamily="34" charset="0"/>
                <a:ea typeface="Calibri" panose="020F0502020204030204" pitchFamily="34" charset="0"/>
                <a:cs typeface="Times New Roman" panose="02020603050405020304" pitchFamily="18" charset="0"/>
              </a:rPr>
              <a:t>Ibañez</a:t>
            </a:r>
            <a:r>
              <a:rPr lang="es-AR" sz="700" dirty="0">
                <a:latin typeface="Arial" panose="020B0604020202020204" pitchFamily="34" charset="0"/>
                <a:ea typeface="Calibri" panose="020F0502020204030204" pitchFamily="34" charset="0"/>
                <a:cs typeface="Times New Roman" panose="02020603050405020304" pitchFamily="18" charset="0"/>
              </a:rPr>
              <a:t> T; Ahumada JR; </a:t>
            </a:r>
            <a:r>
              <a:rPr lang="es-AR" sz="700" dirty="0" err="1">
                <a:latin typeface="Arial" panose="020B0604020202020204" pitchFamily="34" charset="0"/>
                <a:ea typeface="Calibri" panose="020F0502020204030204" pitchFamily="34" charset="0"/>
                <a:cs typeface="Times New Roman" panose="02020603050405020304" pitchFamily="18" charset="0"/>
              </a:rPr>
              <a:t>Cáneva</a:t>
            </a:r>
            <a:r>
              <a:rPr lang="es-AR" sz="700" dirty="0">
                <a:latin typeface="Arial" panose="020B0604020202020204" pitchFamily="34" charset="0"/>
                <a:ea typeface="Calibri" panose="020F0502020204030204" pitchFamily="34" charset="0"/>
                <a:cs typeface="Times New Roman" panose="02020603050405020304" pitchFamily="18" charset="0"/>
              </a:rPr>
              <a:t> JO; </a:t>
            </a:r>
            <a:r>
              <a:rPr lang="es-AR" sz="700" dirty="0" err="1">
                <a:latin typeface="Arial" panose="020B0604020202020204" pitchFamily="34" charset="0"/>
                <a:ea typeface="Calibri" panose="020F0502020204030204" pitchFamily="34" charset="0"/>
                <a:cs typeface="Times New Roman" panose="02020603050405020304" pitchFamily="18" charset="0"/>
              </a:rPr>
              <a:t>Candioti</a:t>
            </a:r>
            <a:r>
              <a:rPr lang="es-AR" sz="700" dirty="0">
                <a:latin typeface="Arial" panose="020B0604020202020204" pitchFamily="34" charset="0"/>
                <a:ea typeface="Calibri" panose="020F0502020204030204" pitchFamily="34" charset="0"/>
                <a:cs typeface="Times New Roman" panose="02020603050405020304" pitchFamily="18" charset="0"/>
              </a:rPr>
              <a:t> M; Favaloro R; </a:t>
            </a:r>
            <a:r>
              <a:rPr lang="es-AR" sz="700" dirty="0" err="1">
                <a:latin typeface="Arial" panose="020B0604020202020204" pitchFamily="34" charset="0"/>
                <a:ea typeface="Calibri" panose="020F0502020204030204" pitchFamily="34" charset="0"/>
                <a:cs typeface="Times New Roman" panose="02020603050405020304" pitchFamily="18" charset="0"/>
              </a:rPr>
              <a:t>Ossés</a:t>
            </a:r>
            <a:r>
              <a:rPr lang="es-AR" sz="700" dirty="0">
                <a:latin typeface="Arial" panose="020B0604020202020204" pitchFamily="34" charset="0"/>
                <a:ea typeface="Calibri" panose="020F0502020204030204" pitchFamily="34" charset="0"/>
                <a:cs typeface="Times New Roman" panose="02020603050405020304" pitchFamily="18" charset="0"/>
              </a:rPr>
              <a:t> JM</a:t>
            </a:r>
            <a:br>
              <a:rPr lang="es-AR" sz="700" dirty="0">
                <a:latin typeface="Arial" panose="020B0604020202020204" pitchFamily="34" charset="0"/>
                <a:ea typeface="Calibri" panose="020F0502020204030204" pitchFamily="34" charset="0"/>
                <a:cs typeface="Times New Roman" panose="02020603050405020304" pitchFamily="18" charset="0"/>
              </a:rPr>
            </a:br>
            <a:r>
              <a:rPr lang="es-AR" sz="700" dirty="0">
                <a:latin typeface="Arial" panose="020B0604020202020204" pitchFamily="34" charset="0"/>
                <a:ea typeface="Calibri" panose="020F0502020204030204" pitchFamily="34" charset="0"/>
                <a:cs typeface="Times New Roman" panose="02020603050405020304" pitchFamily="18" charset="0"/>
              </a:rPr>
              <a:t> Hospital Universitario Fundación Favaloro  </a:t>
            </a:r>
            <a:endParaRPr lang="en-US"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70A13A5F-E39D-ACBF-8EDA-52FE9EEB2928}"/>
              </a:ext>
            </a:extLst>
          </p:cNvPr>
          <p:cNvSpPr txBox="1"/>
          <p:nvPr/>
        </p:nvSpPr>
        <p:spPr>
          <a:xfrm>
            <a:off x="84252" y="2282149"/>
            <a:ext cx="4976584" cy="2862322"/>
          </a:xfrm>
          <a:prstGeom prst="rect">
            <a:avLst/>
          </a:prstGeom>
          <a:noFill/>
          <a:ln>
            <a:solidFill>
              <a:schemeClr val="tx1"/>
            </a:solidFill>
          </a:ln>
        </p:spPr>
        <p:txBody>
          <a:bodyPr wrap="square" rtlCol="0">
            <a:spAutoFit/>
          </a:bodyPr>
          <a:lstStyle/>
          <a:p>
            <a:pPr algn="just" defTabSz="685766">
              <a:defRPr/>
            </a:pPr>
            <a:r>
              <a:rPr lang="es-AR" sz="900" b="1" dirty="0">
                <a:latin typeface="Arial" panose="020B0604020202020204" pitchFamily="34" charset="0"/>
                <a:ea typeface="Calibri" panose="020F0502020204030204" pitchFamily="34" charset="0"/>
              </a:rPr>
              <a:t>Caso Clínico:</a:t>
            </a:r>
            <a:r>
              <a:rPr lang="es-AR" sz="900" dirty="0">
                <a:latin typeface="Arial" panose="020B0604020202020204" pitchFamily="34" charset="0"/>
                <a:ea typeface="Calibri" panose="020F0502020204030204" pitchFamily="34" charset="0"/>
              </a:rPr>
              <a:t> Mujer de 23 años, con diagnóstico de PAP a los 5 años de edad, consultó el día </a:t>
            </a:r>
            <a:r>
              <a:rPr lang="es-ES" sz="900" dirty="0">
                <a:latin typeface="Arial" panose="020B0604020202020204" pitchFamily="34" charset="0"/>
                <a:ea typeface="Calibri" panose="020F0502020204030204" pitchFamily="34" charset="0"/>
              </a:rPr>
              <a:t>8/1/24 por progresión de disnea clase funcional (CF) III a CF IV, con aumento del requerimiento de oxígeno suplementario. Ingresó a terapia intensiva por insuficiencia respiratoria hipoxémica requiriendo cánula nasal alto flujo (CNAF), se interpretó como progresión de enfermedad de base en etapa fibrótica, ingresando en lista de emergencia para trasplante bipulmonar (</a:t>
            </a:r>
            <a:r>
              <a:rPr lang="es-ES" sz="900" dirty="0" err="1">
                <a:latin typeface="Arial" panose="020B0604020202020204" pitchFamily="34" charset="0"/>
                <a:ea typeface="Calibri" panose="020F0502020204030204" pitchFamily="34" charset="0"/>
              </a:rPr>
              <a:t>TxBP</a:t>
            </a:r>
            <a:r>
              <a:rPr lang="es-ES" sz="900" dirty="0">
                <a:latin typeface="Arial" panose="020B0604020202020204" pitchFamily="34" charset="0"/>
                <a:ea typeface="Calibri" panose="020F0502020204030204" pitchFamily="34" charset="0"/>
              </a:rPr>
              <a:t>). El día 14/2/24 ingresó en operativo para </a:t>
            </a:r>
            <a:r>
              <a:rPr lang="es-ES" sz="900" dirty="0" err="1">
                <a:latin typeface="Arial" panose="020B0604020202020204" pitchFamily="34" charset="0"/>
                <a:ea typeface="Calibri" panose="020F0502020204030204" pitchFamily="34" charset="0"/>
              </a:rPr>
              <a:t>TxBP</a:t>
            </a:r>
            <a:r>
              <a:rPr lang="es-ES" sz="900" dirty="0">
                <a:latin typeface="Arial" panose="020B0604020202020204" pitchFamily="34" charset="0"/>
                <a:ea typeface="Calibri" panose="020F0502020204030204" pitchFamily="34" charset="0"/>
              </a:rPr>
              <a:t> sin requerir circulación extracorpórea (CEC). Extubada a las 24 horas </a:t>
            </a:r>
            <a:r>
              <a:rPr lang="es-ES" sz="900" dirty="0" err="1">
                <a:latin typeface="Arial" panose="020B0604020202020204" pitchFamily="34" charset="0"/>
                <a:ea typeface="Calibri" panose="020F0502020204030204" pitchFamily="34" charset="0"/>
              </a:rPr>
              <a:t>post-operatorio</a:t>
            </a:r>
            <a:r>
              <a:rPr lang="es-ES" sz="900" dirty="0">
                <a:latin typeface="Arial" panose="020B0604020202020204" pitchFamily="34" charset="0"/>
                <a:ea typeface="Calibri" panose="020F0502020204030204" pitchFamily="34" charset="0"/>
              </a:rPr>
              <a:t> (POP), con interfaz a CNAF/VNI, profilaxis con </a:t>
            </a:r>
            <a:r>
              <a:rPr lang="es-ES" sz="900" dirty="0" err="1">
                <a:latin typeface="Arial" panose="020B0604020202020204" pitchFamily="34" charset="0"/>
                <a:ea typeface="Calibri" panose="020F0502020204030204" pitchFamily="34" charset="0"/>
              </a:rPr>
              <a:t>cefepime</a:t>
            </a:r>
            <a:r>
              <a:rPr lang="es-ES" sz="900" dirty="0">
                <a:latin typeface="Arial" panose="020B0604020202020204" pitchFamily="34" charset="0"/>
                <a:ea typeface="Calibri" panose="020F0502020204030204" pitchFamily="34" charset="0"/>
              </a:rPr>
              <a:t> y vancomicina, cultivos con aislamiento de Streptococcus pneumoniae </a:t>
            </a:r>
            <a:r>
              <a:rPr lang="es-ES" sz="900" dirty="0" err="1">
                <a:latin typeface="Arial" panose="020B0604020202020204" pitchFamily="34" charset="0"/>
                <a:ea typeface="Calibri" panose="020F0502020204030204" pitchFamily="34" charset="0"/>
              </a:rPr>
              <a:t>multisensible</a:t>
            </a:r>
            <a:r>
              <a:rPr lang="es-ES" sz="900" dirty="0">
                <a:latin typeface="Arial" panose="020B0604020202020204" pitchFamily="34" charset="0"/>
                <a:ea typeface="Calibri" panose="020F0502020204030204" pitchFamily="34" charset="0"/>
              </a:rPr>
              <a:t> (MS) y Streptococcus </a:t>
            </a:r>
            <a:r>
              <a:rPr lang="es-ES" sz="900" dirty="0" err="1">
                <a:latin typeface="Arial" panose="020B0604020202020204" pitchFamily="34" charset="0"/>
                <a:ea typeface="Calibri" panose="020F0502020204030204" pitchFamily="34" charset="0"/>
              </a:rPr>
              <a:t>viridans</a:t>
            </a:r>
            <a:r>
              <a:rPr lang="es-ES" sz="900" dirty="0">
                <a:latin typeface="Arial" panose="020B0604020202020204" pitchFamily="34" charset="0"/>
                <a:ea typeface="Calibri" panose="020F0502020204030204" pitchFamily="34" charset="0"/>
              </a:rPr>
              <a:t>. Posteriormente evolucionó con deterioro de la mecánica respiratoria y mal manejo de secreciones requiriendo </a:t>
            </a:r>
            <a:r>
              <a:rPr lang="es-ES" sz="900" dirty="0" err="1">
                <a:latin typeface="Arial" panose="020B0604020202020204" pitchFamily="34" charset="0"/>
                <a:ea typeface="Calibri" panose="020F0502020204030204" pitchFamily="34" charset="0"/>
              </a:rPr>
              <a:t>reintubación</a:t>
            </a:r>
            <a:r>
              <a:rPr lang="es-ES" sz="900" dirty="0">
                <a:latin typeface="Arial" panose="020B0604020202020204" pitchFamily="34" charset="0"/>
                <a:ea typeface="Calibri" panose="020F0502020204030204" pitchFamily="34" charset="0"/>
              </a:rPr>
              <a:t>, se interpretó como neumonía en paciente inmunosuprimido, se realizó fibrobroncoscopía con lavado </a:t>
            </a:r>
            <a:r>
              <a:rPr lang="es-ES" sz="900" dirty="0" err="1">
                <a:latin typeface="Arial" panose="020B0604020202020204" pitchFamily="34" charset="0"/>
                <a:ea typeface="Calibri" panose="020F0502020204030204" pitchFamily="34" charset="0"/>
              </a:rPr>
              <a:t>broncoalveolar</a:t>
            </a:r>
            <a:r>
              <a:rPr lang="es-ES" sz="900" dirty="0">
                <a:latin typeface="Arial" panose="020B0604020202020204" pitchFamily="34" charset="0"/>
                <a:ea typeface="Calibri" panose="020F0502020204030204" pitchFamily="34" charset="0"/>
              </a:rPr>
              <a:t> (BAL) con rescate de Pseudomona </a:t>
            </a:r>
            <a:r>
              <a:rPr lang="es-ES" sz="900" dirty="0" err="1">
                <a:latin typeface="Arial" panose="020B0604020202020204" pitchFamily="34" charset="0"/>
                <a:ea typeface="Calibri" panose="020F0502020204030204" pitchFamily="34" charset="0"/>
              </a:rPr>
              <a:t>Aeruginosa</a:t>
            </a:r>
            <a:r>
              <a:rPr lang="es-ES" sz="900" dirty="0">
                <a:latin typeface="Arial" panose="020B0604020202020204" pitchFamily="34" charset="0"/>
                <a:ea typeface="Calibri" panose="020F0502020204030204" pitchFamily="34" charset="0"/>
              </a:rPr>
              <a:t> MS, completando tratamiento con ceftazidima, anfotericina </a:t>
            </a:r>
            <a:r>
              <a:rPr lang="es-ES" sz="900" dirty="0" err="1">
                <a:latin typeface="Arial" panose="020B0604020202020204" pitchFamily="34" charset="0"/>
                <a:ea typeface="Calibri" panose="020F0502020204030204" pitchFamily="34" charset="0"/>
              </a:rPr>
              <a:t>liposomal</a:t>
            </a:r>
            <a:r>
              <a:rPr lang="es-ES" sz="900" dirty="0">
                <a:latin typeface="Arial" panose="020B0604020202020204" pitchFamily="34" charset="0"/>
                <a:ea typeface="Calibri" panose="020F0502020204030204" pitchFamily="34" charset="0"/>
              </a:rPr>
              <a:t> y amikacina. Ante dificultad para </a:t>
            </a:r>
            <a:r>
              <a:rPr lang="es-ES" sz="900" dirty="0" err="1">
                <a:latin typeface="Arial" panose="020B0604020202020204" pitchFamily="34" charset="0"/>
                <a:ea typeface="Calibri" panose="020F0502020204030204" pitchFamily="34" charset="0"/>
              </a:rPr>
              <a:t>weaning</a:t>
            </a:r>
            <a:r>
              <a:rPr lang="es-ES" sz="900" dirty="0">
                <a:latin typeface="Arial" panose="020B0604020202020204" pitchFamily="34" charset="0"/>
                <a:ea typeface="Calibri" panose="020F0502020204030204" pitchFamily="34" charset="0"/>
              </a:rPr>
              <a:t> ventilatorio se realizó </a:t>
            </a:r>
            <a:r>
              <a:rPr lang="es-ES" sz="900" dirty="0" err="1">
                <a:latin typeface="Arial" panose="020B0604020202020204" pitchFamily="34" charset="0"/>
                <a:ea typeface="Calibri" panose="020F0502020204030204" pitchFamily="34" charset="0"/>
              </a:rPr>
              <a:t>videofibrobroncoscopia</a:t>
            </a:r>
            <a:r>
              <a:rPr lang="es-ES" sz="900" dirty="0">
                <a:latin typeface="Arial" panose="020B0604020202020204" pitchFamily="34" charset="0"/>
                <a:ea typeface="Calibri" panose="020F0502020204030204" pitchFamily="34" charset="0"/>
              </a:rPr>
              <a:t> en el que se evidenció dehiscencia de anastomosis de bronquio fuente derecho requiriendo colocación de </a:t>
            </a:r>
            <a:r>
              <a:rPr lang="es-ES" sz="900" dirty="0" err="1">
                <a:latin typeface="Arial" panose="020B0604020202020204" pitchFamily="34" charset="0"/>
                <a:ea typeface="Calibri" panose="020F0502020204030204" pitchFamily="34" charset="0"/>
              </a:rPr>
              <a:t>stent</a:t>
            </a:r>
            <a:r>
              <a:rPr lang="es-ES" sz="900" dirty="0">
                <a:latin typeface="Arial" panose="020B0604020202020204" pitchFamily="34" charset="0"/>
                <a:ea typeface="Calibri" panose="020F0502020204030204" pitchFamily="34" charset="0"/>
              </a:rPr>
              <a:t> metálico autoexpandible recubierto de silicona y posterior traqueostomía percutánea. Realizó rehabilitación kinesiológica respiratoria y motora con destete progresivo de asistencia respiratoria mecánica siendo </a:t>
            </a:r>
            <a:r>
              <a:rPr lang="es-ES" sz="900" dirty="0" err="1">
                <a:latin typeface="Arial" panose="020B0604020202020204" pitchFamily="34" charset="0"/>
                <a:ea typeface="Calibri" panose="020F0502020204030204" pitchFamily="34" charset="0"/>
              </a:rPr>
              <a:t>decanulada</a:t>
            </a:r>
            <a:r>
              <a:rPr lang="es-ES" sz="900" dirty="0">
                <a:latin typeface="Arial" panose="020B0604020202020204" pitchFamily="34" charset="0"/>
                <a:ea typeface="Calibri" panose="020F0502020204030204" pitchFamily="34" charset="0"/>
              </a:rPr>
              <a:t> 15 días después, presentando buena evolución clínica, hemodinámicamente estable, sin requerimiento de oxígeno suplementario, por lo que fue dada de alta hospitalaria. </a:t>
            </a:r>
          </a:p>
        </p:txBody>
      </p:sp>
      <p:sp>
        <p:nvSpPr>
          <p:cNvPr id="6" name="CuadroTexto 5">
            <a:extLst>
              <a:ext uri="{FF2B5EF4-FFF2-40B4-BE49-F238E27FC236}">
                <a16:creationId xmlns:a16="http://schemas.microsoft.com/office/drawing/2014/main" id="{A3F12F8C-F830-4404-AF68-C24D94803851}"/>
              </a:ext>
            </a:extLst>
          </p:cNvPr>
          <p:cNvSpPr txBox="1"/>
          <p:nvPr/>
        </p:nvSpPr>
        <p:spPr>
          <a:xfrm>
            <a:off x="84252" y="1305222"/>
            <a:ext cx="4976585" cy="923330"/>
          </a:xfrm>
          <a:prstGeom prst="rect">
            <a:avLst/>
          </a:prstGeom>
          <a:noFill/>
          <a:ln>
            <a:solidFill>
              <a:schemeClr val="tx1"/>
            </a:solidFill>
          </a:ln>
        </p:spPr>
        <p:txBody>
          <a:bodyPr wrap="square" rtlCol="0">
            <a:spAutoFit/>
          </a:bodyPr>
          <a:lstStyle/>
          <a:p>
            <a:pPr algn="just" defTabSz="685766">
              <a:defRPr/>
            </a:pPr>
            <a:r>
              <a:rPr lang="es-AR" sz="900" b="1" dirty="0">
                <a:solidFill>
                  <a:srgbClr val="000000"/>
                </a:solidFill>
                <a:latin typeface="Arial" panose="020B0604020202020204" pitchFamily="34" charset="0"/>
                <a:ea typeface="Times New Roman" panose="02020603050405020304" pitchFamily="18" charset="0"/>
              </a:rPr>
              <a:t>Introducción:</a:t>
            </a:r>
            <a:r>
              <a:rPr lang="es-AR" sz="900" dirty="0">
                <a:solidFill>
                  <a:srgbClr val="000000"/>
                </a:solidFill>
                <a:latin typeface="Arial" panose="020B0604020202020204" pitchFamily="34" charset="0"/>
                <a:ea typeface="Times New Roman" panose="02020603050405020304" pitchFamily="18" charset="0"/>
              </a:rPr>
              <a:t> </a:t>
            </a:r>
            <a:r>
              <a:rPr lang="es-EC" sz="900" dirty="0">
                <a:solidFill>
                  <a:srgbClr val="000000"/>
                </a:solidFill>
                <a:latin typeface="Arial" panose="020B0604020202020204" pitchFamily="34" charset="0"/>
                <a:ea typeface="Times New Roman" panose="02020603050405020304" pitchFamily="18" charset="0"/>
              </a:rPr>
              <a:t>La </a:t>
            </a:r>
            <a:r>
              <a:rPr lang="es-EC" sz="900" i="1" dirty="0">
                <a:solidFill>
                  <a:srgbClr val="000000"/>
                </a:solidFill>
                <a:latin typeface="Arial" panose="020B0604020202020204" pitchFamily="34" charset="0"/>
                <a:ea typeface="Times New Roman" panose="02020603050405020304" pitchFamily="18" charset="0"/>
              </a:rPr>
              <a:t>proteinosis alveolar pulmonar</a:t>
            </a:r>
            <a:r>
              <a:rPr lang="es-EC" sz="900" dirty="0">
                <a:solidFill>
                  <a:srgbClr val="000000"/>
                </a:solidFill>
                <a:latin typeface="Arial" panose="020B0604020202020204" pitchFamily="34" charset="0"/>
                <a:ea typeface="Times New Roman" panose="02020603050405020304" pitchFamily="18" charset="0"/>
              </a:rPr>
              <a:t> (PAP) es una patología rara, caracterizada por dos procesos patológicos que afectan la homeostasis del surfactante: desorden en la reducción del aclaramiento del surfactante y producción anormal del mismo. Su prevalencia oscila entre 3,7 y 40 casos por millón de habitantes. Presentamos el caso de una paciente con insuficiencia respiratoria hipoxémica, interpretado como progresión de enfermedad de base, ingresando en lista de emergencia para trasplante bipulmonar. </a:t>
            </a:r>
            <a:endParaRPr lang="en-US" sz="900" dirty="0">
              <a:latin typeface="Times New Roman" panose="02020603050405020304" pitchFamily="18" charset="0"/>
              <a:ea typeface="Times New Roman" panose="02020603050405020304" pitchFamily="18" charset="0"/>
            </a:endParaRPr>
          </a:p>
        </p:txBody>
      </p:sp>
      <p:sp>
        <p:nvSpPr>
          <p:cNvPr id="7" name="CuadroTexto 6">
            <a:extLst>
              <a:ext uri="{FF2B5EF4-FFF2-40B4-BE49-F238E27FC236}">
                <a16:creationId xmlns:a16="http://schemas.microsoft.com/office/drawing/2014/main" id="{D7B5020F-1BB4-A763-9269-13F5E79F6ABA}"/>
              </a:ext>
            </a:extLst>
          </p:cNvPr>
          <p:cNvSpPr txBox="1"/>
          <p:nvPr/>
        </p:nvSpPr>
        <p:spPr>
          <a:xfrm>
            <a:off x="84252" y="6984293"/>
            <a:ext cx="4976584" cy="1338828"/>
          </a:xfrm>
          <a:prstGeom prst="rect">
            <a:avLst/>
          </a:prstGeom>
          <a:noFill/>
          <a:ln>
            <a:solidFill>
              <a:schemeClr val="tx1"/>
            </a:solidFill>
          </a:ln>
        </p:spPr>
        <p:txBody>
          <a:bodyPr wrap="square" rtlCol="0">
            <a:spAutoFit/>
          </a:bodyPr>
          <a:lstStyle/>
          <a:p>
            <a:pPr algn="just" defTabSz="685766">
              <a:defRPr/>
            </a:pPr>
            <a:r>
              <a:rPr lang="es-AR" sz="900" b="1" dirty="0">
                <a:latin typeface="Arial" panose="020B0604020202020204" pitchFamily="34" charset="0"/>
                <a:ea typeface="Calibri" panose="020F0502020204030204" pitchFamily="34" charset="0"/>
              </a:rPr>
              <a:t>Discusión</a:t>
            </a:r>
            <a:r>
              <a:rPr lang="es-EC" sz="900" b="1" dirty="0">
                <a:latin typeface="Arial" panose="020B0604020202020204" pitchFamily="34" charset="0"/>
                <a:ea typeface="Calibri" panose="020F0502020204030204" pitchFamily="34" charset="0"/>
              </a:rPr>
              <a:t>:</a:t>
            </a:r>
            <a:r>
              <a:rPr lang="es-EC" sz="900" dirty="0">
                <a:latin typeface="Arial" panose="020B0604020202020204" pitchFamily="34" charset="0"/>
                <a:ea typeface="Calibri" panose="020F0502020204030204" pitchFamily="34" charset="0"/>
              </a:rPr>
              <a:t> </a:t>
            </a:r>
            <a:r>
              <a:rPr lang="es-ES" sz="900" dirty="0">
                <a:latin typeface="Arial" panose="020B0604020202020204" pitchFamily="34" charset="0"/>
                <a:ea typeface="Calibri" panose="020F0502020204030204" pitchFamily="34" charset="0"/>
              </a:rPr>
              <a:t>La PAP resulta de la acumulación de material </a:t>
            </a:r>
            <a:r>
              <a:rPr lang="es-ES" sz="900" dirty="0" err="1">
                <a:latin typeface="Arial" panose="020B0604020202020204" pitchFamily="34" charset="0"/>
                <a:ea typeface="Calibri" panose="020F0502020204030204" pitchFamily="34" charset="0"/>
              </a:rPr>
              <a:t>lipoproteináceo</a:t>
            </a:r>
            <a:r>
              <a:rPr lang="es-ES" sz="900" dirty="0">
                <a:latin typeface="Arial" panose="020B0604020202020204" pitchFamily="34" charset="0"/>
                <a:ea typeface="Calibri" panose="020F0502020204030204" pitchFamily="34" charset="0"/>
              </a:rPr>
              <a:t> en los alvéolos y macrófagos alveolares, secundaria a una homeostasis anormal del surfactante, producto de un desequilibrio entre la producción y la eliminación del mismo. Se clasifica en: primaria que puede ser autoinmune o hereditaria; secundaria y congénita, caracterizada por mutaciones que alteran la producción o función del surfactante. Afectando mayormente al sexo masculino. El diagnóstico se basa en la historia clínica, imágenes tomográficas, BAL, dosaje de anticuerpos anti factor estimulante de colonias de los granulocitos-macrófagos (GM-CSF). El tratamiento estándar es el lavado pulmonar total (LPT) único o periódico, GM-CSF e incluso el </a:t>
            </a:r>
            <a:r>
              <a:rPr lang="es-ES" sz="900" dirty="0" err="1">
                <a:latin typeface="Arial" panose="020B0604020202020204" pitchFamily="34" charset="0"/>
                <a:ea typeface="Calibri" panose="020F0502020204030204" pitchFamily="34" charset="0"/>
              </a:rPr>
              <a:t>TxBP</a:t>
            </a:r>
            <a:r>
              <a:rPr lang="es-ES" sz="900" dirty="0">
                <a:latin typeface="Arial" panose="020B0604020202020204" pitchFamily="34" charset="0"/>
                <a:ea typeface="Calibri" panose="020F0502020204030204" pitchFamily="34" charset="0"/>
              </a:rPr>
              <a:t> en aquellos pacientes refractarios a todo tipo de tratamiento.</a:t>
            </a:r>
            <a:endParaRPr lang="es-ES" sz="900" b="1" kern="0" dirty="0">
              <a:solidFill>
                <a:schemeClr val="tx2">
                  <a:lumMod val="50000"/>
                </a:schemeClr>
              </a:solidFill>
              <a:latin typeface="+mj-lt"/>
              <a:cs typeface="Rockwell"/>
            </a:endParaRPr>
          </a:p>
        </p:txBody>
      </p:sp>
      <p:sp>
        <p:nvSpPr>
          <p:cNvPr id="8" name="CuadroTexto 7">
            <a:extLst>
              <a:ext uri="{FF2B5EF4-FFF2-40B4-BE49-F238E27FC236}">
                <a16:creationId xmlns:a16="http://schemas.microsoft.com/office/drawing/2014/main" id="{17ED30F5-998E-3F25-1615-E99EF1156066}"/>
              </a:ext>
            </a:extLst>
          </p:cNvPr>
          <p:cNvSpPr txBox="1"/>
          <p:nvPr/>
        </p:nvSpPr>
        <p:spPr>
          <a:xfrm>
            <a:off x="84252" y="8402153"/>
            <a:ext cx="4976584" cy="646331"/>
          </a:xfrm>
          <a:prstGeom prst="rect">
            <a:avLst/>
          </a:prstGeom>
          <a:noFill/>
          <a:ln>
            <a:solidFill>
              <a:schemeClr val="tx1"/>
            </a:solidFill>
          </a:ln>
        </p:spPr>
        <p:txBody>
          <a:bodyPr wrap="square" rtlCol="0">
            <a:spAutoFit/>
          </a:bodyPr>
          <a:lstStyle/>
          <a:p>
            <a:pPr algn="just" defTabSz="685766">
              <a:defRPr/>
            </a:pPr>
            <a:r>
              <a:rPr lang="es-ES" sz="900" b="1" dirty="0">
                <a:solidFill>
                  <a:srgbClr val="000000"/>
                </a:solidFill>
                <a:latin typeface="Arial" panose="020B0604020202020204" pitchFamily="34" charset="0"/>
                <a:ea typeface="Calibri" panose="020F0502020204030204" pitchFamily="34" charset="0"/>
              </a:rPr>
              <a:t>Conclusión:</a:t>
            </a:r>
            <a:r>
              <a:rPr lang="es-ES" sz="900" dirty="0">
                <a:solidFill>
                  <a:srgbClr val="000000"/>
                </a:solidFill>
                <a:latin typeface="Arial" panose="020B0604020202020204" pitchFamily="34" charset="0"/>
                <a:ea typeface="Calibri" panose="020F0502020204030204" pitchFamily="34" charset="0"/>
              </a:rPr>
              <a:t> Se presenta el caso de una paciente con diagnóstico de PAP autoinmune, con un deterioro progresivo de su cuadro clínico, refractaria al tratamiento con requerimiento de trasplante bipulmonar, que resultó ser un procedimiento bien tolerado con significativa mejoría clínica. </a:t>
            </a:r>
            <a:endParaRPr lang="es-ES" sz="900" dirty="0">
              <a:latin typeface="Arial" panose="020B0604020202020204" pitchFamily="34" charset="0"/>
              <a:ea typeface="Calibri" panose="020F0502020204030204" pitchFamily="34" charset="0"/>
            </a:endParaRPr>
          </a:p>
        </p:txBody>
      </p:sp>
      <p:pic>
        <p:nvPicPr>
          <p:cNvPr id="10" name="Imagen 9">
            <a:extLst>
              <a:ext uri="{FF2B5EF4-FFF2-40B4-BE49-F238E27FC236}">
                <a16:creationId xmlns:a16="http://schemas.microsoft.com/office/drawing/2014/main" id="{0A5B7E30-B21E-F0AD-A2ED-155A2A63BB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525" y="5237245"/>
            <a:ext cx="1924230" cy="1668016"/>
          </a:xfrm>
          <a:prstGeom prst="rect">
            <a:avLst/>
          </a:prstGeom>
        </p:spPr>
      </p:pic>
      <p:pic>
        <p:nvPicPr>
          <p:cNvPr id="12" name="Imagen 11">
            <a:extLst>
              <a:ext uri="{FF2B5EF4-FFF2-40B4-BE49-F238E27FC236}">
                <a16:creationId xmlns:a16="http://schemas.microsoft.com/office/drawing/2014/main" id="{2932F9AF-6B42-559D-017A-F3598CF46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8143" y="5237245"/>
            <a:ext cx="1924230" cy="1649440"/>
          </a:xfrm>
          <a:prstGeom prst="rect">
            <a:avLst/>
          </a:prstGeom>
        </p:spPr>
      </p:pic>
      <p:pic>
        <p:nvPicPr>
          <p:cNvPr id="17" name="Google Shape;142;p1" descr="Portada_diapo_FF+UF">
            <a:extLst>
              <a:ext uri="{FF2B5EF4-FFF2-40B4-BE49-F238E27FC236}">
                <a16:creationId xmlns:a16="http://schemas.microsoft.com/office/drawing/2014/main" id="{6953448E-59F8-C1AC-4646-BBDD32EE58CA}"/>
              </a:ext>
            </a:extLst>
          </p:cNvPr>
          <p:cNvPicPr preferRelativeResize="0">
            <a:picLocks noChangeAspect="1" noChangeArrowheads="1"/>
          </p:cNvPicPr>
          <p:nvPr/>
        </p:nvPicPr>
        <p:blipFill rotWithShape="1">
          <a:blip r:embed="rId4">
            <a:extLst>
              <a:ext uri="{28A0092B-C50C-407E-A947-70E740481C1C}">
                <a14:useLocalDpi xmlns:a14="http://schemas.microsoft.com/office/drawing/2010/main" val="0"/>
              </a:ext>
            </a:extLst>
          </a:blip>
          <a:srcRect t="3610" b="76931"/>
          <a:stretch/>
        </p:blipFill>
        <p:spPr bwMode="auto">
          <a:xfrm>
            <a:off x="0" y="32757"/>
            <a:ext cx="5145088" cy="6463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uadroTexto 17">
            <a:extLst>
              <a:ext uri="{FF2B5EF4-FFF2-40B4-BE49-F238E27FC236}">
                <a16:creationId xmlns:a16="http://schemas.microsoft.com/office/drawing/2014/main" id="{81B3CCEB-6214-205B-8646-EA5A6F9C343F}"/>
              </a:ext>
            </a:extLst>
          </p:cNvPr>
          <p:cNvSpPr txBox="1"/>
          <p:nvPr/>
        </p:nvSpPr>
        <p:spPr>
          <a:xfrm>
            <a:off x="0" y="-21575"/>
            <a:ext cx="808075" cy="276999"/>
          </a:xfrm>
          <a:prstGeom prst="rect">
            <a:avLst/>
          </a:prstGeom>
          <a:noFill/>
        </p:spPr>
        <p:txBody>
          <a:bodyPr wrap="square" rtlCol="0">
            <a:spAutoFit/>
          </a:bodyPr>
          <a:lstStyle/>
          <a:p>
            <a:r>
              <a:rPr lang="es-419" sz="1200" b="1" dirty="0">
                <a:latin typeface="Arial" panose="020B0604020202020204" pitchFamily="34" charset="0"/>
                <a:cs typeface="Arial" panose="020B0604020202020204" pitchFamily="34" charset="0"/>
              </a:rPr>
              <a:t>P-077</a:t>
            </a:r>
          </a:p>
        </p:txBody>
      </p:sp>
    </p:spTree>
    <p:extLst>
      <p:ext uri="{BB962C8B-B14F-4D97-AF65-F5344CB8AC3E}">
        <p14:creationId xmlns:p14="http://schemas.microsoft.com/office/powerpoint/2010/main" val="90295440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57</TotalTime>
  <Words>557</Words>
  <Application>Microsoft Office PowerPoint</Application>
  <PresentationFormat>Personalizado</PresentationFormat>
  <Paragraphs>6</Paragraphs>
  <Slides>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Calibri</vt:lpstr>
      <vt:lpstr>Calibri Light</vt:lpstr>
      <vt:lpstr>Times New Roman</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Karen Ochoa</dc:creator>
  <cp:lastModifiedBy>Karen Ochoa</cp:lastModifiedBy>
  <cp:revision>3</cp:revision>
  <dcterms:created xsi:type="dcterms:W3CDTF">2024-10-18T22:23:22Z</dcterms:created>
  <dcterms:modified xsi:type="dcterms:W3CDTF">2024-10-19T00:45:47Z</dcterms:modified>
</cp:coreProperties>
</file>