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embeddedFontLst>
    <p:embeddedFont>
      <p:font typeface="Gill Sans" panose="020B0604020202020204" charset="0"/>
      <p:regular r:id="rId4"/>
      <p:bold r:id="rId5"/>
    </p:embeddedFont>
    <p:embeddedFont>
      <p:font typeface="Gill Sans MT" panose="020B0502020104020203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iA9Eog9Zu/nfqwnhVUtH62+/V5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5184D3A-C73E-417E-B718-EBAD6E7B32A5}">
  <a:tblStyle styleId="{85184D3A-C73E-417E-B718-EBAD6E7B32A5}" styleName="Table_0">
    <a:wholeTbl>
      <a:tcTxStyle b="off" i="off">
        <a:font>
          <a:latin typeface="Gill Sans MT"/>
          <a:ea typeface="Gill Sans MT"/>
          <a:cs typeface="Gill Sans MT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3E7E8"/>
          </a:solidFill>
        </a:fill>
      </a:tcStyle>
    </a:wholeTbl>
    <a:band1H>
      <a:tcTxStyle b="off" i="off"/>
      <a:tcStyle>
        <a:tcBdr/>
        <a:fill>
          <a:solidFill>
            <a:srgbClr val="E5CBCD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E5CBCD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7741E9E7-B365-48BF-BF0E-6355DF39314A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4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customschemas.google.com/relationships/presentationmetadata" Target="meta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4"/>
          <p:cNvCxnSpPr/>
          <p:nvPr/>
        </p:nvCxnSpPr>
        <p:spPr>
          <a:xfrm>
            <a:off x="811964" y="2462784"/>
            <a:ext cx="369638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811964" y="1072220"/>
            <a:ext cx="3696381" cy="14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811964" y="2692734"/>
            <a:ext cx="1758243" cy="1069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SzPts val="1238"/>
              <a:buNone/>
              <a:defRPr sz="1238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844"/>
              <a:buNone/>
              <a:defRPr sz="843" b="1"/>
            </a:lvl2pPr>
            <a:lvl3pPr marL="1371600" lvl="2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759"/>
              <a:buNone/>
              <a:defRPr sz="759" b="1"/>
            </a:lvl3pPr>
            <a:lvl4pPr marL="1828800" lvl="3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 b="1"/>
            </a:lvl4pPr>
            <a:lvl5pPr marL="2286000" lvl="4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 b="1"/>
            </a:lvl5pPr>
            <a:lvl6pPr marL="2743200" lvl="5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 b="1"/>
            </a:lvl6pPr>
            <a:lvl7pPr marL="3200400" lvl="6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 b="1"/>
            </a:lvl7pPr>
            <a:lvl8pPr marL="3657600" lvl="7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 b="1"/>
            </a:lvl8pPr>
            <a:lvl9pPr marL="4114800" lvl="8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 b="1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2"/>
          </p:nvPr>
        </p:nvSpPr>
        <p:spPr>
          <a:xfrm>
            <a:off x="811964" y="3765694"/>
            <a:ext cx="1758243" cy="352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563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3"/>
          </p:nvPr>
        </p:nvSpPr>
        <p:spPr>
          <a:xfrm>
            <a:off x="2750165" y="2697340"/>
            <a:ext cx="1758179" cy="1069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63"/>
              </a:spcBef>
              <a:spcAft>
                <a:spcPts val="0"/>
              </a:spcAft>
              <a:buSzPts val="1238"/>
              <a:buNone/>
              <a:defRPr sz="1238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844"/>
              <a:buNone/>
              <a:defRPr sz="843" b="1"/>
            </a:lvl2pPr>
            <a:lvl3pPr marL="1371600" lvl="2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759"/>
              <a:buNone/>
              <a:defRPr sz="759" b="1"/>
            </a:lvl3pPr>
            <a:lvl4pPr marL="1828800" lvl="3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 b="1"/>
            </a:lvl4pPr>
            <a:lvl5pPr marL="2286000" lvl="4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 b="1"/>
            </a:lvl5pPr>
            <a:lvl6pPr marL="2743200" lvl="5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 b="1"/>
            </a:lvl6pPr>
            <a:lvl7pPr marL="3200400" lvl="6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 b="1"/>
            </a:lvl7pPr>
            <a:lvl8pPr marL="3657600" lvl="7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 b="1"/>
            </a:lvl8pPr>
            <a:lvl9pPr marL="4114800" lvl="8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 b="1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4"/>
          </p:nvPr>
        </p:nvSpPr>
        <p:spPr>
          <a:xfrm>
            <a:off x="2750165" y="3761989"/>
            <a:ext cx="1758179" cy="3516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563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3176180" y="440494"/>
            <a:ext cx="1332164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811964" y="439078"/>
            <a:ext cx="2269127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274345" y="1065298"/>
            <a:ext cx="447607" cy="67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Google Shape;83;p13"/>
          <p:cNvCxnSpPr/>
          <p:nvPr/>
        </p:nvCxnSpPr>
        <p:spPr>
          <a:xfrm>
            <a:off x="811964" y="2462784"/>
            <a:ext cx="369638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811964" y="1072694"/>
            <a:ext cx="3696380" cy="1398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body" idx="1"/>
          </p:nvPr>
        </p:nvSpPr>
        <p:spPr>
          <a:xfrm rot="5400000">
            <a:off x="359746" y="3139864"/>
            <a:ext cx="4600817" cy="3696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563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dt" idx="10"/>
          </p:nvPr>
        </p:nvSpPr>
        <p:spPr>
          <a:xfrm>
            <a:off x="3176180" y="440494"/>
            <a:ext cx="1332164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ftr" idx="11"/>
          </p:nvPr>
        </p:nvSpPr>
        <p:spPr>
          <a:xfrm>
            <a:off x="811964" y="439078"/>
            <a:ext cx="2269127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ldNum" idx="12"/>
          </p:nvPr>
        </p:nvSpPr>
        <p:spPr>
          <a:xfrm>
            <a:off x="274345" y="1065298"/>
            <a:ext cx="447607" cy="67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 rot="5400000">
            <a:off x="1095025" y="3861666"/>
            <a:ext cx="6213185" cy="62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 rot="5400000">
            <a:off x="-803696" y="2680960"/>
            <a:ext cx="6213185" cy="2981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563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dt" idx="10"/>
          </p:nvPr>
        </p:nvSpPr>
        <p:spPr>
          <a:xfrm>
            <a:off x="3176180" y="440494"/>
            <a:ext cx="1332164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ftr" idx="11"/>
          </p:nvPr>
        </p:nvSpPr>
        <p:spPr>
          <a:xfrm>
            <a:off x="811964" y="439078"/>
            <a:ext cx="2269127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ldNum" idx="12"/>
          </p:nvPr>
        </p:nvSpPr>
        <p:spPr>
          <a:xfrm>
            <a:off x="274345" y="1065298"/>
            <a:ext cx="447607" cy="67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95" name="Google Shape;95;p14"/>
          <p:cNvCxnSpPr/>
          <p:nvPr/>
        </p:nvCxnSpPr>
        <p:spPr>
          <a:xfrm>
            <a:off x="3891391" y="1065300"/>
            <a:ext cx="0" cy="6213185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ctrTitle"/>
          </p:nvPr>
        </p:nvSpPr>
        <p:spPr>
          <a:xfrm>
            <a:off x="1347930" y="1069733"/>
            <a:ext cx="3160415" cy="3388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38"/>
              <a:buFont typeface="Gill Sans"/>
              <a:buNone/>
              <a:defRPr sz="30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1"/>
          </p:nvPr>
        </p:nvSpPr>
        <p:spPr>
          <a:xfrm>
            <a:off x="1347930" y="4708274"/>
            <a:ext cx="3160415" cy="1303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563"/>
              </a:spcBef>
              <a:spcAft>
                <a:spcPts val="0"/>
              </a:spcAft>
              <a:buSzPts val="900"/>
              <a:buNone/>
              <a:defRPr sz="900" b="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844"/>
              <a:buNone/>
              <a:defRPr sz="843"/>
            </a:lvl2pPr>
            <a:lvl3pPr lvl="2" algn="ctr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759"/>
              <a:buNone/>
              <a:defRPr sz="759"/>
            </a:lvl3pPr>
            <a:lvl4pPr lvl="3" algn="ctr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/>
            </a:lvl4pPr>
            <a:lvl5pPr lvl="4" algn="ctr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/>
            </a:lvl5pPr>
            <a:lvl6pPr lvl="5" algn="ctr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/>
            </a:lvl6pPr>
            <a:lvl7pPr lvl="6" algn="ctr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/>
            </a:lvl7pPr>
            <a:lvl8pPr lvl="7" algn="ctr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/>
            </a:lvl8pPr>
            <a:lvl9pPr lvl="8" algn="ctr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dt" idx="10"/>
          </p:nvPr>
        </p:nvSpPr>
        <p:spPr>
          <a:xfrm>
            <a:off x="3176180" y="440494"/>
            <a:ext cx="1332164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1347930" y="439078"/>
            <a:ext cx="1736039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07021" y="1065298"/>
            <a:ext cx="451128" cy="67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30" name="Google Shape;30;p5"/>
          <p:cNvCxnSpPr/>
          <p:nvPr/>
        </p:nvCxnSpPr>
        <p:spPr>
          <a:xfrm>
            <a:off x="1347930" y="4704723"/>
            <a:ext cx="3160415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811964" y="1072694"/>
            <a:ext cx="3696380" cy="1398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11964" y="2687645"/>
            <a:ext cx="3696380" cy="4600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563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3176180" y="440494"/>
            <a:ext cx="1332164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811964" y="439078"/>
            <a:ext cx="2269127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274345" y="1065298"/>
            <a:ext cx="447607" cy="67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37" name="Google Shape;37;p6"/>
          <p:cNvCxnSpPr/>
          <p:nvPr/>
        </p:nvCxnSpPr>
        <p:spPr>
          <a:xfrm>
            <a:off x="811964" y="2462784"/>
            <a:ext cx="369638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811964" y="2341507"/>
            <a:ext cx="3159564" cy="2517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811964" y="5074929"/>
            <a:ext cx="3159564" cy="1350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563"/>
              </a:spcBef>
              <a:spcAft>
                <a:spcPts val="0"/>
              </a:spcAft>
              <a:buSzPts val="1013"/>
              <a:buNone/>
              <a:defRPr sz="1013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844"/>
              <a:buNone/>
              <a:defRPr sz="843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759"/>
              <a:buNone/>
              <a:defRPr sz="759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675"/>
              <a:buNone/>
              <a:defRPr sz="675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3176180" y="440494"/>
            <a:ext cx="1332164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811964" y="439078"/>
            <a:ext cx="2269127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274345" y="1065298"/>
            <a:ext cx="447607" cy="67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44" name="Google Shape;44;p7"/>
          <p:cNvCxnSpPr/>
          <p:nvPr/>
        </p:nvCxnSpPr>
        <p:spPr>
          <a:xfrm>
            <a:off x="811964" y="5073313"/>
            <a:ext cx="3159564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11964" y="1073187"/>
            <a:ext cx="3696380" cy="1412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11964" y="2685248"/>
            <a:ext cx="1758302" cy="458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563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2750165" y="2685249"/>
            <a:ext cx="1758179" cy="4583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563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3176180" y="440494"/>
            <a:ext cx="1332164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811964" y="439078"/>
            <a:ext cx="2269127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274345" y="1065298"/>
            <a:ext cx="447607" cy="67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52" name="Google Shape;52;p8"/>
          <p:cNvCxnSpPr/>
          <p:nvPr/>
        </p:nvCxnSpPr>
        <p:spPr>
          <a:xfrm>
            <a:off x="811964" y="2462784"/>
            <a:ext cx="369638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9"/>
          <p:cNvCxnSpPr/>
          <p:nvPr/>
        </p:nvCxnSpPr>
        <p:spPr>
          <a:xfrm>
            <a:off x="811964" y="2462784"/>
            <a:ext cx="369638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11964" y="1072694"/>
            <a:ext cx="3696380" cy="1398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3176180" y="440494"/>
            <a:ext cx="1332164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811964" y="439078"/>
            <a:ext cx="2269127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274345" y="1065298"/>
            <a:ext cx="447607" cy="67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dt" idx="10"/>
          </p:nvPr>
        </p:nvSpPr>
        <p:spPr>
          <a:xfrm>
            <a:off x="3176180" y="440494"/>
            <a:ext cx="1332164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ftr" idx="11"/>
          </p:nvPr>
        </p:nvSpPr>
        <p:spPr>
          <a:xfrm>
            <a:off x="811964" y="439078"/>
            <a:ext cx="2269127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274345" y="1065298"/>
            <a:ext cx="447607" cy="67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/>
          </p:nvPr>
        </p:nvSpPr>
        <p:spPr>
          <a:xfrm>
            <a:off x="809461" y="1065298"/>
            <a:ext cx="1364597" cy="2996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Gill Sans"/>
              <a:buNone/>
              <a:defRPr sz="135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2354994" y="1065299"/>
            <a:ext cx="2153350" cy="621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563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2"/>
          </p:nvPr>
        </p:nvSpPr>
        <p:spPr>
          <a:xfrm>
            <a:off x="809461" y="4273990"/>
            <a:ext cx="1365395" cy="299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563"/>
              </a:spcBef>
              <a:spcAft>
                <a:spcPts val="0"/>
              </a:spcAft>
              <a:buSzPts val="900"/>
              <a:buNone/>
              <a:defRPr sz="900"/>
            </a:lvl1pPr>
            <a:lvl2pPr marL="914400" lvl="1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591"/>
              <a:buNone/>
              <a:defRPr sz="591"/>
            </a:lvl2pPr>
            <a:lvl3pPr marL="1371600" lvl="2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506"/>
              <a:buNone/>
              <a:defRPr sz="506"/>
            </a:lvl3pPr>
            <a:lvl4pPr marL="1828800" lvl="3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422"/>
              <a:buNone/>
              <a:defRPr sz="421"/>
            </a:lvl4pPr>
            <a:lvl5pPr marL="2286000" lvl="4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422"/>
              <a:buNone/>
              <a:defRPr sz="421"/>
            </a:lvl5pPr>
            <a:lvl6pPr marL="2743200" lvl="5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422"/>
              <a:buNone/>
              <a:defRPr sz="421"/>
            </a:lvl6pPr>
            <a:lvl7pPr marL="3200400" lvl="6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422"/>
              <a:buNone/>
              <a:defRPr sz="421"/>
            </a:lvl7pPr>
            <a:lvl8pPr marL="3657600" lvl="7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422"/>
              <a:buNone/>
              <a:defRPr sz="421"/>
            </a:lvl8pPr>
            <a:lvl9pPr marL="4114800" lvl="8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422"/>
              <a:buNone/>
              <a:defRPr sz="421"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3176180" y="440494"/>
            <a:ext cx="1332164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811964" y="439078"/>
            <a:ext cx="2269127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274345" y="1065298"/>
            <a:ext cx="447607" cy="67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70" name="Google Shape;70;p11"/>
          <p:cNvCxnSpPr/>
          <p:nvPr/>
        </p:nvCxnSpPr>
        <p:spPr>
          <a:xfrm>
            <a:off x="810983" y="4273988"/>
            <a:ext cx="1363093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2"/>
          <p:cNvGrpSpPr/>
          <p:nvPr/>
        </p:nvGrpSpPr>
        <p:grpSpPr>
          <a:xfrm>
            <a:off x="2810532" y="642895"/>
            <a:ext cx="1975155" cy="6865468"/>
            <a:chOff x="6852919" y="583365"/>
            <a:chExt cx="4681849" cy="5181928"/>
          </a:xfrm>
        </p:grpSpPr>
        <p:sp>
          <p:nvSpPr>
            <p:cNvPr id="73" name="Google Shape;73;p12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dist="228600" dir="4740000" sx="98000" sy="98000" algn="tl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2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ap="flat" cmpd="sng">
              <a:solidFill>
                <a:srgbClr val="19191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812334" y="1506017"/>
            <a:ext cx="1825276" cy="2440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2"/>
          </p:nvPr>
        </p:nvSpPr>
        <p:spPr>
          <a:xfrm>
            <a:off x="3172572" y="1496725"/>
            <a:ext cx="1257186" cy="5155103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811964" y="4194656"/>
            <a:ext cx="1822661" cy="267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563"/>
              </a:spcBef>
              <a:spcAft>
                <a:spcPts val="0"/>
              </a:spcAft>
              <a:buSzPts val="1013"/>
              <a:buNone/>
              <a:defRPr sz="1013"/>
            </a:lvl1pPr>
            <a:lvl2pPr marL="914400" lvl="1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591"/>
              <a:buNone/>
              <a:defRPr sz="591"/>
            </a:lvl2pPr>
            <a:lvl3pPr marL="1371600" lvl="2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506"/>
              <a:buNone/>
              <a:defRPr sz="506"/>
            </a:lvl3pPr>
            <a:lvl4pPr marL="1828800" lvl="3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422"/>
              <a:buNone/>
              <a:defRPr sz="421"/>
            </a:lvl4pPr>
            <a:lvl5pPr marL="2286000" lvl="4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422"/>
              <a:buNone/>
              <a:defRPr sz="421"/>
            </a:lvl5pPr>
            <a:lvl6pPr marL="2743200" lvl="5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422"/>
              <a:buNone/>
              <a:defRPr sz="421"/>
            </a:lvl6pPr>
            <a:lvl7pPr marL="3200400" lvl="6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422"/>
              <a:buNone/>
              <a:defRPr sz="421"/>
            </a:lvl7pPr>
            <a:lvl8pPr marL="3657600" lvl="7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422"/>
              <a:buNone/>
              <a:defRPr sz="421"/>
            </a:lvl8pPr>
            <a:lvl9pPr marL="4114800" lvl="8" indent="-228600" algn="l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SzPts val="422"/>
              <a:buNone/>
              <a:defRPr sz="421"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808124" y="7293143"/>
            <a:ext cx="1829486" cy="426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808611" y="424855"/>
            <a:ext cx="1828999" cy="427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274345" y="1065298"/>
            <a:ext cx="447607" cy="67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81" name="Google Shape;81;p12"/>
          <p:cNvCxnSpPr/>
          <p:nvPr/>
        </p:nvCxnSpPr>
        <p:spPr>
          <a:xfrm>
            <a:off x="810721" y="4191473"/>
            <a:ext cx="1823633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/>
          <p:nvPr/>
        </p:nvSpPr>
        <p:spPr>
          <a:xfrm>
            <a:off x="0" y="2687645"/>
            <a:ext cx="5143500" cy="5439360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3"/>
          <p:cNvPicPr preferRelativeResize="0"/>
          <p:nvPr/>
        </p:nvPicPr>
        <p:blipFill rotWithShape="1">
          <a:blip r:embed="rId13">
            <a:alphaModFix/>
          </a:blip>
          <a:srcRect l="12500" t="1538" r="12500" b="-1538"/>
          <a:stretch/>
        </p:blipFill>
        <p:spPr>
          <a:xfrm>
            <a:off x="-1" y="8127005"/>
            <a:ext cx="5143501" cy="10329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Google Shape;8;p3"/>
          <p:cNvCxnSpPr/>
          <p:nvPr/>
        </p:nvCxnSpPr>
        <p:spPr>
          <a:xfrm>
            <a:off x="0" y="8134836"/>
            <a:ext cx="5143500" cy="0"/>
          </a:xfrm>
          <a:prstGeom prst="straightConnector1">
            <a:avLst/>
          </a:prstGeom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Google Shape;9;p3"/>
          <p:cNvSpPr txBox="1">
            <a:spLocks noGrp="1"/>
          </p:cNvSpPr>
          <p:nvPr>
            <p:ph type="title"/>
          </p:nvPr>
        </p:nvSpPr>
        <p:spPr>
          <a:xfrm>
            <a:off x="811964" y="1072694"/>
            <a:ext cx="3696380" cy="1398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body" idx="1"/>
          </p:nvPr>
        </p:nvSpPr>
        <p:spPr>
          <a:xfrm>
            <a:off x="811964" y="2687645"/>
            <a:ext cx="3696380" cy="4600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00037" algn="l" rtl="0">
              <a:lnSpc>
                <a:spcPct val="120000"/>
              </a:lnSpc>
              <a:spcBef>
                <a:spcPts val="563"/>
              </a:spcBef>
              <a:spcAft>
                <a:spcPts val="0"/>
              </a:spcAft>
              <a:buClr>
                <a:schemeClr val="accent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85750" algn="l" rtl="0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285750" algn="l" rtl="0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278638" algn="l" rtl="0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Clr>
                <a:schemeClr val="accent1"/>
              </a:buClr>
              <a:buSzPts val="788"/>
              <a:buFont typeface="Arial"/>
              <a:buChar char="•"/>
              <a:defRPr sz="788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271462" algn="l" rtl="0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Arial"/>
              <a:buChar char="•"/>
              <a:defRPr sz="675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271462" algn="l" rtl="0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Arial"/>
              <a:buChar char="•"/>
              <a:defRPr sz="675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271462" algn="l" rtl="0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Arial"/>
              <a:buChar char="•"/>
              <a:defRPr sz="675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271462" algn="l" rtl="0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Arial"/>
              <a:buChar char="•"/>
              <a:defRPr sz="675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271462" algn="l" rtl="0">
              <a:lnSpc>
                <a:spcPct val="120000"/>
              </a:lnSpc>
              <a:spcBef>
                <a:spcPts val="281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Arial"/>
              <a:buChar char="•"/>
              <a:defRPr sz="675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dt" idx="10"/>
          </p:nvPr>
        </p:nvSpPr>
        <p:spPr>
          <a:xfrm>
            <a:off x="3176180" y="440494"/>
            <a:ext cx="1332164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63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ftr" idx="11"/>
          </p:nvPr>
        </p:nvSpPr>
        <p:spPr>
          <a:xfrm>
            <a:off x="811964" y="439078"/>
            <a:ext cx="2269127" cy="412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63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274345" y="1065298"/>
            <a:ext cx="447607" cy="671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75"/>
              <a:buFont typeface="Arial"/>
              <a:buNone/>
              <a:defRPr sz="1575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Google Shape;100;p1"/>
          <p:cNvGraphicFramePr/>
          <p:nvPr/>
        </p:nvGraphicFramePr>
        <p:xfrm>
          <a:off x="1367061" y="6116276"/>
          <a:ext cx="3777775" cy="1238252"/>
        </p:xfrm>
        <a:graphic>
          <a:graphicData uri="http://schemas.openxmlformats.org/drawingml/2006/table">
            <a:tbl>
              <a:tblPr firstRow="1" bandRow="1">
                <a:noFill/>
                <a:tableStyleId>{85184D3A-C73E-417E-B718-EBAD6E7B32A5}</a:tableStyleId>
              </a:tblPr>
              <a:tblGrid>
                <a:gridCol w="137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30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8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TC - PATRONES: NSIP</a:t>
                      </a:r>
                      <a:endParaRPr sz="8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8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TC UIP: n 2</a:t>
                      </a:r>
                      <a:endParaRPr sz="8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800" b="1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Celular: n3</a:t>
                      </a:r>
                      <a:endParaRPr sz="800" b="1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800" b="1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Fibrosante: n3</a:t>
                      </a:r>
                      <a:endParaRPr sz="800" b="1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8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DM: DMA5:1</a:t>
                      </a:r>
                      <a:endParaRPr sz="1200" b="1" u="none" strike="noStrike" cap="none">
                        <a:solidFill>
                          <a:schemeClr val="dk2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8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DM: DMA5 +  +PL7+ PL12: 1</a:t>
                      </a:r>
                      <a:endParaRPr sz="1200" b="1" u="none" strike="noStrike" cap="none">
                        <a:solidFill>
                          <a:schemeClr val="dk2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8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AsyS: ANA+ Scl 70 + Scl100: 1</a:t>
                      </a:r>
                      <a:endParaRPr sz="800" b="1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800" b="1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DM: DMA5: 1</a:t>
                      </a:r>
                      <a:endParaRPr sz="800" b="1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800" b="1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AsyS: ANA + PL7</a:t>
                      </a:r>
                      <a:endParaRPr sz="800" b="1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800" b="1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🡪Combinación con ON y Neumomediastino: DM: DMA5 + Ro 52</a:t>
                      </a:r>
                      <a:endParaRPr sz="800" b="1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800" b="1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AsyS Jo-1: 1</a:t>
                      </a:r>
                      <a:endParaRPr sz="800" b="1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800" b="1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AsyS PL-7: 1</a:t>
                      </a:r>
                      <a:endParaRPr sz="800" b="1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1" name="Google Shape;101;p1"/>
          <p:cNvSpPr/>
          <p:nvPr/>
        </p:nvSpPr>
        <p:spPr>
          <a:xfrm>
            <a:off x="-10375" y="7349950"/>
            <a:ext cx="5155200" cy="434400"/>
          </a:xfrm>
          <a:prstGeom prst="rect">
            <a:avLst/>
          </a:prstGeom>
          <a:solidFill>
            <a:srgbClr val="C9DAF8"/>
          </a:solidFill>
          <a:ln w="158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ES" sz="1000" b="1" i="0" u="sng" strike="noStrike" cap="none">
                <a:solidFill>
                  <a:schemeClr val="dk2"/>
                </a:solidFill>
              </a:rPr>
              <a:t>Tratamiento</a:t>
            </a:r>
            <a:r>
              <a:rPr lang="es-ES" sz="1000" b="1" i="0" u="none" strike="noStrike" cap="none">
                <a:solidFill>
                  <a:schemeClr val="dk2"/>
                </a:solidFill>
              </a:rPr>
              <a:t>:</a:t>
            </a:r>
            <a:r>
              <a:rPr lang="es-ES"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9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Micofenolato (n7), Esteroides (n:5), Rituximab (n2), Ciclofosfamida (n1), Azatioprina (n1). Tratamiento combinado (n7), Micofenolato y esteroides (n5). Nintedanib  indicado en 4 ptes, tratamiento activo (n1).</a:t>
            </a:r>
            <a:endParaRPr sz="900" b="0" i="1" u="none" strike="noStrike" cap="none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102" name="Google Shape;102;p1"/>
          <p:cNvGraphicFramePr/>
          <p:nvPr/>
        </p:nvGraphicFramePr>
        <p:xfrm>
          <a:off x="0" y="2930260"/>
          <a:ext cx="5163775" cy="3137000"/>
        </p:xfrm>
        <a:graphic>
          <a:graphicData uri="http://schemas.openxmlformats.org/drawingml/2006/table">
            <a:tbl>
              <a:tblPr>
                <a:noFill/>
                <a:tableStyleId>{7741E9E7-B365-48BF-BF0E-6355DF39314A}</a:tableStyleId>
              </a:tblPr>
              <a:tblGrid>
                <a:gridCol w="63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b="1" i="1" u="none" strike="noStrike" cap="none">
                          <a:solidFill>
                            <a:schemeClr val="dk1"/>
                          </a:solidFill>
                        </a:rPr>
                        <a:t>-n 8</a:t>
                      </a:r>
                      <a:endParaRPr sz="1000" b="1" i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b="1" i="0" u="none" strike="noStrike" cap="none">
                          <a:solidFill>
                            <a:schemeClr val="dk1"/>
                          </a:solidFill>
                        </a:rPr>
                        <a:t>DM : n 4</a:t>
                      </a:r>
                      <a:endParaRPr sz="10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b="1" i="0" u="none" strike="noStrike" cap="none">
                          <a:solidFill>
                            <a:schemeClr val="dk1"/>
                          </a:solidFill>
                        </a:rPr>
                        <a:t>ASyS : n 4</a:t>
                      </a:r>
                      <a:endParaRPr sz="10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7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b="1" i="1" u="none" strike="noStrike" cap="none">
                          <a:solidFill>
                            <a:schemeClr val="dk1"/>
                          </a:solidFill>
                        </a:rPr>
                        <a:t>Ac</a:t>
                      </a:r>
                      <a:endParaRPr sz="1000" b="1" i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ANA (-) : 4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Ac Anti DMA5: 4,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Superposición de Ac:  2 casos; 1 Anti DMA5 + Ro-52 y 1 Anti DMA5+ + PL-7 + PL-12.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ANA (+) : 3 (37.5%)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Ac Anti PL-7: 2, 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Anti PMScl 100 y 70:1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Anti JO-1: 1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Superposición: 3 casos.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900" b="1" i="0" u="none" strike="noStrike" cap="none">
                          <a:solidFill>
                            <a:schemeClr val="dk1"/>
                          </a:solidFill>
                        </a:rPr>
                        <a:t>Función pulmonar</a:t>
                      </a:r>
                      <a:endParaRPr sz="9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CVF promedio 67.5 % 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DLCO promedio 64.5%.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CVF promedio 69.25 %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DLCO promedio 55.75%.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4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b="1" i="1" u="none" strike="noStrike" cap="none">
                          <a:solidFill>
                            <a:schemeClr val="dk1"/>
                          </a:solidFill>
                        </a:rPr>
                        <a:t>Otras caracte-</a:t>
                      </a:r>
                      <a:endParaRPr sz="1000" b="1" i="1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b="1" i="1">
                          <a:solidFill>
                            <a:schemeClr val="dk1"/>
                          </a:solidFill>
                        </a:rPr>
                        <a:t>rísticas</a:t>
                      </a:r>
                      <a:endParaRPr sz="1000" b="1" i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DM Amiopática 3 ptes. 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Todos diagnosticados en el último año. 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Compromiso cutáneo con lesiones patognomónicas n4 (pápulas de Gottron y/o  eritema en heliotropo), coexistiendo ambas en 3 ptes, simultáneamente presencia de lesiones características periungeales en 3 ptes.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Clínicamente miopatía y manos de mecánico en 3 ptes.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i="0" u="none" strike="noStrike" cap="none">
                          <a:solidFill>
                            <a:schemeClr val="dk1"/>
                          </a:solidFill>
                        </a:rPr>
                        <a:t>Diagnóstico en 2024 1 pte, 2 en 2022 y 1 en 2008 (TC UIP y Ac JO1).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b="1" i="1" u="none" strike="noStrike" cap="none">
                          <a:solidFill>
                            <a:schemeClr val="dk1"/>
                          </a:solidFill>
                        </a:rPr>
                        <a:t>Sjögren asociado</a:t>
                      </a:r>
                      <a:endParaRPr sz="1000" b="1" i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0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ES" sz="1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0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5850" marR="35850" marT="35850" marB="35850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0" y="311258"/>
            <a:ext cx="5143501" cy="54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4572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i="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MIOSITIS ASOCIADA A ENFERMEDAD PULMONAR INTERSTICIAL: IMPLICANCIAS DE LOS AUTOANTICUERPOS. </a:t>
            </a:r>
            <a:br>
              <a:rPr lang="es-ES" sz="12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s-ES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257224" y="0"/>
            <a:ext cx="863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P-078</a:t>
            </a:r>
            <a:endParaRPr sz="1800" b="1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-11664" y="682360"/>
            <a:ext cx="51201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ES"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Goñi, Malvina Inés; Elías, Marcos; Lopez, Ana María, Abrate, Vanesa; Olmos, María Eugenia; Farieri, Verónica; Ibañez, Fiorella; Saurit, Verónica.</a:t>
            </a:r>
            <a:endParaRPr sz="900" b="0" i="0" u="none" strike="noStrike" cap="none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-16875" y="1057700"/>
            <a:ext cx="5155200" cy="1469700"/>
          </a:xfrm>
          <a:prstGeom prst="rect">
            <a:avLst/>
          </a:prstGeom>
          <a:solidFill>
            <a:srgbClr val="1C4587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ES" sz="1000" b="1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Introducción</a:t>
            </a:r>
            <a:r>
              <a:rPr lang="es-ES" sz="1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s-E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ES" sz="1000">
                <a:solidFill>
                  <a:schemeClr val="lt1"/>
                </a:solidFill>
              </a:rPr>
              <a:t>La prevalencia de </a:t>
            </a:r>
            <a:r>
              <a:rPr lang="es-ES" sz="1000" i="0" u="none" strike="noStrike" cap="none">
                <a:solidFill>
                  <a:schemeClr val="lt1"/>
                </a:solidFill>
              </a:rPr>
              <a:t>Enfermedad Pulmonar Intersticial (EPI)</a:t>
            </a:r>
            <a:r>
              <a:rPr lang="es-ES" sz="1000">
                <a:solidFill>
                  <a:schemeClr val="lt1"/>
                </a:solidFill>
              </a:rPr>
              <a:t> </a:t>
            </a:r>
            <a:r>
              <a:rPr lang="es-ES" sz="1000" i="0" u="none" strike="noStrike" cap="none">
                <a:solidFill>
                  <a:schemeClr val="lt1"/>
                </a:solidFill>
              </a:rPr>
              <a:t>en Polimiositis (PM) </a:t>
            </a:r>
            <a:r>
              <a:rPr lang="es-ES" sz="1000">
                <a:solidFill>
                  <a:schemeClr val="lt1"/>
                </a:solidFill>
              </a:rPr>
              <a:t>y Dermatomiositis (DM) </a:t>
            </a:r>
            <a:r>
              <a:rPr lang="es-ES" sz="1000" i="0" u="none" strike="noStrike" cap="none">
                <a:solidFill>
                  <a:schemeClr val="lt1"/>
                </a:solidFill>
              </a:rPr>
              <a:t>es </a:t>
            </a:r>
            <a:r>
              <a:rPr lang="es-ES" sz="1000">
                <a:solidFill>
                  <a:schemeClr val="lt1"/>
                </a:solidFill>
              </a:rPr>
              <a:t>hasta del 40%, pudiendo ser las </a:t>
            </a:r>
            <a:r>
              <a:rPr lang="es-ES" sz="1000" i="0" u="none" strike="noStrike" cap="none">
                <a:solidFill>
                  <a:schemeClr val="lt1"/>
                </a:solidFill>
              </a:rPr>
              <a:t>manifestaciones musculares  posteriores al compromiso pulmonar o incluso estar ausentes</a:t>
            </a:r>
            <a:r>
              <a:rPr lang="es-ES" sz="1000">
                <a:solidFill>
                  <a:schemeClr val="lt1"/>
                </a:solidFill>
              </a:rPr>
              <a:t>, hasta</a:t>
            </a:r>
            <a:r>
              <a:rPr lang="es-ES" sz="1000" i="0" u="none" strike="noStrike" cap="none">
                <a:solidFill>
                  <a:schemeClr val="lt1"/>
                </a:solidFill>
              </a:rPr>
              <a:t> un 20% de las DM son </a:t>
            </a:r>
            <a:r>
              <a:rPr lang="es-ES" sz="1000">
                <a:solidFill>
                  <a:schemeClr val="lt1"/>
                </a:solidFill>
              </a:rPr>
              <a:t>a</a:t>
            </a:r>
            <a:r>
              <a:rPr lang="es-ES" sz="1000" i="0" u="none" strike="noStrike" cap="none">
                <a:solidFill>
                  <a:schemeClr val="lt1"/>
                </a:solidFill>
              </a:rPr>
              <a:t>miopática (DMA). </a:t>
            </a:r>
            <a:endParaRPr sz="1000" i="0" u="none" strike="noStrike" cap="none">
              <a:solidFill>
                <a:schemeClr val="lt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ES" sz="1000" i="0" u="none" strike="noStrike" cap="none">
                <a:solidFill>
                  <a:schemeClr val="lt1"/>
                </a:solidFill>
              </a:rPr>
              <a:t>El Ac Anti MDA-5, se asocia a EPI RP (Rápidamente Progresiva), con una prevalencia de EPI de 40-100%. Por otra parte, los</a:t>
            </a:r>
            <a:r>
              <a:rPr lang="es-ES" sz="1000">
                <a:solidFill>
                  <a:schemeClr val="lt1"/>
                </a:solidFill>
              </a:rPr>
              <a:t> </a:t>
            </a:r>
            <a:r>
              <a:rPr lang="es-ES" sz="1000" i="0" u="none" strike="noStrike" cap="none">
                <a:solidFill>
                  <a:schemeClr val="lt1"/>
                </a:solidFill>
              </a:rPr>
              <a:t>anticuerpos anti-sintetasa (anti-ARS) como anti-Jo-1,anti-PL-7, anti- PL-12, entr</a:t>
            </a:r>
            <a:r>
              <a:rPr lang="es-ES" sz="1000">
                <a:solidFill>
                  <a:schemeClr val="lt1"/>
                </a:solidFill>
              </a:rPr>
              <a:t>e otros, </a:t>
            </a:r>
            <a:r>
              <a:rPr lang="es-ES" sz="1000" i="0" u="none" strike="noStrike" cap="none">
                <a:solidFill>
                  <a:schemeClr val="lt1"/>
                </a:solidFill>
              </a:rPr>
              <a:t>definen el fenotipo clínico del Síndrome antisintetasa (AsyS) </a:t>
            </a:r>
            <a:r>
              <a:rPr lang="es-ES" sz="1000">
                <a:solidFill>
                  <a:schemeClr val="lt1"/>
                </a:solidFill>
              </a:rPr>
              <a:t>con</a:t>
            </a:r>
            <a:r>
              <a:rPr lang="es-ES" sz="1000" i="0" u="none" strike="noStrike" cap="none">
                <a:solidFill>
                  <a:schemeClr val="lt1"/>
                </a:solidFill>
              </a:rPr>
              <a:t> una prevalencia de EPI entre 70-95%.</a:t>
            </a:r>
            <a:endParaRPr sz="100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-16876" y="2534566"/>
            <a:ext cx="5177700" cy="388500"/>
          </a:xfrm>
          <a:prstGeom prst="rect">
            <a:avLst/>
          </a:prstGeom>
          <a:solidFill>
            <a:srgbClr val="C9DAF8"/>
          </a:solidFill>
          <a:ln w="158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s-ES" sz="95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Material y métodos:</a:t>
            </a:r>
            <a:r>
              <a:rPr lang="es-ES" sz="950" b="1" i="0" strike="noStrike" cap="none">
                <a:solidFill>
                  <a:schemeClr val="dk2"/>
                </a:solidFill>
              </a:rPr>
              <a:t> </a:t>
            </a:r>
            <a:r>
              <a:rPr lang="es-ES" sz="950" b="1">
                <a:solidFill>
                  <a:schemeClr val="dk2"/>
                </a:solidFill>
              </a:rPr>
              <a:t>Análisis</a:t>
            </a:r>
            <a:r>
              <a:rPr lang="es-ES" sz="950" b="1" i="0" u="none" strike="noStrike" cap="none">
                <a:solidFill>
                  <a:schemeClr val="dk2"/>
                </a:solidFill>
              </a:rPr>
              <a:t> retrospectivo, descriptivo de casos clínicos de MII y EPI diagnosticad</a:t>
            </a:r>
            <a:r>
              <a:rPr lang="es-ES" sz="950" b="1">
                <a:solidFill>
                  <a:schemeClr val="dk2"/>
                </a:solidFill>
              </a:rPr>
              <a:t>a</a:t>
            </a:r>
            <a:r>
              <a:rPr lang="es-ES" sz="950" b="1" i="0" u="none" strike="noStrike" cap="none">
                <a:solidFill>
                  <a:schemeClr val="dk2"/>
                </a:solidFill>
              </a:rPr>
              <a:t>s en Hospital Privado Universitario de Córdoba. </a:t>
            </a:r>
            <a:endParaRPr sz="950" b="1" i="0" u="none" strike="noStrike" cap="none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321986" y="3856136"/>
            <a:ext cx="43656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9" name="Google Shape;109;p1" descr="Hospital Privado Universitario (@hospitalprivado ..."/>
          <p:cNvPicPr preferRelativeResize="0"/>
          <p:nvPr/>
        </p:nvPicPr>
        <p:blipFill rotWithShape="1">
          <a:blip r:embed="rId3">
            <a:alphaModFix/>
          </a:blip>
          <a:srcRect t="35303" b="32468"/>
          <a:stretch/>
        </p:blipFill>
        <p:spPr>
          <a:xfrm>
            <a:off x="-1" y="5000"/>
            <a:ext cx="1013073" cy="307287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"/>
          <p:cNvSpPr/>
          <p:nvPr/>
        </p:nvSpPr>
        <p:spPr>
          <a:xfrm>
            <a:off x="-16875" y="7784198"/>
            <a:ext cx="5155200" cy="1359900"/>
          </a:xfrm>
          <a:prstGeom prst="rect">
            <a:avLst/>
          </a:prstGeom>
          <a:solidFill>
            <a:srgbClr val="1C4587"/>
          </a:solidFill>
          <a:ln w="158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ES" sz="1000" b="1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Comentarios</a:t>
            </a:r>
            <a:r>
              <a:rPr lang="es-ES" sz="1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s-E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1000">
                <a:solidFill>
                  <a:schemeClr val="lt1"/>
                </a:solidFill>
              </a:rPr>
              <a:t>Detectamos una</a:t>
            </a:r>
            <a:r>
              <a:rPr lang="es-E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fuerte asociación de MII con EPI, con patrón fibrosante predominante, confirmando así las implicancias clínicas y pronósticas de los anticuerpos específicos (MSAs) y asociados a miositis (AAMs) en los 2 subtipos presentados de MII (DM y ASyS). </a:t>
            </a:r>
            <a:endParaRPr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ES" sz="1000" b="1" i="1" u="none" strike="noStrike" cap="none">
                <a:solidFill>
                  <a:schemeClr val="lt1"/>
                </a:solidFill>
              </a:rPr>
              <a:t>Resaltamos además el predominio de DM Amiopática en pacientes MDA5+, la presencia de superposición con ETC y el diagnóstico de EPI fibrosante relacionado con anticuerpos MSAs (anti DMA5+ y anti-ARS) y asociados a miositis (AAMs) como Ro-52.</a:t>
            </a:r>
            <a:endParaRPr sz="1000" b="1" i="1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11" name="Google Shape;111;p1"/>
          <p:cNvPicPr preferRelativeResize="0"/>
          <p:nvPr/>
        </p:nvPicPr>
        <p:blipFill rotWithShape="1">
          <a:blip r:embed="rId4">
            <a:alphaModFix/>
          </a:blip>
          <a:srcRect t="5681" r="71178"/>
          <a:stretch/>
        </p:blipFill>
        <p:spPr>
          <a:xfrm>
            <a:off x="4417218" y="5088350"/>
            <a:ext cx="603009" cy="892895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12" name="Google Shape;112;p1"/>
          <p:cNvPicPr preferRelativeResize="0"/>
          <p:nvPr/>
        </p:nvPicPr>
        <p:blipFill rotWithShape="1">
          <a:blip r:embed="rId5">
            <a:alphaModFix/>
          </a:blip>
          <a:srcRect b="21876"/>
          <a:stretch/>
        </p:blipFill>
        <p:spPr>
          <a:xfrm>
            <a:off x="0" y="6199387"/>
            <a:ext cx="1343075" cy="1031237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566</Words>
  <Application>Microsoft Office PowerPoint</Application>
  <PresentationFormat>Presentación en pantalla (16:9)</PresentationFormat>
  <Paragraphs>49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Gill Sans</vt:lpstr>
      <vt:lpstr>Gill Sans MT</vt:lpstr>
      <vt:lpstr>Arial</vt:lpstr>
      <vt:lpstr>Galería</vt:lpstr>
      <vt:lpstr>MIOSITIS ASOCIADA A ENFERMEDAD PULMONAR INTERSTICIAL: IMPLICANCIAS DE LOS AUTOANTICUERPOS. 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MIOSITIS ASOCIADA A ENFERMEDAD PULMONAR INTERSTICIAL: IMPLICANCIAS DE LOS AUTOANTICUERPOS.   </dc:title>
  <dc:creator>User</dc:creator>
  <cp:lastModifiedBy>User</cp:lastModifiedBy>
  <cp:revision>1</cp:revision>
  <dcterms:created xsi:type="dcterms:W3CDTF">2024-10-08T10:57:00Z</dcterms:created>
  <dcterms:modified xsi:type="dcterms:W3CDTF">2024-10-17T00:53:02Z</dcterms:modified>
</cp:coreProperties>
</file>