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3690" autoAdjust="0"/>
  </p:normalViewPr>
  <p:slideViewPr>
    <p:cSldViewPr snapToGrid="0" showGuides="1">
      <p:cViewPr varScale="1">
        <p:scale>
          <a:sx n="51" d="100"/>
          <a:sy n="51" d="100"/>
        </p:scale>
        <p:origin x="2604" y="138"/>
      </p:cViewPr>
      <p:guideLst>
        <p:guide orient="horz" pos="2880"/>
        <p:guide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990AA-158D-4634-8C0B-B381B55C3CC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76596-BCA7-4A77-B5B7-457F15AF63B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1920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76596-BCA7-4A77-B5B7-457F15AF63B8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388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636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35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59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537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90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643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437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641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921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909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03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897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0B9A92D3-BAD2-49DA-ADD5-72633E52634D}"/>
              </a:ext>
            </a:extLst>
          </p:cNvPr>
          <p:cNvSpPr/>
          <p:nvPr/>
        </p:nvSpPr>
        <p:spPr>
          <a:xfrm>
            <a:off x="-2042" y="-1003"/>
            <a:ext cx="5145088" cy="85886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B49268C-932A-4DB1-92AF-D44F1EDD186B}"/>
              </a:ext>
            </a:extLst>
          </p:cNvPr>
          <p:cNvSpPr txBox="1"/>
          <p:nvPr/>
        </p:nvSpPr>
        <p:spPr>
          <a:xfrm>
            <a:off x="4383088" y="-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P-079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B7018CF-0B2D-464A-AA78-CDC605CCB2A6}"/>
              </a:ext>
            </a:extLst>
          </p:cNvPr>
          <p:cNvSpPr txBox="1"/>
          <p:nvPr/>
        </p:nvSpPr>
        <p:spPr>
          <a:xfrm>
            <a:off x="1057422" y="385648"/>
            <a:ext cx="3974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</a:rPr>
              <a:t>APLICACIÓN DEL TEST DE ADHESION A LOS INHALADORES EN UNA POBLACIÓN DE PACIENTES AMBULATORIOS</a:t>
            </a:r>
            <a:r>
              <a:rPr lang="es-ES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D08CF61-0D4D-412E-BD0F-BE316D8B846E}"/>
              </a:ext>
            </a:extLst>
          </p:cNvPr>
          <p:cNvSpPr txBox="1"/>
          <p:nvPr/>
        </p:nvSpPr>
        <p:spPr>
          <a:xfrm>
            <a:off x="1583266" y="12937"/>
            <a:ext cx="2827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</a:rPr>
              <a:t>¡DATOS ALARMANTES!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997DEBA-5486-4FA1-9FE6-8AB070430C3D}"/>
              </a:ext>
            </a:extLst>
          </p:cNvPr>
          <p:cNvSpPr txBox="1"/>
          <p:nvPr/>
        </p:nvSpPr>
        <p:spPr>
          <a:xfrm>
            <a:off x="-74" y="876327"/>
            <a:ext cx="514115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Gonzalo Santiago, </a:t>
            </a:r>
            <a:r>
              <a:rPr lang="es-ES" sz="900" dirty="0" err="1"/>
              <a:t>Natalín</a:t>
            </a:r>
            <a:r>
              <a:rPr lang="es-ES" sz="900" dirty="0"/>
              <a:t> Rumbo, Martin Cabrera, Ramiro </a:t>
            </a:r>
            <a:r>
              <a:rPr lang="es-ES" sz="900" dirty="0" err="1"/>
              <a:t>Mangione</a:t>
            </a:r>
            <a:r>
              <a:rPr lang="es-ES" sz="900" dirty="0"/>
              <a:t>, Yasmín Riveros, Enrique </a:t>
            </a:r>
            <a:r>
              <a:rPr lang="es-ES" sz="900" dirty="0" err="1"/>
              <a:t>Barimboim</a:t>
            </a:r>
            <a:endParaRPr lang="es-ES" sz="9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4348DB2-D36B-46EF-AF6B-A46283E6D6DD}"/>
              </a:ext>
            </a:extLst>
          </p:cNvPr>
          <p:cNvSpPr txBox="1"/>
          <p:nvPr/>
        </p:nvSpPr>
        <p:spPr>
          <a:xfrm>
            <a:off x="1628775" y="1055255"/>
            <a:ext cx="18002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Hospital Central de Mendoza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A3B2CCA-4D78-4D2B-93BB-C90DC7FB532F}"/>
              </a:ext>
            </a:extLst>
          </p:cNvPr>
          <p:cNvSpPr txBox="1"/>
          <p:nvPr/>
        </p:nvSpPr>
        <p:spPr>
          <a:xfrm>
            <a:off x="118986" y="1238462"/>
            <a:ext cx="4913307" cy="594008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/>
              <a:t>INTRODUCCIÓN: </a:t>
            </a:r>
            <a:r>
              <a:rPr lang="es-ES" sz="1000" dirty="0"/>
              <a:t>La baja adhesión de los pacientes a sus tratamientos constituye un grave problema de salud de ámbito mundial y su tasa ha permanecido invariable en los últimos 30 años (OMS).  Esto trae aparejado una mayor mortalidad, frecuentes exacerbaciones, peor control y mayores costes socioeconómicos, tanto en el asma, como en la EPOC. </a:t>
            </a:r>
          </a:p>
          <a:p>
            <a:pPr algn="just"/>
            <a:r>
              <a:rPr lang="es-ES" sz="1000" dirty="0"/>
              <a:t>Nuestro objetivo fue evaluar la adherencia al tratamiento inhalatorio en nuestro medio a través de una encuesta autoadministrada, buscando además explorar posibles barreras de acceso al mismo.</a:t>
            </a:r>
          </a:p>
          <a:p>
            <a:pPr algn="just"/>
            <a:endParaRPr lang="es-ES" sz="1000" b="1" dirty="0"/>
          </a:p>
          <a:p>
            <a:pPr algn="just"/>
            <a:r>
              <a:rPr lang="es-ES" sz="1000" b="1" dirty="0"/>
              <a:t>MATERIALES Y MÉTODOS: </a:t>
            </a:r>
            <a:r>
              <a:rPr lang="es-ES" sz="1000" dirty="0"/>
              <a:t>Encuesta anónima, desde marzo a julio inclusive del 2024 a pacientes ambulatorios de nuestro servicio, que utilizan medicación inhalada. </a:t>
            </a:r>
          </a:p>
          <a:p>
            <a:pPr algn="just"/>
            <a:r>
              <a:rPr lang="es-ES" sz="1000" dirty="0"/>
              <a:t> </a:t>
            </a:r>
          </a:p>
          <a:p>
            <a:pPr algn="just"/>
            <a:r>
              <a:rPr lang="es-ES" sz="1000" b="1" dirty="0"/>
              <a:t>RESULTADOS:  </a:t>
            </a:r>
            <a:r>
              <a:rPr lang="es-ES" sz="1000" dirty="0"/>
              <a:t>70 respuestas.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/>
              <a:t>Edad promedio (rango): 48 años (15 -  68 años); 25 masculinos y 44 femeninos.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/>
              <a:t>Cobertura social: 7 pacientes.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/>
              <a:t>Ingresos familiares: 4 &gt; canasta básica (marzo 2024).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b="1" dirty="0"/>
              <a:t>TAI test: (56 completaron todos los ítems): 1 paciente demostró buena adhesión, 22 intermedia y 33 mala. (Figura 1)</a:t>
            </a:r>
            <a:r>
              <a:rPr lang="es-ES" sz="1000" dirty="0"/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/>
              <a:t>Forma de adquisición de la medicación: 6 particular, 35 hospital y 18 muestras médicas.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/>
              <a:t>Diagnósticos </a:t>
            </a:r>
            <a:r>
              <a:rPr lang="es-ES" sz="1000" dirty="0" err="1"/>
              <a:t>autorreferidos</a:t>
            </a:r>
            <a:r>
              <a:rPr lang="es-ES" sz="1000" dirty="0"/>
              <a:t>: asma (n=28), EPOC (n=16), asma y EPOC (n=5), no contestaron (n=16), post COVID (n=1), Tuberculosis (n=1), Tos crónica (n=1), Ductus arterioso persistente (n=1) y desconoce el diagnostico (n=1).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/>
              <a:t>Demora en conseguir turnos: &lt;1 semana (n=3), 1-2 semanas (n=14), 2-4 semanas (n=14); 1-2 meses (n=16); &gt;2 meses (n=13) y no respondieron (n=10).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/>
              <a:t>Entrenamiento en la utilización de los dispositivos: 50 aprendieron de sus médicos, 7 de enfermeros y 2 de ambos.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/>
              <a:t>Tiempo transcurrido desde la última vez que un profesional revisó su técnica: 6 meses (n=39), 6 a 12 meses (n=11); más de 12 meses (n=8) y no respondieron (n=12).  </a:t>
            </a:r>
          </a:p>
          <a:p>
            <a:pPr algn="just"/>
            <a:r>
              <a:rPr lang="es-ES" sz="1000" dirty="0"/>
              <a:t> </a:t>
            </a:r>
          </a:p>
          <a:p>
            <a:pPr algn="just"/>
            <a:r>
              <a:rPr lang="es-ES" sz="1000" b="1" dirty="0"/>
              <a:t>DISCUSIÓN Y CONCLUSIONES: </a:t>
            </a:r>
            <a:r>
              <a:rPr lang="es-ES" sz="1000" dirty="0"/>
              <a:t>En la población evaluada, sólo 1 paciente demostró buena adhesión al tratamiento, menor que otro registro local en pacientes asmáticos (2% vs 18,5%). Al explorar las barreras de acceso encontramos: pacientes que no tienen claro su diagnóstico; demoras para obtener turno y educación únicamente a cargo del médico en la mayoría de los casos (83%). El 30% de los pacientes utiliza muestras médicas regularmente, no pudiendo asegurar, por lo tanto, su continuidad.</a:t>
            </a:r>
          </a:p>
          <a:p>
            <a:pPr algn="just"/>
            <a:r>
              <a:rPr lang="es-ES" sz="1000" dirty="0"/>
              <a:t>Este relevamiento deja en evidencia la magnitud del problema evaluado y algunas de las dificultades que contribuyen a perpetuarlo. Sin embargo, la resolución del problema es compleja ya que abarca aristas tanto médicas como sociales, con un enfoque centrado en la educación.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B9A21380-281F-4C8B-A197-7ABA14EB096E}"/>
              </a:ext>
            </a:extLst>
          </p:cNvPr>
          <p:cNvGrpSpPr/>
          <p:nvPr/>
        </p:nvGrpSpPr>
        <p:grpSpPr>
          <a:xfrm>
            <a:off x="1296535" y="7010771"/>
            <a:ext cx="3552516" cy="1621980"/>
            <a:chOff x="-2042" y="7210796"/>
            <a:chExt cx="3552516" cy="1621980"/>
          </a:xfrm>
        </p:grpSpPr>
        <p:pic>
          <p:nvPicPr>
            <p:cNvPr id="26" name="Imagen 25">
              <a:extLst>
                <a:ext uri="{FF2B5EF4-FFF2-40B4-BE49-F238E27FC236}">
                  <a16:creationId xmlns:a16="http://schemas.microsoft.com/office/drawing/2014/main" id="{B38B50C1-1F6D-463A-9A4F-B85402FE7E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042" y="7210796"/>
              <a:ext cx="2660578" cy="1621980"/>
            </a:xfrm>
            <a:prstGeom prst="rect">
              <a:avLst/>
            </a:prstGeom>
          </p:spPr>
        </p:pic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id="{E56220A9-1986-4CD5-8E50-04C83D3F7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4613" y="7476644"/>
              <a:ext cx="1955861" cy="1038296"/>
            </a:xfrm>
            <a:prstGeom prst="rect">
              <a:avLst/>
            </a:prstGeom>
          </p:spPr>
        </p:pic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43826DFB-24CC-4956-8C2B-1AE24C3960EF}"/>
              </a:ext>
            </a:extLst>
          </p:cNvPr>
          <p:cNvGrpSpPr/>
          <p:nvPr/>
        </p:nvGrpSpPr>
        <p:grpSpPr>
          <a:xfrm>
            <a:off x="8466" y="12461"/>
            <a:ext cx="1020233" cy="839085"/>
            <a:chOff x="3765750" y="7376005"/>
            <a:chExt cx="1271916" cy="1138935"/>
          </a:xfrm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CBFF7164-74B5-4BBB-8043-69399B3E16C6}"/>
                </a:ext>
              </a:extLst>
            </p:cNvPr>
            <p:cNvSpPr/>
            <p:nvPr/>
          </p:nvSpPr>
          <p:spPr>
            <a:xfrm>
              <a:off x="3765750" y="7376005"/>
              <a:ext cx="1271916" cy="1138935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A00ED803-4878-4789-A533-5369B500A6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479" t="11796" r="8166" b="23357"/>
            <a:stretch/>
          </p:blipFill>
          <p:spPr>
            <a:xfrm>
              <a:off x="3799394" y="7982840"/>
              <a:ext cx="1208639" cy="433027"/>
            </a:xfrm>
            <a:prstGeom prst="rect">
              <a:avLst/>
            </a:prstGeom>
          </p:spPr>
        </p:pic>
        <p:pic>
          <p:nvPicPr>
            <p:cNvPr id="31" name="Imagen 30">
              <a:extLst>
                <a:ext uri="{FF2B5EF4-FFF2-40B4-BE49-F238E27FC236}">
                  <a16:creationId xmlns:a16="http://schemas.microsoft.com/office/drawing/2014/main" id="{E252CE4A-6ABA-457F-900E-11BDADEDC4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797" r="69607" b="22155"/>
            <a:stretch/>
          </p:blipFill>
          <p:spPr>
            <a:xfrm>
              <a:off x="3903535" y="7460984"/>
              <a:ext cx="899159" cy="662403"/>
            </a:xfrm>
            <a:prstGeom prst="rect">
              <a:avLst/>
            </a:prstGeom>
          </p:spPr>
        </p:pic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AF0F10B2-3B4B-44D3-859D-0CD2ACC94647}"/>
              </a:ext>
            </a:extLst>
          </p:cNvPr>
          <p:cNvSpPr txBox="1"/>
          <p:nvPr/>
        </p:nvSpPr>
        <p:spPr>
          <a:xfrm>
            <a:off x="102099" y="8523984"/>
            <a:ext cx="28873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/>
              <a:t>REFERENCIAS:</a:t>
            </a:r>
          </a:p>
          <a:p>
            <a:r>
              <a:rPr lang="es-ES" sz="1000" dirty="0"/>
              <a:t>●Plaza V y col. </a:t>
            </a:r>
            <a:r>
              <a:rPr lang="es-ES" sz="1000" dirty="0" err="1"/>
              <a:t>Arch</a:t>
            </a:r>
            <a:r>
              <a:rPr lang="es-ES" sz="1000" dirty="0"/>
              <a:t> </a:t>
            </a:r>
            <a:r>
              <a:rPr lang="es-ES" sz="1000" dirty="0" err="1"/>
              <a:t>Bronconeumol</a:t>
            </a:r>
            <a:r>
              <a:rPr lang="es-ES" sz="1000" dirty="0"/>
              <a:t> 2017</a:t>
            </a:r>
          </a:p>
          <a:p>
            <a:r>
              <a:rPr lang="es-ES" sz="1000" dirty="0"/>
              <a:t>●Cavallo MC y col. Asma e Inmunología Clínica 2020</a:t>
            </a:r>
          </a:p>
        </p:txBody>
      </p:sp>
    </p:spTree>
    <p:extLst>
      <p:ext uri="{BB962C8B-B14F-4D97-AF65-F5344CB8AC3E}">
        <p14:creationId xmlns:p14="http://schemas.microsoft.com/office/powerpoint/2010/main" val="1716255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</TotalTime>
  <Words>180</Words>
  <Application>Microsoft Office PowerPoint</Application>
  <PresentationFormat>Personalizado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Lucía Senorans</dc:creator>
  <cp:lastModifiedBy>usuario</cp:lastModifiedBy>
  <cp:revision>30</cp:revision>
  <dcterms:created xsi:type="dcterms:W3CDTF">2019-08-05T18:41:14Z</dcterms:created>
  <dcterms:modified xsi:type="dcterms:W3CDTF">2024-10-18T00:09:02Z</dcterms:modified>
</cp:coreProperties>
</file>