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ZEhTz3eHhEAmEWGrClfxVoBiw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5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6120" y="1496484"/>
            <a:ext cx="4376024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8"/>
              <a:buFont typeface="Calibri"/>
              <a:buNone/>
              <a:defRPr sz="33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/>
            </a:lvl1pPr>
            <a:lvl2pPr lvl="1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/>
            </a:lvl2pPr>
            <a:lvl3pPr lvl="2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/>
            </a:lvl3pPr>
            <a:lvl4pPr lvl="3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4pPr>
            <a:lvl5pPr lvl="4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5pPr>
            <a:lvl6pPr lvl="5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6pPr>
            <a:lvl7pPr lvl="6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7pPr>
            <a:lvl8pPr lvl="7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8pPr>
            <a:lvl9pPr lvl="8" algn="ctr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-326760" y="3114871"/>
            <a:ext cx="5801784" cy="4440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364715" y="3806346"/>
            <a:ext cx="7749117" cy="1110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887650" y="2728428"/>
            <a:ext cx="7749117" cy="3265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51262" y="2279653"/>
            <a:ext cx="4440377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78"/>
              <a:buFont typeface="Calibri"/>
              <a:buNone/>
              <a:defRPr sz="337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51262" y="6119286"/>
            <a:ext cx="4440377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1126"/>
              <a:buNone/>
              <a:defRPr sz="112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1013"/>
              <a:buNone/>
              <a:defRPr sz="101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rgbClr val="888888"/>
              </a:buClr>
              <a:buSzPts val="901"/>
              <a:buNone/>
              <a:defRPr sz="90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353943" y="2434167"/>
            <a:ext cx="2188012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2606308" y="2434167"/>
            <a:ext cx="2188012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54614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 b="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 b="1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 b="1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354614" y="3340100"/>
            <a:ext cx="2177956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2606309" y="2241551"/>
            <a:ext cx="2188682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351"/>
              <a:buNone/>
              <a:defRPr sz="1351" b="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 b="1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None/>
              <a:defRPr sz="1013" b="1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2606309" y="3340100"/>
            <a:ext cx="2188682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2"/>
              <a:buFont typeface="Calibri"/>
              <a:buNone/>
              <a:defRPr sz="180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188682" y="1316569"/>
            <a:ext cx="2606308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3027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802"/>
              <a:buChar char="•"/>
              <a:defRPr sz="1802"/>
            </a:lvl1pPr>
            <a:lvl2pPr marL="914400" lvl="1" indent="-328676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576"/>
              <a:buChar char="•"/>
              <a:defRPr sz="1576"/>
            </a:lvl2pPr>
            <a:lvl3pPr marL="1371600" lvl="2" indent="-314388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351"/>
              <a:buChar char="•"/>
              <a:defRPr sz="1351"/>
            </a:lvl3pPr>
            <a:lvl4pPr marL="1828800" lvl="3" indent="-3001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4pPr>
            <a:lvl5pPr marL="2286000" lvl="4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5pPr>
            <a:lvl6pPr marL="2743200" lvl="5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6pPr>
            <a:lvl7pPr marL="3200400" lvl="6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7pPr>
            <a:lvl8pPr marL="3657600" lvl="7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8pPr>
            <a:lvl9pPr marL="4114800" lvl="8" indent="-300101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Char char="•"/>
              <a:defRPr sz="1126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354614" y="2743200"/>
            <a:ext cx="1660449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676"/>
              <a:buNone/>
              <a:defRPr sz="676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2"/>
              <a:buFont typeface="Calibri"/>
              <a:buNone/>
              <a:defRPr sz="1802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188682" y="1316569"/>
            <a:ext cx="2606308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354614" y="2743200"/>
            <a:ext cx="1660449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901"/>
              <a:buNone/>
              <a:defRPr sz="901"/>
            </a:lvl1pPr>
            <a:lvl2pPr marL="914400" lvl="1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788"/>
              <a:buNone/>
              <a:defRPr sz="788"/>
            </a:lvl2pPr>
            <a:lvl3pPr marL="1371600" lvl="2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676"/>
              <a:buNone/>
              <a:defRPr sz="676"/>
            </a:lvl3pPr>
            <a:lvl4pPr marL="1828800" lvl="3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4pPr>
            <a:lvl5pPr marL="2286000" lvl="4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5pPr>
            <a:lvl6pPr marL="2743200" lvl="5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6pPr>
            <a:lvl7pPr marL="3200400" lvl="6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7pPr>
            <a:lvl8pPr marL="3657600" lvl="7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8pPr>
            <a:lvl9pPr marL="4114800" lvl="8" indent="-228600" algn="l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563"/>
              <a:buNone/>
              <a:defRPr sz="563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53943" y="486836"/>
            <a:ext cx="4440377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7"/>
              <a:buFont typeface="Calibri"/>
              <a:buNone/>
              <a:defRPr sz="24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8676" algn="l" rtl="0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chemeClr val="dk1"/>
              </a:buClr>
              <a:buSzPts val="1576"/>
              <a:buFont typeface="Arial"/>
              <a:buChar char="•"/>
              <a:defRPr sz="157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4388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351"/>
              <a:buFont typeface="Arial"/>
              <a:buChar char="•"/>
              <a:defRPr sz="135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00100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126"/>
              <a:buFont typeface="Arial"/>
              <a:buChar char="•"/>
              <a:defRPr sz="112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2925" algn="l" rtl="0">
              <a:lnSpc>
                <a:spcPct val="9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013"/>
              <a:buFont typeface="Arial"/>
              <a:buChar char="•"/>
              <a:defRPr sz="101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67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94641" y="425015"/>
            <a:ext cx="4958978" cy="380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MX" sz="1100" b="1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NÓDULO PULMONAR SOLITARIO ASOCIADO A COINFECCIÓN POR CRIPTOCOCOSIS Y TUBERCULOSIS PULMONAR</a:t>
            </a:r>
            <a:endParaRPr sz="1800" dirty="0"/>
          </a:p>
        </p:txBody>
      </p:sp>
      <p:sp>
        <p:nvSpPr>
          <p:cNvPr id="85" name="Google Shape;85;p1"/>
          <p:cNvSpPr txBox="1"/>
          <p:nvPr/>
        </p:nvSpPr>
        <p:spPr>
          <a:xfrm>
            <a:off x="249570" y="819025"/>
            <a:ext cx="4649119" cy="54369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5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Jordana Guillen Hidalgo, Lucia Trinidad Sosa, Romina Turk, Laura Alberti. </a:t>
            </a:r>
            <a:endParaRPr sz="10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s-MX" sz="1050" b="0" i="0" u="none" strike="noStrike" cap="none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Hospital de Rehabilitación Respiratoria María Ferrer. Buenos Aires, CABA.</a:t>
            </a:r>
            <a:endParaRPr sz="10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41909" y="1379005"/>
            <a:ext cx="5047512" cy="8617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Introducción: 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La coinfección por </a:t>
            </a:r>
            <a:r>
              <a:rPr lang="es-MX" sz="1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Cryptococcus Neoformans (C. Neoformans)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y </a:t>
            </a:r>
            <a:r>
              <a:rPr lang="es-MX" sz="1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Mycobacterium Tuberculosis (M. Tuberculosis)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es más frecuente en inmunodeprimidos (ID) y en menor frecuencia afecta a inmunocompetentes (IC). Los hallazgos imagenológicos más comunes son los nódulos pulmonares periféricos, pudiendo ser únicos o múltiples, con infiltrados alveolares o consolidaciones, y opacidades en vidrio esmerilado. </a:t>
            </a:r>
            <a:endParaRPr sz="1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1909" y="2314157"/>
            <a:ext cx="5064443" cy="1938952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Caso clínico: 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Femenina de 35 años con esclerosis sistémica (ES) asociada a enfermedad pulmonar intersticial fibrótica con patrón de Neumonía intersticial no específica, en tratamiento (TTO) con nintedanib, micofenolato y corticoides sistémicos. En seguimiento por nódulo pulmonar solitario en lóbulo superior izquierdo y por cambio en sus características se realizan cultivos esputo y lavado broncoalveolar sin desarrollo, se decide en comité multidisciplinario realizar segmentectomía atípica. Se recibe informe de anatomía patológica del nódulo: bacilo ácido alcohol resistente (BAAR) positivo y se inicia TTO con antifímicos. Al mes consulta por toracodinia, realizándose diagnóstico (DX) de neumotórax grado III. Requiere videotoracoscopia en dos oportunidades por aerorragia persistente y cumple 30 días de estadía hospitalaria. Se recibe resultado de bacteriología con desarrollo en cultivo del nódulo positivo para </a:t>
            </a:r>
            <a:r>
              <a:rPr lang="es-MX" sz="1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C. Neoformans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. Se realiza antigenemia y antigenorraquia ambas negativas y se decide iniciar TTO en conjunto con antifímicos con Fluconazol.</a:t>
            </a:r>
            <a:endParaRPr sz="1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83816" y="5629970"/>
            <a:ext cx="3198543" cy="22467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Discusión: 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La criptococosis es causada principalmente por </a:t>
            </a:r>
            <a:r>
              <a:rPr lang="es-MX" sz="1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C. Neoformans 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afectando en su mayoría a ID, seguido de </a:t>
            </a:r>
            <a:r>
              <a:rPr lang="es-MX" sz="1000" b="0" i="1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Gatti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 que compromete a IC. La enfermedad puede variar desde asintomática a grave, con distintos patrones radiológicos, siendo los nódulos la presentación imagenológica más frecuente, tanto únicos como múltiples. En cuanto a la coinfección, la criptococosis pulmonar puede imitar tanto clínica como radiológicamente a la tuberculosis pulmonar (TB), por lo cual, se debe tener en cuenta este escenario clínico. En países de alta prevalencia de TB, el inicio empírico del TTO tuberculostático puede llevar a la demora en el DX de criptococosis, repercutiendo negativamente en el pronóstico</a:t>
            </a:r>
            <a:r>
              <a:rPr lang="es-MX" sz="1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.</a:t>
            </a:r>
            <a:endParaRPr sz="1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83816" y="7921433"/>
            <a:ext cx="5005605" cy="1169511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0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Conclusión: </a:t>
            </a:r>
            <a:r>
              <a:rPr lang="es-MX" sz="1000" b="0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Es importante reconocer a la criptococosis como una entidad que no solo afecta a la población ID. Si bien su presentación es inespecífica, los hallazgos clínicos y radiológicos pueden orientar hacia su DX. Además, puede estar acompañada por otras entidades más frecuentes como la TB agravando su pronóstico. Su alta sospecha clínica, antigenemia y nódulos en imágenes permitirían plantearlo como DX diferencial. El paciente IC no está libre de ser infectado por este germen oportunista, y considera el tracto respiratorio la puerta de entrada a la infección diseminada.</a:t>
            </a:r>
            <a:endParaRPr sz="1000" b="0" i="0" u="none" strike="noStrike" cap="none" dirty="0">
              <a:solidFill>
                <a:schemeClr val="dk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1500" y="4255573"/>
            <a:ext cx="4019550" cy="1382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95884" y="5711565"/>
            <a:ext cx="1780009" cy="190902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/>
          <p:cNvSpPr txBox="1"/>
          <p:nvPr/>
        </p:nvSpPr>
        <p:spPr>
          <a:xfrm>
            <a:off x="4076701" y="0"/>
            <a:ext cx="1046584" cy="400069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P-081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3" name="Google Shape;93;p1" descr="Texto"/>
          <p:cNvPicPr preferRelativeResize="0"/>
          <p:nvPr/>
        </p:nvPicPr>
        <p:blipFill rotWithShape="1">
          <a:blip r:embed="rId5">
            <a:alphaModFix/>
          </a:blip>
          <a:srcRect l="15684" t="33002" r="9805" b="10946"/>
          <a:stretch/>
        </p:blipFill>
        <p:spPr>
          <a:xfrm>
            <a:off x="58840" y="0"/>
            <a:ext cx="1538219" cy="380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491</Words>
  <Application>Microsoft Office PowerPoint</Application>
  <PresentationFormat>Personalizado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NÓDULO PULMONAR SOLITARIO ASOCIADO A COINFECCIÓN POR CRIPTOCOCOSIS Y TUBERCULOSIS PULMONAR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NÓDULO PULMONAR SOLITARIO ASOCIADO A COINFECCIÓN POR CRIPTOCOCOSIS Y TUBERCULOSIS PULMONAR</dc:title>
  <dc:creator>Jordana Denisse Guillen Hidalgo</dc:creator>
  <cp:lastModifiedBy>Jordana Denisse Guillen Hidalgo</cp:lastModifiedBy>
  <cp:revision>8</cp:revision>
  <dcterms:created xsi:type="dcterms:W3CDTF">2024-10-11T12:53:59Z</dcterms:created>
  <dcterms:modified xsi:type="dcterms:W3CDTF">2024-10-15T20:10:58Z</dcterms:modified>
</cp:coreProperties>
</file>