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6"/>
    <p:restoredTop sz="94687"/>
  </p:normalViewPr>
  <p:slideViewPr>
    <p:cSldViewPr snapToGrid="0">
      <p:cViewPr>
        <p:scale>
          <a:sx n="208" d="100"/>
          <a:sy n="208" d="100"/>
        </p:scale>
        <p:origin x="11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2145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683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3"/>
            <a:ext cx="1109410" cy="774911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3"/>
            <a:ext cx="3263915" cy="77491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8173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8956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1491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1232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5"/>
            <a:ext cx="4437638" cy="17674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8800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7713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8024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8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1031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8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3528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5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A4A21B-02B8-4B42-B2CB-7DC40E7897FF}" type="datetimeFigureOut">
              <a:rPr lang="es-AR" smtClean="0"/>
              <a:t>14/10/24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995DA2-39EB-4D48-9CC8-F00C10D98AF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5304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C1A2ED-D44D-6D1E-774D-6BF7B9213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82981"/>
            <a:ext cx="3870959" cy="688563"/>
          </a:xfr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s-AR" sz="1400" b="1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NEUMOTORAX TRAUMÁTICO</a:t>
            </a:r>
            <a:br>
              <a:rPr lang="es-AR" sz="1400" b="1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s-AR" sz="1400" b="1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EXPERIENCIA EN EL HOSPITAL DONACION SANTOJANNI</a:t>
            </a:r>
            <a:endParaRPr lang="es-AR" sz="14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C8932C-AF7F-5782-1492-5122E5E7D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975770"/>
            <a:ext cx="3870960" cy="8168230"/>
          </a:xfr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anchor="t"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s-ES" sz="1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AUTORES: </a:t>
            </a: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SCARANO VIRGINIA, CROCITTA CARLA, TORESAN LORELEY, GARRALDA VALERIA, FULLONE PEDRO.</a:t>
            </a:r>
            <a:endParaRPr lang="es-AR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s-AR" sz="1100" b="1" dirty="0">
                <a:latin typeface="Arial" panose="020B0604020202020204" pitchFamily="34" charset="0"/>
                <a:cs typeface="Arial" panose="020B0604020202020204" pitchFamily="34" charset="0"/>
              </a:rPr>
              <a:t>INTRODUCCION:</a:t>
            </a:r>
          </a:p>
          <a:p>
            <a:pPr algn="l">
              <a:lnSpc>
                <a:spcPct val="100000"/>
              </a:lnSpc>
            </a:pP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El neumotórax es la presencia de aire en la cavidad pleural que provoca el colapso pulmonar. Si son secundarios a un traumatismo penetrante del tórax o a un traumatismo cerrado (TCT), se los denominan “neumotórax traumático” (NT). </a:t>
            </a:r>
          </a:p>
          <a:p>
            <a:pPr algn="l">
              <a:lnSpc>
                <a:spcPct val="100000"/>
              </a:lnSpc>
            </a:pPr>
            <a:r>
              <a:rPr lang="es-AR" sz="1100" b="1" dirty="0">
                <a:latin typeface="Arial" panose="020B0604020202020204" pitchFamily="34" charset="0"/>
                <a:cs typeface="Arial" panose="020B0604020202020204" pitchFamily="34" charset="0"/>
              </a:rPr>
              <a:t>MATERIALES Y MÉTODOS:</a:t>
            </a:r>
          </a:p>
          <a:p>
            <a:pPr algn="l">
              <a:lnSpc>
                <a:spcPct val="100000"/>
              </a:lnSpc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realizó un estudio retrospectivo observacional, en base a los pacientes que ingresaron por el Servicio de Urgencias al Hospital Donación Francisco Santojanni en un período de 2 años desde julio 2022 a julio 2024. </a:t>
            </a:r>
            <a:endParaRPr lang="es-A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s-AR" sz="1100" b="1" dirty="0"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total se registraron 70 pacientes con diagnóstico de NT, 25 de ellos </a:t>
            </a: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además presentaron </a:t>
            </a: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hemotórax (35%). Un 90% fueron pacientes masculinos. El 88% de los neumotórax fueron unilaterales. 60 pacientes fueron resueltos con un avenamiento pleural y sólo 2 casos requirieron toracotomía exploratoria, uno por lesión del parénquima pulmonar y el otro por lesión en aurícula derecha. </a:t>
            </a:r>
            <a:endParaRPr lang="es-AR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62% de los neumotórax fueron por TCT y de ellos un 52% fueron por accidentes viales. Los traumas abiertos representaron un 38% y de éstos el 76% fueron por herida de arma blanca (HAB).</a:t>
            </a:r>
            <a:endParaRPr lang="es-AR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prevalencia según el grupo etario fue por </a:t>
            </a: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HAB en tórax entre los 20 a 40 años, mientras que los TCT de tórax predominaron entre los 40 a 60 años. 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AR" sz="1100" b="1" dirty="0">
                <a:latin typeface="Arial" panose="020B0604020202020204" pitchFamily="34" charset="0"/>
                <a:cs typeface="Arial" panose="020B0604020202020204" pitchFamily="34" charset="0"/>
              </a:rPr>
              <a:t>CONCLUSIÓN: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observó que el 62% de los neumotórax fueron por TCT,  guardando relación aquello con los datos evaluados en la bibliografía. Se vio una clara diferencia del mecanismo lesional según grupos etarios, </a:t>
            </a: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predominando las HAB en</a:t>
            </a: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 20-40 años y los TCT entre los 40 a 60 años. El sexo masculino es el más afectado 90%. Considerando que el trauma es la principal causa de muerte en el mundo en la población joven, la mism</a:t>
            </a: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es una causa evitable.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AR" sz="1100" b="1" dirty="0">
                <a:latin typeface="Arial" panose="020B0604020202020204" pitchFamily="34" charset="0"/>
                <a:cs typeface="Arial" panose="020B0604020202020204" pitchFamily="34" charset="0"/>
              </a:rPr>
              <a:t>BIBLIOGRAFÍA:</a:t>
            </a:r>
          </a:p>
          <a:p>
            <a:pPr marL="171450" indent="-171450" algn="l">
              <a:lnSpc>
                <a:spcPct val="100000"/>
              </a:lnSpc>
              <a:buFontTx/>
              <a:buChar char="-"/>
            </a:pP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Anderson D, Kocik V. A Narrative Review of Traumatic Pneumothorax Diagnoses and Management. Med J. 2023 </a:t>
            </a:r>
          </a:p>
          <a:p>
            <a:pPr marL="171450" indent="-171450" algn="l">
              <a:lnSpc>
                <a:spcPct val="100000"/>
              </a:lnSpc>
              <a:buFontTx/>
              <a:buChar char="-"/>
            </a:pP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Moya M, Brasel KJ. Evaluation and Managment of traumatic pneumothorax: A Western Trauma Association critical decisions algorithm. J. Trauma Acute Care Surg. 2022</a:t>
            </a:r>
          </a:p>
          <a:p>
            <a:pPr marL="171450" indent="-171450" algn="l">
              <a:lnSpc>
                <a:spcPct val="100000"/>
              </a:lnSpc>
              <a:buFontTx/>
              <a:buChar char="-"/>
            </a:pP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Tran J, Haussner W, Traumatic Pneumothorax: A Review of Current Diagnostic Practices and Evolving Managment. J. Emerg Med 2021.</a:t>
            </a:r>
          </a:p>
          <a:p>
            <a:pPr algn="l"/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565014D-737D-A4D4-DCDB-1E1B3704A683}"/>
              </a:ext>
            </a:extLst>
          </p:cNvPr>
          <p:cNvSpPr txBox="1"/>
          <p:nvPr/>
        </p:nvSpPr>
        <p:spPr>
          <a:xfrm>
            <a:off x="4176115" y="357985"/>
            <a:ext cx="788894" cy="338554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b="1" dirty="0">
                <a:latin typeface="Arial" panose="020B0604020202020204" pitchFamily="34" charset="0"/>
                <a:cs typeface="Arial" panose="020B0604020202020204" pitchFamily="34" charset="0"/>
              </a:rPr>
              <a:t>P-086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E2B92E6-90B1-8B62-C2F5-2814FA9C254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975" t="7645" r="24314" b="8060"/>
          <a:stretch/>
        </p:blipFill>
        <p:spPr>
          <a:xfrm>
            <a:off x="3919839" y="3234301"/>
            <a:ext cx="1141827" cy="133983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34152BC-C672-D59B-0D3F-B9088491E7D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4764" t="13289" r="33819"/>
          <a:stretch/>
        </p:blipFill>
        <p:spPr>
          <a:xfrm>
            <a:off x="3933109" y="4911850"/>
            <a:ext cx="1137708" cy="1339832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D55DAC9-781A-BC13-B5E5-3D076CB98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2904" y="1382293"/>
            <a:ext cx="1128762" cy="150501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180A0E6-D28E-E942-4973-A842362D43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2560" y="7761707"/>
            <a:ext cx="1172103" cy="831617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4813108-1333-DD9A-4F59-66437BDB36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32904" y="6543866"/>
            <a:ext cx="1181759" cy="97571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4" name="Flecha derecha 13">
            <a:extLst>
              <a:ext uri="{FF2B5EF4-FFF2-40B4-BE49-F238E27FC236}">
                <a16:creationId xmlns:a16="http://schemas.microsoft.com/office/drawing/2014/main" id="{BE705E8C-62B8-45DF-C515-1AA086AFA3ED}"/>
              </a:ext>
            </a:extLst>
          </p:cNvPr>
          <p:cNvSpPr/>
          <p:nvPr/>
        </p:nvSpPr>
        <p:spPr>
          <a:xfrm>
            <a:off x="4357707" y="3942843"/>
            <a:ext cx="166075" cy="654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Flecha derecha 14">
            <a:extLst>
              <a:ext uri="{FF2B5EF4-FFF2-40B4-BE49-F238E27FC236}">
                <a16:creationId xmlns:a16="http://schemas.microsoft.com/office/drawing/2014/main" id="{3D461157-F88A-87DC-EF3D-0320382B9164}"/>
              </a:ext>
            </a:extLst>
          </p:cNvPr>
          <p:cNvSpPr/>
          <p:nvPr/>
        </p:nvSpPr>
        <p:spPr>
          <a:xfrm>
            <a:off x="4357707" y="4096526"/>
            <a:ext cx="166075" cy="654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Flecha derecha 15">
            <a:extLst>
              <a:ext uri="{FF2B5EF4-FFF2-40B4-BE49-F238E27FC236}">
                <a16:creationId xmlns:a16="http://schemas.microsoft.com/office/drawing/2014/main" id="{60D73C28-256B-5BAD-A507-CD7BDBFED061}"/>
              </a:ext>
            </a:extLst>
          </p:cNvPr>
          <p:cNvSpPr/>
          <p:nvPr/>
        </p:nvSpPr>
        <p:spPr>
          <a:xfrm>
            <a:off x="4324677" y="4272969"/>
            <a:ext cx="166075" cy="654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Flecha derecha 16">
            <a:extLst>
              <a:ext uri="{FF2B5EF4-FFF2-40B4-BE49-F238E27FC236}">
                <a16:creationId xmlns:a16="http://schemas.microsoft.com/office/drawing/2014/main" id="{A6945415-34D2-8791-5CC2-862111D47DDA}"/>
              </a:ext>
            </a:extLst>
          </p:cNvPr>
          <p:cNvSpPr/>
          <p:nvPr/>
        </p:nvSpPr>
        <p:spPr>
          <a:xfrm>
            <a:off x="4357708" y="3809101"/>
            <a:ext cx="166074" cy="654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Flecha derecha 17">
            <a:extLst>
              <a:ext uri="{FF2B5EF4-FFF2-40B4-BE49-F238E27FC236}">
                <a16:creationId xmlns:a16="http://schemas.microsoft.com/office/drawing/2014/main" id="{96C08209-0E4A-B99A-2A23-4CA51A42A843}"/>
              </a:ext>
            </a:extLst>
          </p:cNvPr>
          <p:cNvSpPr/>
          <p:nvPr/>
        </p:nvSpPr>
        <p:spPr>
          <a:xfrm>
            <a:off x="4010041" y="5339751"/>
            <a:ext cx="166075" cy="654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Flecha derecha 18">
            <a:extLst>
              <a:ext uri="{FF2B5EF4-FFF2-40B4-BE49-F238E27FC236}">
                <a16:creationId xmlns:a16="http://schemas.microsoft.com/office/drawing/2014/main" id="{D14371BA-5463-85E8-E29D-9ECD12375794}"/>
              </a:ext>
            </a:extLst>
          </p:cNvPr>
          <p:cNvSpPr/>
          <p:nvPr/>
        </p:nvSpPr>
        <p:spPr>
          <a:xfrm>
            <a:off x="4010040" y="5483463"/>
            <a:ext cx="166075" cy="654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Flecha derecha 19">
            <a:extLst>
              <a:ext uri="{FF2B5EF4-FFF2-40B4-BE49-F238E27FC236}">
                <a16:creationId xmlns:a16="http://schemas.microsoft.com/office/drawing/2014/main" id="{16AD6487-9595-AC8B-4ACF-A8A2B86C2766}"/>
              </a:ext>
            </a:extLst>
          </p:cNvPr>
          <p:cNvSpPr/>
          <p:nvPr/>
        </p:nvSpPr>
        <p:spPr>
          <a:xfrm>
            <a:off x="4010040" y="5676475"/>
            <a:ext cx="166075" cy="654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Flecha derecha 21">
            <a:extLst>
              <a:ext uri="{FF2B5EF4-FFF2-40B4-BE49-F238E27FC236}">
                <a16:creationId xmlns:a16="http://schemas.microsoft.com/office/drawing/2014/main" id="{B1CEC4D1-5CFE-1021-2084-F60BF5A46DE4}"/>
              </a:ext>
            </a:extLst>
          </p:cNvPr>
          <p:cNvSpPr/>
          <p:nvPr/>
        </p:nvSpPr>
        <p:spPr>
          <a:xfrm flipV="1">
            <a:off x="4040020" y="5196036"/>
            <a:ext cx="136096" cy="654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245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421</Words>
  <Application>Microsoft Macintosh PowerPoint</Application>
  <PresentationFormat>Personalizado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NEUMOTORAX TRAUMÁTICO EXPERIENCIA EN EL HOSPITAL DONACION SANTOJANNI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loreley toresan</dc:creator>
  <cp:lastModifiedBy>loreley toresan</cp:lastModifiedBy>
  <cp:revision>11</cp:revision>
  <dcterms:created xsi:type="dcterms:W3CDTF">2024-10-14T11:27:37Z</dcterms:created>
  <dcterms:modified xsi:type="dcterms:W3CDTF">2024-10-14T18:42:36Z</dcterms:modified>
</cp:coreProperties>
</file>