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833"/>
  </p:normalViewPr>
  <p:slideViewPr>
    <p:cSldViewPr snapToGrid="0">
      <p:cViewPr varScale="1">
        <p:scale>
          <a:sx n="81" d="100"/>
          <a:sy n="81" d="100"/>
        </p:scale>
        <p:origin x="3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C0F7CBE-5469-D226-EEC7-326E11B2C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072334-9B19-4489-DC7B-2035D2C71D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27BD-FC41-9A47-8D92-C6CEA8EF72EC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E1A380-2F72-B6F0-BBE6-56A1A96622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661027-B776-97E4-922D-8C4FBDE010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AEC2D-F456-AA4B-9B53-043B5532556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82172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B19A-4200-AF4D-B7CE-43A69CE950A7}" type="datetimeFigureOut">
              <a:rPr lang="es-EC" smtClean="0"/>
              <a:t>18/10/24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86B9B-D1FE-E548-A414-DEEBAE677A1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572203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D543-FC18-A046-ACA9-2E1ACBBCA797}" type="datetime1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451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5D36-9587-CA42-A9AE-4FF35FCE300B}" type="datetime1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497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62EA-6760-BE45-BFC7-8307842C2707}" type="datetime1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433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9887-93DB-AE4B-A5EC-8B93DB87524B}" type="datetime1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4125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1FDD7-C5E3-414A-9C0C-C26AA4E86BAB}" type="datetime1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66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B997-FD36-0B4C-8011-1676F34061D6}" type="datetime1">
              <a:rPr lang="es-EC" smtClean="0"/>
              <a:t>18/10/24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946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63E0E-69A3-5D46-B9F8-E66D648B8DDE}" type="datetime1">
              <a:rPr lang="es-EC" smtClean="0"/>
              <a:t>18/10/24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603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012C-682E-C44F-AE90-F02AE8985468}" type="datetime1">
              <a:rPr lang="es-EC" smtClean="0"/>
              <a:t>18/10/24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293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D2FD-44D5-C04F-9ED8-5D1494C9FCB1}" type="datetime1">
              <a:rPr lang="es-EC" smtClean="0"/>
              <a:t>18/10/24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258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81013-73F9-5C4B-91E5-BE8D3C4408A2}" type="datetime1">
              <a:rPr lang="es-EC" smtClean="0"/>
              <a:t>18/10/24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991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0837-669C-4D4D-B3AF-4A4A9B75CAC0}" type="datetime1">
              <a:rPr lang="es-EC" smtClean="0"/>
              <a:t>18/10/24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859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462E-A21F-DD42-97B0-746E02F8361B}" type="datetime1">
              <a:rPr lang="es-EC" smtClean="0"/>
              <a:t>18/10/24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7A72-E2FE-2E46-A5C0-78E8C541A44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544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D3C5F-9F84-D748-9858-EC61B207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714" y="737956"/>
            <a:ext cx="4358001" cy="632464"/>
          </a:xfrm>
        </p:spPr>
        <p:txBody>
          <a:bodyPr>
            <a:normAutofit fontScale="90000"/>
          </a:bodyPr>
          <a:lstStyle/>
          <a:p>
            <a:r>
              <a:rPr lang="es-EC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ADENOCARCINOMA MUCINOSO INVASOR: </a:t>
            </a:r>
            <a:br>
              <a:rPr lang="es-EC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C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propósito de un caso </a:t>
            </a:r>
            <a:br>
              <a:rPr lang="es-EC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EC" sz="1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37B091-7476-F47A-4A19-DBF1A6818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67" y="1211038"/>
            <a:ext cx="4500562" cy="632464"/>
          </a:xfrm>
        </p:spPr>
        <p:txBody>
          <a:bodyPr>
            <a:normAutofit/>
          </a:bodyPr>
          <a:lstStyle/>
          <a:p>
            <a:r>
              <a:rPr lang="es-EC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Cedillo Anabel, Andini Agustin, Malamud Patricia, Grodnitzky María Laura, Morandi Valeria, Tabaj Gabriela, Bocca Xavier, Rios Jesica</a:t>
            </a:r>
            <a:r>
              <a:rPr lang="es-EC" sz="9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s-EC" sz="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Neumonologia Clinica. Hospital del Tórax Dr. Antonio A. Cetrángolo</a:t>
            </a:r>
          </a:p>
          <a:p>
            <a:pPr algn="just"/>
            <a:endParaRPr lang="es-EC" sz="9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F45045-0865-6593-2C91-27D0D04F7A5C}"/>
              </a:ext>
            </a:extLst>
          </p:cNvPr>
          <p:cNvSpPr txBox="1"/>
          <p:nvPr/>
        </p:nvSpPr>
        <p:spPr>
          <a:xfrm>
            <a:off x="417082" y="1924027"/>
            <a:ext cx="442851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dirty="0"/>
              <a:t>INTRODUCCIÓN</a:t>
            </a:r>
          </a:p>
          <a:p>
            <a:pPr algn="just"/>
            <a:r>
              <a:rPr lang="es-EC" sz="1000" dirty="0"/>
              <a:t>El adenocarcinoma mucinoso pulmonar primario es un subtipo de adenocarcinoma, son menos comunes en comparación con los adenocarcinomas no mucinosos invasivos (3-10%), caracterizándose por células tumorales caliciforme y/o células columnares con abundantes vacuolas intracitoplasmáticas cargadas de mucina.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4AA489-C73B-D866-4BBE-A30C7D5D20D6}"/>
              </a:ext>
            </a:extLst>
          </p:cNvPr>
          <p:cNvSpPr txBox="1"/>
          <p:nvPr/>
        </p:nvSpPr>
        <p:spPr>
          <a:xfrm>
            <a:off x="361252" y="3158331"/>
            <a:ext cx="2909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/>
              <a:t>CASO CLÍNICO</a:t>
            </a:r>
          </a:p>
          <a:p>
            <a:pPr algn="just"/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Mujer de 81 años de edad, antecedentes de HTA, DBT II no IR, infección por COVID19 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en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2021, hipotiroidismo. Consulta por cuadro clínico de varias semanas de evolución caracterizado por neumonias a repeticion con multiples esquemas antibiotoicos sin mejoria. I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ngresa a sala por insufiencia respiratoria tipo I, con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tos con expectoración hialina espumosa abundante y disnea progresiva.</a:t>
            </a:r>
            <a:endParaRPr lang="es-EC" sz="1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C24B024-3F38-CB10-78EB-0810D075166C}"/>
              </a:ext>
            </a:extLst>
          </p:cNvPr>
          <p:cNvSpPr txBox="1"/>
          <p:nvPr/>
        </p:nvSpPr>
        <p:spPr>
          <a:xfrm>
            <a:off x="361251" y="4789892"/>
            <a:ext cx="30406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/>
              <a:t>ESTUDIOS COMPLEMENTARIOS</a:t>
            </a:r>
          </a:p>
          <a:p>
            <a:pPr algn="just"/>
            <a:r>
              <a:rPr lang="es-EC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TC torax: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densidades difusas en vidrio esmerilado de disposición subpleural y peribroncovascular con mayor compromiso del hemitórax izquierdo identificándose en LII áreas de consolidación con imágenes cavitadas. </a:t>
            </a:r>
            <a:r>
              <a:rPr lang="es-EC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Fibrobroncoscopia: </a:t>
            </a:r>
            <a:r>
              <a:rPr lang="es-ES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 lesiones endoluminales, BAL en LM, </a:t>
            </a:r>
            <a:r>
              <a:rPr lang="es-EC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 toma 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biopsia en LID.</a:t>
            </a:r>
          </a:p>
          <a:p>
            <a:pPr algn="just"/>
            <a:r>
              <a:rPr lang="es-EC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Informe Histologico: </a:t>
            </a:r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fragmento correspondiente a neoplasia mucinosa constituida por celulas columnares de citoplasma claro mucinoso, nucleos basal con leve atipia y fragmento de parenquima pulmonar con focos de organización. </a:t>
            </a:r>
          </a:p>
          <a:p>
            <a:pPr algn="just"/>
            <a:r>
              <a:rPr lang="es-EC" sz="1000" dirty="0">
                <a:latin typeface="Calibri" panose="020F0502020204030204" pitchFamily="34" charset="0"/>
                <a:ea typeface="Calibri" panose="020F0502020204030204" pitchFamily="34" charset="0"/>
              </a:rPr>
              <a:t>Posterior intercurre con cuadro de descompensación y fallece.</a:t>
            </a:r>
          </a:p>
          <a:p>
            <a:pPr algn="just"/>
            <a:endParaRPr lang="es-EC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5C9E180-58B1-A490-1D8D-C0DC56F6B009}"/>
              </a:ext>
            </a:extLst>
          </p:cNvPr>
          <p:cNvSpPr txBox="1"/>
          <p:nvPr/>
        </p:nvSpPr>
        <p:spPr>
          <a:xfrm>
            <a:off x="450714" y="7259971"/>
            <a:ext cx="4312300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00" b="1" dirty="0"/>
              <a:t>CONCLUSIÓN</a:t>
            </a:r>
          </a:p>
          <a:p>
            <a:pPr algn="just"/>
            <a:r>
              <a:rPr lang="es-EC" sz="1000" dirty="0"/>
              <a:t>El adenocarcinoma mucionoso invasor es un subtipo poco común de adenocarcinoma de pulmón, caracterizado por la diseminación endobronquial y compromiso difuso o multifocal, se asocia con sintomas cronicos progresivos y broncorrea. Las anomalias más frecuentes son la consolidacion y la opacidad en vidrio esmerilado por llenado de los alveolos con mucina o liquido secretado por el tumor. Presentan</a:t>
            </a:r>
            <a:r>
              <a:rPr kumimoji="0" lang="es-EC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mal pronóstico y, el sospechar de esta patología nos permite tener en mente una entidad poco frecuente pero con diversos patrones tomográficos evitando el retraso diagnóstico y terapéutico. </a:t>
            </a:r>
            <a:endParaRPr lang="es-EC" sz="1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6433392-E3F0-07C9-7070-B7BBE148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925" y="3406384"/>
            <a:ext cx="1535323" cy="110884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548A4EE-74A3-355D-4836-841E3469B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85" y="4862387"/>
            <a:ext cx="1189929" cy="86348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BEC7FDC-3AD9-309D-7EF5-DEFA55F9A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843" y="5772346"/>
            <a:ext cx="1198171" cy="880516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180766FD-2FA7-5ED7-BC58-CEE7FAF43B54}"/>
              </a:ext>
            </a:extLst>
          </p:cNvPr>
          <p:cNvSpPr/>
          <p:nvPr/>
        </p:nvSpPr>
        <p:spPr>
          <a:xfrm>
            <a:off x="4198162" y="68347"/>
            <a:ext cx="925715" cy="63246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P87</a:t>
            </a:r>
          </a:p>
        </p:txBody>
      </p:sp>
      <p:pic>
        <p:nvPicPr>
          <p:cNvPr id="29" name="Google Shape;92;p1">
            <a:extLst>
              <a:ext uri="{FF2B5EF4-FFF2-40B4-BE49-F238E27FC236}">
                <a16:creationId xmlns:a16="http://schemas.microsoft.com/office/drawing/2014/main" id="{883C6B73-2113-9488-DFC7-81A62BAFBD7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6556" b="72003"/>
          <a:stretch/>
        </p:blipFill>
        <p:spPr>
          <a:xfrm>
            <a:off x="2527718" y="260273"/>
            <a:ext cx="1568448" cy="33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91;p1">
            <a:extLst>
              <a:ext uri="{FF2B5EF4-FFF2-40B4-BE49-F238E27FC236}">
                <a16:creationId xmlns:a16="http://schemas.microsoft.com/office/drawing/2014/main" id="{B4F40483-D97A-B054-06CC-C3D463A4821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15398" t="39963" r="18449" b="35423"/>
          <a:stretch/>
        </p:blipFill>
        <p:spPr>
          <a:xfrm>
            <a:off x="757642" y="242458"/>
            <a:ext cx="1668081" cy="35350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61D8CEF-0E7A-6EAE-1218-E8F31948B341}"/>
              </a:ext>
            </a:extLst>
          </p:cNvPr>
          <p:cNvSpPr txBox="1"/>
          <p:nvPr/>
        </p:nvSpPr>
        <p:spPr>
          <a:xfrm>
            <a:off x="1287379" y="4387334"/>
            <a:ext cx="2574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s-EC" dirty="0"/>
          </a:p>
        </p:txBody>
      </p:sp>
      <p:cxnSp>
        <p:nvCxnSpPr>
          <p:cNvPr id="35" name="Google Shape;95;p1">
            <a:extLst>
              <a:ext uri="{FF2B5EF4-FFF2-40B4-BE49-F238E27FC236}">
                <a16:creationId xmlns:a16="http://schemas.microsoft.com/office/drawing/2014/main" id="{C9FCE766-2356-4DD6-876A-771CD6B3DFA7}"/>
              </a:ext>
            </a:extLst>
          </p:cNvPr>
          <p:cNvCxnSpPr/>
          <p:nvPr/>
        </p:nvCxnSpPr>
        <p:spPr>
          <a:xfrm>
            <a:off x="-33789" y="743069"/>
            <a:ext cx="5145000" cy="10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" name="Google Shape;95;p1">
            <a:extLst>
              <a:ext uri="{FF2B5EF4-FFF2-40B4-BE49-F238E27FC236}">
                <a16:creationId xmlns:a16="http://schemas.microsoft.com/office/drawing/2014/main" id="{C5B684EF-DE45-1B59-7A4B-0417929B9A38}"/>
              </a:ext>
            </a:extLst>
          </p:cNvPr>
          <p:cNvCxnSpPr/>
          <p:nvPr/>
        </p:nvCxnSpPr>
        <p:spPr>
          <a:xfrm>
            <a:off x="-33789" y="1739647"/>
            <a:ext cx="5145000" cy="10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91748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630</TotalTime>
  <Words>344</Words>
  <Application>Microsoft Macintosh PowerPoint</Application>
  <PresentationFormat>Presentación en pantalla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ADENOCARCINOMA MUCINOSO INVASOR:  a propósito de un caso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ADENOCARCINOMA MUCINOSO INVASOR:  a propósito de un caso  </dc:title>
  <dc:creator>Microsoft Office User</dc:creator>
  <cp:lastModifiedBy>Microsoft Office User</cp:lastModifiedBy>
  <cp:revision>17</cp:revision>
  <dcterms:created xsi:type="dcterms:W3CDTF">2024-10-06T01:23:47Z</dcterms:created>
  <dcterms:modified xsi:type="dcterms:W3CDTF">2024-10-18T16:25:23Z</dcterms:modified>
</cp:coreProperties>
</file>