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511175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1128" y="-19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3381" y="1496484"/>
            <a:ext cx="4344988" cy="3183467"/>
          </a:xfrm>
        </p:spPr>
        <p:txBody>
          <a:bodyPr anchor="b"/>
          <a:lstStyle>
            <a:lvl1pPr algn="ctr">
              <a:defRPr sz="3354"/>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38970" y="4802718"/>
            <a:ext cx="3833813" cy="2207683"/>
          </a:xfrm>
        </p:spPr>
        <p:txBody>
          <a:bodyPr/>
          <a:lstStyle>
            <a:lvl1pPr marL="0" indent="0" algn="ctr">
              <a:buNone/>
              <a:defRPr sz="1342"/>
            </a:lvl1pPr>
            <a:lvl2pPr marL="255563" indent="0" algn="ctr">
              <a:buNone/>
              <a:defRPr sz="1118"/>
            </a:lvl2pPr>
            <a:lvl3pPr marL="511124" indent="0" algn="ctr">
              <a:buNone/>
              <a:defRPr sz="1006"/>
            </a:lvl3pPr>
            <a:lvl4pPr marL="766686" indent="0" algn="ctr">
              <a:buNone/>
              <a:defRPr sz="894"/>
            </a:lvl4pPr>
            <a:lvl5pPr marL="1022247" indent="0" algn="ctr">
              <a:buNone/>
              <a:defRPr sz="894"/>
            </a:lvl5pPr>
            <a:lvl6pPr marL="1277810" indent="0" algn="ctr">
              <a:buNone/>
              <a:defRPr sz="894"/>
            </a:lvl6pPr>
            <a:lvl7pPr marL="1533371" indent="0" algn="ctr">
              <a:buNone/>
              <a:defRPr sz="894"/>
            </a:lvl7pPr>
            <a:lvl8pPr marL="1788934" indent="0" algn="ctr">
              <a:buNone/>
              <a:defRPr sz="894"/>
            </a:lvl8pPr>
            <a:lvl9pPr marL="2044495" indent="0" algn="ctr">
              <a:buNone/>
              <a:defRPr sz="894"/>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59537CA-5771-443F-B343-9C86D3BDF767}" type="datetimeFigureOut">
              <a:rPr lang="es-AR" smtClean="0"/>
              <a:t>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471292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59537CA-5771-443F-B343-9C86D3BDF767}" type="datetimeFigureOut">
              <a:rPr lang="es-AR" smtClean="0"/>
              <a:t>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82249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58096" y="486836"/>
            <a:ext cx="1102221"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1433" y="486836"/>
            <a:ext cx="3242766" cy="7749117"/>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59537CA-5771-443F-B343-9C86D3BDF767}" type="datetimeFigureOut">
              <a:rPr lang="es-AR" smtClean="0"/>
              <a:t>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57754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59537CA-5771-443F-B343-9C86D3BDF767}" type="datetimeFigureOut">
              <a:rPr lang="es-AR" smtClean="0"/>
              <a:t>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394659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48771" y="2279655"/>
            <a:ext cx="4408884" cy="3803649"/>
          </a:xfrm>
        </p:spPr>
        <p:txBody>
          <a:bodyPr anchor="b"/>
          <a:lstStyle>
            <a:lvl1pPr>
              <a:defRPr sz="3354"/>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48771" y="6119288"/>
            <a:ext cx="4408884" cy="2000249"/>
          </a:xfrm>
        </p:spPr>
        <p:txBody>
          <a:bodyPr/>
          <a:lstStyle>
            <a:lvl1pPr marL="0" indent="0">
              <a:buNone/>
              <a:defRPr sz="1342">
                <a:solidFill>
                  <a:schemeClr val="tx1"/>
                </a:solidFill>
              </a:defRPr>
            </a:lvl1pPr>
            <a:lvl2pPr marL="255563" indent="0">
              <a:buNone/>
              <a:defRPr sz="1118">
                <a:solidFill>
                  <a:schemeClr val="tx1">
                    <a:tint val="75000"/>
                  </a:schemeClr>
                </a:solidFill>
              </a:defRPr>
            </a:lvl2pPr>
            <a:lvl3pPr marL="511124" indent="0">
              <a:buNone/>
              <a:defRPr sz="1006">
                <a:solidFill>
                  <a:schemeClr val="tx1">
                    <a:tint val="75000"/>
                  </a:schemeClr>
                </a:solidFill>
              </a:defRPr>
            </a:lvl3pPr>
            <a:lvl4pPr marL="766686" indent="0">
              <a:buNone/>
              <a:defRPr sz="894">
                <a:solidFill>
                  <a:schemeClr val="tx1">
                    <a:tint val="75000"/>
                  </a:schemeClr>
                </a:solidFill>
              </a:defRPr>
            </a:lvl4pPr>
            <a:lvl5pPr marL="1022247" indent="0">
              <a:buNone/>
              <a:defRPr sz="894">
                <a:solidFill>
                  <a:schemeClr val="tx1">
                    <a:tint val="75000"/>
                  </a:schemeClr>
                </a:solidFill>
              </a:defRPr>
            </a:lvl5pPr>
            <a:lvl6pPr marL="1277810" indent="0">
              <a:buNone/>
              <a:defRPr sz="894">
                <a:solidFill>
                  <a:schemeClr val="tx1">
                    <a:tint val="75000"/>
                  </a:schemeClr>
                </a:solidFill>
              </a:defRPr>
            </a:lvl6pPr>
            <a:lvl7pPr marL="1533371" indent="0">
              <a:buNone/>
              <a:defRPr sz="894">
                <a:solidFill>
                  <a:schemeClr val="tx1">
                    <a:tint val="75000"/>
                  </a:schemeClr>
                </a:solidFill>
              </a:defRPr>
            </a:lvl7pPr>
            <a:lvl8pPr marL="1788934" indent="0">
              <a:buNone/>
              <a:defRPr sz="894">
                <a:solidFill>
                  <a:schemeClr val="tx1">
                    <a:tint val="75000"/>
                  </a:schemeClr>
                </a:solidFill>
              </a:defRPr>
            </a:lvl8pPr>
            <a:lvl9pPr marL="2044495" indent="0">
              <a:buNone/>
              <a:defRPr sz="894">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59537CA-5771-443F-B343-9C86D3BDF767}" type="datetimeFigureOut">
              <a:rPr lang="es-AR" smtClean="0"/>
              <a:t>8/10/2024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3342493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1433" y="2434167"/>
            <a:ext cx="2172494"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587823" y="2434167"/>
            <a:ext cx="2172494" cy="5801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59537CA-5771-443F-B343-9C86D3BDF767}" type="datetimeFigureOut">
              <a:rPr lang="es-AR" smtClean="0"/>
              <a:t>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125008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2099" y="486838"/>
            <a:ext cx="4408884"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2100" y="2241553"/>
            <a:ext cx="2162510" cy="1098549"/>
          </a:xfrm>
        </p:spPr>
        <p:txBody>
          <a:bodyPr anchor="b"/>
          <a:lstStyle>
            <a:lvl1pPr marL="0" indent="0">
              <a:buNone/>
              <a:defRPr sz="1342" b="1"/>
            </a:lvl1pPr>
            <a:lvl2pPr marL="255563" indent="0">
              <a:buNone/>
              <a:defRPr sz="1118" b="1"/>
            </a:lvl2pPr>
            <a:lvl3pPr marL="511124" indent="0">
              <a:buNone/>
              <a:defRPr sz="1006" b="1"/>
            </a:lvl3pPr>
            <a:lvl4pPr marL="766686" indent="0">
              <a:buNone/>
              <a:defRPr sz="894" b="1"/>
            </a:lvl4pPr>
            <a:lvl5pPr marL="1022247" indent="0">
              <a:buNone/>
              <a:defRPr sz="894" b="1"/>
            </a:lvl5pPr>
            <a:lvl6pPr marL="1277810" indent="0">
              <a:buNone/>
              <a:defRPr sz="894" b="1"/>
            </a:lvl6pPr>
            <a:lvl7pPr marL="1533371" indent="0">
              <a:buNone/>
              <a:defRPr sz="894" b="1"/>
            </a:lvl7pPr>
            <a:lvl8pPr marL="1788934" indent="0">
              <a:buNone/>
              <a:defRPr sz="894" b="1"/>
            </a:lvl8pPr>
            <a:lvl9pPr marL="2044495" indent="0">
              <a:buNone/>
              <a:defRPr sz="894" b="1"/>
            </a:lvl9pPr>
          </a:lstStyle>
          <a:p>
            <a:pPr lvl="0"/>
            <a:r>
              <a:rPr lang="es-ES"/>
              <a:t>Editar los estilos de texto del patrón</a:t>
            </a:r>
          </a:p>
        </p:txBody>
      </p:sp>
      <p:sp>
        <p:nvSpPr>
          <p:cNvPr id="4" name="Content Placeholder 3"/>
          <p:cNvSpPr>
            <a:spLocks noGrp="1"/>
          </p:cNvSpPr>
          <p:nvPr>
            <p:ph sz="half" idx="2"/>
          </p:nvPr>
        </p:nvSpPr>
        <p:spPr>
          <a:xfrm>
            <a:off x="352100" y="3340100"/>
            <a:ext cx="2162510"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587824" y="2241553"/>
            <a:ext cx="2173160" cy="1098549"/>
          </a:xfrm>
        </p:spPr>
        <p:txBody>
          <a:bodyPr anchor="b"/>
          <a:lstStyle>
            <a:lvl1pPr marL="0" indent="0">
              <a:buNone/>
              <a:defRPr sz="1342" b="1"/>
            </a:lvl1pPr>
            <a:lvl2pPr marL="255563" indent="0">
              <a:buNone/>
              <a:defRPr sz="1118" b="1"/>
            </a:lvl2pPr>
            <a:lvl3pPr marL="511124" indent="0">
              <a:buNone/>
              <a:defRPr sz="1006" b="1"/>
            </a:lvl3pPr>
            <a:lvl4pPr marL="766686" indent="0">
              <a:buNone/>
              <a:defRPr sz="894" b="1"/>
            </a:lvl4pPr>
            <a:lvl5pPr marL="1022247" indent="0">
              <a:buNone/>
              <a:defRPr sz="894" b="1"/>
            </a:lvl5pPr>
            <a:lvl6pPr marL="1277810" indent="0">
              <a:buNone/>
              <a:defRPr sz="894" b="1"/>
            </a:lvl6pPr>
            <a:lvl7pPr marL="1533371" indent="0">
              <a:buNone/>
              <a:defRPr sz="894" b="1"/>
            </a:lvl7pPr>
            <a:lvl8pPr marL="1788934" indent="0">
              <a:buNone/>
              <a:defRPr sz="894" b="1"/>
            </a:lvl8pPr>
            <a:lvl9pPr marL="2044495" indent="0">
              <a:buNone/>
              <a:defRPr sz="894" b="1"/>
            </a:lvl9pPr>
          </a:lstStyle>
          <a:p>
            <a:pPr lvl="0"/>
            <a:r>
              <a:rPr lang="es-ES"/>
              <a:t>Editar los estilos de texto del patrón</a:t>
            </a:r>
          </a:p>
        </p:txBody>
      </p:sp>
      <p:sp>
        <p:nvSpPr>
          <p:cNvPr id="6" name="Content Placeholder 5"/>
          <p:cNvSpPr>
            <a:spLocks noGrp="1"/>
          </p:cNvSpPr>
          <p:nvPr>
            <p:ph sz="quarter" idx="4"/>
          </p:nvPr>
        </p:nvSpPr>
        <p:spPr>
          <a:xfrm>
            <a:off x="2587824" y="3340100"/>
            <a:ext cx="2173160" cy="4912784"/>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59537CA-5771-443F-B343-9C86D3BDF767}" type="datetimeFigureOut">
              <a:rPr lang="es-AR" smtClean="0"/>
              <a:t>8/10/2024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4246408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59537CA-5771-443F-B343-9C86D3BDF767}" type="datetimeFigureOut">
              <a:rPr lang="es-AR" smtClean="0"/>
              <a:t>8/10/2024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2284763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537CA-5771-443F-B343-9C86D3BDF767}" type="datetimeFigureOut">
              <a:rPr lang="es-AR" smtClean="0"/>
              <a:t>8/10/2024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3647588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2099" y="609600"/>
            <a:ext cx="1648672" cy="2133600"/>
          </a:xfrm>
        </p:spPr>
        <p:txBody>
          <a:bodyPr anchor="b"/>
          <a:lstStyle>
            <a:lvl1pPr>
              <a:defRPr sz="1789"/>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73160" y="1316571"/>
            <a:ext cx="2587823" cy="6498167"/>
          </a:xfrm>
        </p:spPr>
        <p:txBody>
          <a:bodyPr/>
          <a:lstStyle>
            <a:lvl1pPr>
              <a:defRPr sz="1789"/>
            </a:lvl1pPr>
            <a:lvl2pPr>
              <a:defRPr sz="1565"/>
            </a:lvl2pPr>
            <a:lvl3pPr>
              <a:defRPr sz="1342"/>
            </a:lvl3pPr>
            <a:lvl4pPr>
              <a:defRPr sz="1118"/>
            </a:lvl4pPr>
            <a:lvl5pPr>
              <a:defRPr sz="1118"/>
            </a:lvl5pPr>
            <a:lvl6pPr>
              <a:defRPr sz="1118"/>
            </a:lvl6pPr>
            <a:lvl7pPr>
              <a:defRPr sz="1118"/>
            </a:lvl7pPr>
            <a:lvl8pPr>
              <a:defRPr sz="1118"/>
            </a:lvl8pPr>
            <a:lvl9pPr>
              <a:defRPr sz="1118"/>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2099" y="2743202"/>
            <a:ext cx="1648672" cy="5082117"/>
          </a:xfrm>
        </p:spPr>
        <p:txBody>
          <a:bodyPr/>
          <a:lstStyle>
            <a:lvl1pPr marL="0" indent="0">
              <a:buNone/>
              <a:defRPr sz="894"/>
            </a:lvl1pPr>
            <a:lvl2pPr marL="255563" indent="0">
              <a:buNone/>
              <a:defRPr sz="783"/>
            </a:lvl2pPr>
            <a:lvl3pPr marL="511124" indent="0">
              <a:buNone/>
              <a:defRPr sz="671"/>
            </a:lvl3pPr>
            <a:lvl4pPr marL="766686" indent="0">
              <a:buNone/>
              <a:defRPr sz="559"/>
            </a:lvl4pPr>
            <a:lvl5pPr marL="1022247" indent="0">
              <a:buNone/>
              <a:defRPr sz="559"/>
            </a:lvl5pPr>
            <a:lvl6pPr marL="1277810" indent="0">
              <a:buNone/>
              <a:defRPr sz="559"/>
            </a:lvl6pPr>
            <a:lvl7pPr marL="1533371" indent="0">
              <a:buNone/>
              <a:defRPr sz="559"/>
            </a:lvl7pPr>
            <a:lvl8pPr marL="1788934" indent="0">
              <a:buNone/>
              <a:defRPr sz="559"/>
            </a:lvl8pPr>
            <a:lvl9pPr marL="2044495" indent="0">
              <a:buNone/>
              <a:defRPr sz="559"/>
            </a:lvl9pPr>
          </a:lstStyle>
          <a:p>
            <a:pPr lvl="0"/>
            <a:r>
              <a:rPr lang="es-ES"/>
              <a:t>Editar los estilos de texto del patrón</a:t>
            </a:r>
          </a:p>
        </p:txBody>
      </p:sp>
      <p:sp>
        <p:nvSpPr>
          <p:cNvPr id="5" name="Date Placeholder 4"/>
          <p:cNvSpPr>
            <a:spLocks noGrp="1"/>
          </p:cNvSpPr>
          <p:nvPr>
            <p:ph type="dt" sz="half" idx="10"/>
          </p:nvPr>
        </p:nvSpPr>
        <p:spPr/>
        <p:txBody>
          <a:bodyPr/>
          <a:lstStyle/>
          <a:p>
            <a:fld id="{E59537CA-5771-443F-B343-9C86D3BDF767}" type="datetimeFigureOut">
              <a:rPr lang="es-AR" smtClean="0"/>
              <a:t>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362877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2099" y="609600"/>
            <a:ext cx="1648672" cy="2133600"/>
          </a:xfrm>
        </p:spPr>
        <p:txBody>
          <a:bodyPr anchor="b"/>
          <a:lstStyle>
            <a:lvl1pPr>
              <a:defRPr sz="1789"/>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73160" y="1316571"/>
            <a:ext cx="2587823" cy="6498167"/>
          </a:xfrm>
        </p:spPr>
        <p:txBody>
          <a:bodyPr anchor="t"/>
          <a:lstStyle>
            <a:lvl1pPr marL="0" indent="0">
              <a:buNone/>
              <a:defRPr sz="1789"/>
            </a:lvl1pPr>
            <a:lvl2pPr marL="255563" indent="0">
              <a:buNone/>
              <a:defRPr sz="1565"/>
            </a:lvl2pPr>
            <a:lvl3pPr marL="511124" indent="0">
              <a:buNone/>
              <a:defRPr sz="1342"/>
            </a:lvl3pPr>
            <a:lvl4pPr marL="766686" indent="0">
              <a:buNone/>
              <a:defRPr sz="1118"/>
            </a:lvl4pPr>
            <a:lvl5pPr marL="1022247" indent="0">
              <a:buNone/>
              <a:defRPr sz="1118"/>
            </a:lvl5pPr>
            <a:lvl6pPr marL="1277810" indent="0">
              <a:buNone/>
              <a:defRPr sz="1118"/>
            </a:lvl6pPr>
            <a:lvl7pPr marL="1533371" indent="0">
              <a:buNone/>
              <a:defRPr sz="1118"/>
            </a:lvl7pPr>
            <a:lvl8pPr marL="1788934" indent="0">
              <a:buNone/>
              <a:defRPr sz="1118"/>
            </a:lvl8pPr>
            <a:lvl9pPr marL="2044495" indent="0">
              <a:buNone/>
              <a:defRPr sz="1118"/>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2099" y="2743202"/>
            <a:ext cx="1648672" cy="5082117"/>
          </a:xfrm>
        </p:spPr>
        <p:txBody>
          <a:bodyPr/>
          <a:lstStyle>
            <a:lvl1pPr marL="0" indent="0">
              <a:buNone/>
              <a:defRPr sz="894"/>
            </a:lvl1pPr>
            <a:lvl2pPr marL="255563" indent="0">
              <a:buNone/>
              <a:defRPr sz="783"/>
            </a:lvl2pPr>
            <a:lvl3pPr marL="511124" indent="0">
              <a:buNone/>
              <a:defRPr sz="671"/>
            </a:lvl3pPr>
            <a:lvl4pPr marL="766686" indent="0">
              <a:buNone/>
              <a:defRPr sz="559"/>
            </a:lvl4pPr>
            <a:lvl5pPr marL="1022247" indent="0">
              <a:buNone/>
              <a:defRPr sz="559"/>
            </a:lvl5pPr>
            <a:lvl6pPr marL="1277810" indent="0">
              <a:buNone/>
              <a:defRPr sz="559"/>
            </a:lvl6pPr>
            <a:lvl7pPr marL="1533371" indent="0">
              <a:buNone/>
              <a:defRPr sz="559"/>
            </a:lvl7pPr>
            <a:lvl8pPr marL="1788934" indent="0">
              <a:buNone/>
              <a:defRPr sz="559"/>
            </a:lvl8pPr>
            <a:lvl9pPr marL="2044495" indent="0">
              <a:buNone/>
              <a:defRPr sz="559"/>
            </a:lvl9pPr>
          </a:lstStyle>
          <a:p>
            <a:pPr lvl="0"/>
            <a:r>
              <a:rPr lang="es-ES"/>
              <a:t>Editar los estilos de texto del patrón</a:t>
            </a:r>
          </a:p>
        </p:txBody>
      </p:sp>
      <p:sp>
        <p:nvSpPr>
          <p:cNvPr id="5" name="Date Placeholder 4"/>
          <p:cNvSpPr>
            <a:spLocks noGrp="1"/>
          </p:cNvSpPr>
          <p:nvPr>
            <p:ph type="dt" sz="half" idx="10"/>
          </p:nvPr>
        </p:nvSpPr>
        <p:spPr/>
        <p:txBody>
          <a:bodyPr/>
          <a:lstStyle/>
          <a:p>
            <a:fld id="{E59537CA-5771-443F-B343-9C86D3BDF767}" type="datetimeFigureOut">
              <a:rPr lang="es-AR" smtClean="0"/>
              <a:t>8/10/2024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09D2E849-A112-423B-92E2-EEACB69E381C}" type="slidenum">
              <a:rPr lang="es-AR" smtClean="0"/>
              <a:t>‹Nº›</a:t>
            </a:fld>
            <a:endParaRPr lang="es-AR"/>
          </a:p>
        </p:txBody>
      </p:sp>
    </p:spTree>
    <p:extLst>
      <p:ext uri="{BB962C8B-B14F-4D97-AF65-F5344CB8AC3E}">
        <p14:creationId xmlns:p14="http://schemas.microsoft.com/office/powerpoint/2010/main" val="729063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1433" y="486838"/>
            <a:ext cx="4408884"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433" y="2434167"/>
            <a:ext cx="4408884" cy="5801784"/>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1433" y="8475138"/>
            <a:ext cx="1150144" cy="486833"/>
          </a:xfrm>
          <a:prstGeom prst="rect">
            <a:avLst/>
          </a:prstGeom>
        </p:spPr>
        <p:txBody>
          <a:bodyPr vert="horz" lIns="91440" tIns="45720" rIns="91440" bIns="45720" rtlCol="0" anchor="ctr"/>
          <a:lstStyle>
            <a:lvl1pPr algn="l">
              <a:defRPr sz="671">
                <a:solidFill>
                  <a:schemeClr val="tx1">
                    <a:tint val="75000"/>
                  </a:schemeClr>
                </a:solidFill>
              </a:defRPr>
            </a:lvl1pPr>
          </a:lstStyle>
          <a:p>
            <a:fld id="{E59537CA-5771-443F-B343-9C86D3BDF767}" type="datetimeFigureOut">
              <a:rPr lang="es-AR" smtClean="0"/>
              <a:t>8/10/2024</a:t>
            </a:fld>
            <a:endParaRPr lang="es-AR"/>
          </a:p>
        </p:txBody>
      </p:sp>
      <p:sp>
        <p:nvSpPr>
          <p:cNvPr id="5" name="Footer Placeholder 4"/>
          <p:cNvSpPr>
            <a:spLocks noGrp="1"/>
          </p:cNvSpPr>
          <p:nvPr>
            <p:ph type="ftr" sz="quarter" idx="3"/>
          </p:nvPr>
        </p:nvSpPr>
        <p:spPr>
          <a:xfrm>
            <a:off x="1693267" y="8475138"/>
            <a:ext cx="1725216" cy="486833"/>
          </a:xfrm>
          <a:prstGeom prst="rect">
            <a:avLst/>
          </a:prstGeom>
        </p:spPr>
        <p:txBody>
          <a:bodyPr vert="horz" lIns="91440" tIns="45720" rIns="91440" bIns="45720" rtlCol="0" anchor="ctr"/>
          <a:lstStyle>
            <a:lvl1pPr algn="ctr">
              <a:defRPr sz="671">
                <a:solidFill>
                  <a:schemeClr val="tx1">
                    <a:tint val="75000"/>
                  </a:schemeClr>
                </a:solidFill>
              </a:defRPr>
            </a:lvl1pPr>
          </a:lstStyle>
          <a:p>
            <a:endParaRPr lang="es-AR"/>
          </a:p>
        </p:txBody>
      </p:sp>
      <p:sp>
        <p:nvSpPr>
          <p:cNvPr id="6" name="Slide Number Placeholder 5"/>
          <p:cNvSpPr>
            <a:spLocks noGrp="1"/>
          </p:cNvSpPr>
          <p:nvPr>
            <p:ph type="sldNum" sz="quarter" idx="4"/>
          </p:nvPr>
        </p:nvSpPr>
        <p:spPr>
          <a:xfrm>
            <a:off x="3610174" y="8475138"/>
            <a:ext cx="1150144" cy="486833"/>
          </a:xfrm>
          <a:prstGeom prst="rect">
            <a:avLst/>
          </a:prstGeom>
        </p:spPr>
        <p:txBody>
          <a:bodyPr vert="horz" lIns="91440" tIns="45720" rIns="91440" bIns="45720" rtlCol="0" anchor="ctr"/>
          <a:lstStyle>
            <a:lvl1pPr algn="r">
              <a:defRPr sz="671">
                <a:solidFill>
                  <a:schemeClr val="tx1">
                    <a:tint val="75000"/>
                  </a:schemeClr>
                </a:solidFill>
              </a:defRPr>
            </a:lvl1pPr>
          </a:lstStyle>
          <a:p>
            <a:fld id="{09D2E849-A112-423B-92E2-EEACB69E381C}" type="slidenum">
              <a:rPr lang="es-AR" smtClean="0"/>
              <a:t>‹Nº›</a:t>
            </a:fld>
            <a:endParaRPr lang="es-AR"/>
          </a:p>
        </p:txBody>
      </p:sp>
    </p:spTree>
    <p:extLst>
      <p:ext uri="{BB962C8B-B14F-4D97-AF65-F5344CB8AC3E}">
        <p14:creationId xmlns:p14="http://schemas.microsoft.com/office/powerpoint/2010/main" val="36295977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511124" rtl="0" eaLnBrk="1" latinLnBrk="0" hangingPunct="1">
        <a:lnSpc>
          <a:spcPct val="90000"/>
        </a:lnSpc>
        <a:spcBef>
          <a:spcPct val="0"/>
        </a:spcBef>
        <a:buNone/>
        <a:defRPr sz="2459" kern="1200">
          <a:solidFill>
            <a:schemeClr val="tx1"/>
          </a:solidFill>
          <a:latin typeface="+mj-lt"/>
          <a:ea typeface="+mj-ea"/>
          <a:cs typeface="+mj-cs"/>
        </a:defRPr>
      </a:lvl1pPr>
    </p:titleStyle>
    <p:bodyStyle>
      <a:lvl1pPr marL="127780" indent="-127780" algn="l" defTabSz="511124" rtl="0" eaLnBrk="1" latinLnBrk="0" hangingPunct="1">
        <a:lnSpc>
          <a:spcPct val="90000"/>
        </a:lnSpc>
        <a:spcBef>
          <a:spcPts val="559"/>
        </a:spcBef>
        <a:buFont typeface="Arial" panose="020B0604020202020204" pitchFamily="34" charset="0"/>
        <a:buChar char="•"/>
        <a:defRPr sz="1565" kern="1200">
          <a:solidFill>
            <a:schemeClr val="tx1"/>
          </a:solidFill>
          <a:latin typeface="+mn-lt"/>
          <a:ea typeface="+mn-ea"/>
          <a:cs typeface="+mn-cs"/>
        </a:defRPr>
      </a:lvl1pPr>
      <a:lvl2pPr marL="383343" indent="-127780" algn="l" defTabSz="511124" rtl="0" eaLnBrk="1" latinLnBrk="0" hangingPunct="1">
        <a:lnSpc>
          <a:spcPct val="90000"/>
        </a:lnSpc>
        <a:spcBef>
          <a:spcPts val="280"/>
        </a:spcBef>
        <a:buFont typeface="Arial" panose="020B0604020202020204" pitchFamily="34" charset="0"/>
        <a:buChar char="•"/>
        <a:defRPr sz="1342" kern="1200">
          <a:solidFill>
            <a:schemeClr val="tx1"/>
          </a:solidFill>
          <a:latin typeface="+mn-lt"/>
          <a:ea typeface="+mn-ea"/>
          <a:cs typeface="+mn-cs"/>
        </a:defRPr>
      </a:lvl2pPr>
      <a:lvl3pPr marL="638904" indent="-127780" algn="l" defTabSz="511124" rtl="0" eaLnBrk="1" latinLnBrk="0" hangingPunct="1">
        <a:lnSpc>
          <a:spcPct val="90000"/>
        </a:lnSpc>
        <a:spcBef>
          <a:spcPts val="280"/>
        </a:spcBef>
        <a:buFont typeface="Arial" panose="020B0604020202020204" pitchFamily="34" charset="0"/>
        <a:buChar char="•"/>
        <a:defRPr sz="1118" kern="1200">
          <a:solidFill>
            <a:schemeClr val="tx1"/>
          </a:solidFill>
          <a:latin typeface="+mn-lt"/>
          <a:ea typeface="+mn-ea"/>
          <a:cs typeface="+mn-cs"/>
        </a:defRPr>
      </a:lvl3pPr>
      <a:lvl4pPr marL="894467"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4pPr>
      <a:lvl5pPr marL="1150029"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5pPr>
      <a:lvl6pPr marL="1405590"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6pPr>
      <a:lvl7pPr marL="1661152"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7pPr>
      <a:lvl8pPr marL="1916714"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8pPr>
      <a:lvl9pPr marL="2172277" indent="-127780" algn="l" defTabSz="511124" rtl="0" eaLnBrk="1" latinLnBrk="0" hangingPunct="1">
        <a:lnSpc>
          <a:spcPct val="90000"/>
        </a:lnSpc>
        <a:spcBef>
          <a:spcPts val="280"/>
        </a:spcBef>
        <a:buFont typeface="Arial" panose="020B0604020202020204" pitchFamily="34" charset="0"/>
        <a:buChar char="•"/>
        <a:defRPr sz="1006" kern="1200">
          <a:solidFill>
            <a:schemeClr val="tx1"/>
          </a:solidFill>
          <a:latin typeface="+mn-lt"/>
          <a:ea typeface="+mn-ea"/>
          <a:cs typeface="+mn-cs"/>
        </a:defRPr>
      </a:lvl9pPr>
    </p:bodyStyle>
    <p:otherStyle>
      <a:defPPr>
        <a:defRPr lang="en-US"/>
      </a:defPPr>
      <a:lvl1pPr marL="0" algn="l" defTabSz="511124" rtl="0" eaLnBrk="1" latinLnBrk="0" hangingPunct="1">
        <a:defRPr sz="1006" kern="1200">
          <a:solidFill>
            <a:schemeClr val="tx1"/>
          </a:solidFill>
          <a:latin typeface="+mn-lt"/>
          <a:ea typeface="+mn-ea"/>
          <a:cs typeface="+mn-cs"/>
        </a:defRPr>
      </a:lvl1pPr>
      <a:lvl2pPr marL="255563" algn="l" defTabSz="511124" rtl="0" eaLnBrk="1" latinLnBrk="0" hangingPunct="1">
        <a:defRPr sz="1006" kern="1200">
          <a:solidFill>
            <a:schemeClr val="tx1"/>
          </a:solidFill>
          <a:latin typeface="+mn-lt"/>
          <a:ea typeface="+mn-ea"/>
          <a:cs typeface="+mn-cs"/>
        </a:defRPr>
      </a:lvl2pPr>
      <a:lvl3pPr marL="511124" algn="l" defTabSz="511124" rtl="0" eaLnBrk="1" latinLnBrk="0" hangingPunct="1">
        <a:defRPr sz="1006" kern="1200">
          <a:solidFill>
            <a:schemeClr val="tx1"/>
          </a:solidFill>
          <a:latin typeface="+mn-lt"/>
          <a:ea typeface="+mn-ea"/>
          <a:cs typeface="+mn-cs"/>
        </a:defRPr>
      </a:lvl3pPr>
      <a:lvl4pPr marL="766686" algn="l" defTabSz="511124" rtl="0" eaLnBrk="1" latinLnBrk="0" hangingPunct="1">
        <a:defRPr sz="1006" kern="1200">
          <a:solidFill>
            <a:schemeClr val="tx1"/>
          </a:solidFill>
          <a:latin typeface="+mn-lt"/>
          <a:ea typeface="+mn-ea"/>
          <a:cs typeface="+mn-cs"/>
        </a:defRPr>
      </a:lvl4pPr>
      <a:lvl5pPr marL="1022247" algn="l" defTabSz="511124" rtl="0" eaLnBrk="1" latinLnBrk="0" hangingPunct="1">
        <a:defRPr sz="1006" kern="1200">
          <a:solidFill>
            <a:schemeClr val="tx1"/>
          </a:solidFill>
          <a:latin typeface="+mn-lt"/>
          <a:ea typeface="+mn-ea"/>
          <a:cs typeface="+mn-cs"/>
        </a:defRPr>
      </a:lvl5pPr>
      <a:lvl6pPr marL="1277810" algn="l" defTabSz="511124" rtl="0" eaLnBrk="1" latinLnBrk="0" hangingPunct="1">
        <a:defRPr sz="1006" kern="1200">
          <a:solidFill>
            <a:schemeClr val="tx1"/>
          </a:solidFill>
          <a:latin typeface="+mn-lt"/>
          <a:ea typeface="+mn-ea"/>
          <a:cs typeface="+mn-cs"/>
        </a:defRPr>
      </a:lvl6pPr>
      <a:lvl7pPr marL="1533371" algn="l" defTabSz="511124" rtl="0" eaLnBrk="1" latinLnBrk="0" hangingPunct="1">
        <a:defRPr sz="1006" kern="1200">
          <a:solidFill>
            <a:schemeClr val="tx1"/>
          </a:solidFill>
          <a:latin typeface="+mn-lt"/>
          <a:ea typeface="+mn-ea"/>
          <a:cs typeface="+mn-cs"/>
        </a:defRPr>
      </a:lvl7pPr>
      <a:lvl8pPr marL="1788934" algn="l" defTabSz="511124" rtl="0" eaLnBrk="1" latinLnBrk="0" hangingPunct="1">
        <a:defRPr sz="1006" kern="1200">
          <a:solidFill>
            <a:schemeClr val="tx1"/>
          </a:solidFill>
          <a:latin typeface="+mn-lt"/>
          <a:ea typeface="+mn-ea"/>
          <a:cs typeface="+mn-cs"/>
        </a:defRPr>
      </a:lvl8pPr>
      <a:lvl9pPr marL="2044495" algn="l" defTabSz="511124" rtl="0" eaLnBrk="1" latinLnBrk="0" hangingPunct="1">
        <a:defRPr sz="10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81740198-2028-4D80-8CA3-CF42F5C47F9D}"/>
              </a:ext>
            </a:extLst>
          </p:cNvPr>
          <p:cNvSpPr/>
          <p:nvPr/>
        </p:nvSpPr>
        <p:spPr>
          <a:xfrm>
            <a:off x="141542" y="44245"/>
            <a:ext cx="4813916" cy="5281702"/>
          </a:xfrm>
          <a:prstGeom prst="rect">
            <a:avLst/>
          </a:prstGeom>
        </p:spPr>
        <p:txBody>
          <a:bodyPr wrap="square">
            <a:spAutoFit/>
          </a:bodyPr>
          <a:lstStyle/>
          <a:p>
            <a:pPr>
              <a:lnSpc>
                <a:spcPct val="107000"/>
              </a:lnSpc>
              <a:spcBef>
                <a:spcPts val="1200"/>
              </a:spcBef>
            </a:pPr>
            <a:r>
              <a:rPr lang="es-AR" dirty="0"/>
              <a:t>Modalidades de prescripción de agentes</a:t>
            </a:r>
            <a:r>
              <a:rPr lang="en-GB" b="1" kern="0" dirty="0">
                <a:solidFill>
                  <a:srgbClr val="2F5496"/>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2800" b="1" kern="0" dirty="0">
                <a:solidFill>
                  <a:prstClr val="black"/>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P088</a:t>
            </a:r>
            <a:r>
              <a:rPr lang="es-AR" dirty="0"/>
              <a:t> biológicos en asma y artritis reumatoide.		</a:t>
            </a:r>
            <a:endParaRPr lang="es-AR" b="1" kern="0" dirty="0">
              <a:effectLst>
                <a:outerShdw blurRad="38100" dist="38100" dir="2700000" algn="tl">
                  <a:srgbClr val="000000">
                    <a:alpha val="43137"/>
                  </a:srgbClr>
                </a:outerShdw>
              </a:effectLst>
              <a:latin typeface="Calibri Light" panose="020F0302020204030204" pitchFamily="34" charset="0"/>
              <a:ea typeface="Times New Roman" panose="02020603050405020304" pitchFamily="18" charset="0"/>
              <a:cs typeface="Times New Roman" panose="02020603050405020304" pitchFamily="18" charset="0"/>
            </a:endParaRPr>
          </a:p>
          <a:p>
            <a:r>
              <a:rPr lang="es-AR" sz="1200" dirty="0"/>
              <a:t>Autores: Nannini LJ, Quintana R, </a:t>
            </a:r>
            <a:r>
              <a:rPr lang="es-AR" sz="1200" dirty="0" err="1"/>
              <a:t>Berbotto</a:t>
            </a:r>
            <a:r>
              <a:rPr lang="es-AR" sz="1200" dirty="0"/>
              <a:t> L, Brandan N, Nieto R, </a:t>
            </a:r>
            <a:r>
              <a:rPr lang="es-AR" sz="1200" dirty="0" err="1"/>
              <a:t>Kisluk</a:t>
            </a:r>
            <a:r>
              <a:rPr lang="es-AR" sz="1200" dirty="0"/>
              <a:t> B </a:t>
            </a:r>
            <a:r>
              <a:rPr lang="es-AR" sz="1200" dirty="0" err="1"/>
              <a:t>Fernandez</a:t>
            </a:r>
            <a:r>
              <a:rPr lang="es-AR" sz="1200" dirty="0"/>
              <a:t> OM, </a:t>
            </a:r>
            <a:r>
              <a:rPr lang="es-AR" sz="1200" dirty="0" err="1"/>
              <a:t>Berbotto</a:t>
            </a:r>
            <a:r>
              <a:rPr lang="es-AR" sz="1200" dirty="0"/>
              <a:t> G.</a:t>
            </a:r>
          </a:p>
          <a:p>
            <a:r>
              <a:rPr lang="es-AR" sz="1200" u="sng" dirty="0"/>
              <a:t>Introducción.</a:t>
            </a:r>
            <a:r>
              <a:rPr lang="es-AR" sz="1200" dirty="0"/>
              <a:t> La artritis reumatoide (AR) y el asma pueden requerir tratamientos biológicos para lograr el control de la actividad de la enfermedad y prevenir la progresión de la enfermedad. El "enfoque de tratamiento dirigido" de la AR es una vía fisiopatológica clave para inducir la remisión sostenida de la enfermedad. Se ha intentado un enfoque similar para el asma grave no controlado después de la disponibilidad de nuevos agentes biológicos. (Nannini LJ J </a:t>
            </a:r>
            <a:r>
              <a:rPr lang="es-AR" sz="1200" dirty="0" err="1"/>
              <a:t>Asthma</a:t>
            </a:r>
            <a:r>
              <a:rPr lang="es-AR" sz="1200" dirty="0"/>
              <a:t> 2020; 57:687-690).</a:t>
            </a:r>
          </a:p>
          <a:p>
            <a:r>
              <a:rPr lang="es-AR" sz="1200" u="sng" dirty="0"/>
              <a:t>Objetivos.</a:t>
            </a:r>
            <a:r>
              <a:rPr lang="es-AR" sz="1200" dirty="0"/>
              <a:t> Comparar las decisiones sobre el momento de prescripción de agentes biológicos para ambas enfermedades en un hospital público en Granadero Baigorria, Rosario. Santa Fe.</a:t>
            </a:r>
          </a:p>
          <a:p>
            <a:r>
              <a:rPr lang="es-AR" sz="1200" u="sng" dirty="0"/>
              <a:t>Métodos.</a:t>
            </a:r>
            <a:r>
              <a:rPr lang="es-AR" sz="1200" dirty="0"/>
              <a:t> Revisamos las historias clínicas de pacientes con AR y asma con biológicos seguidos por las Secciones de Reumatología y Neumonología de nuestra institución.</a:t>
            </a:r>
          </a:p>
          <a:p>
            <a:r>
              <a:rPr lang="es-AR" sz="1200" u="sng" dirty="0"/>
              <a:t>Resultados. </a:t>
            </a:r>
            <a:r>
              <a:rPr lang="es-AR" sz="1200" dirty="0"/>
              <a:t>La Tabla 1 muestra las características demográficas y principales hallazgos. Encontramos un menor número de pacientes en prescripción de biológicos para Asma (6 de 823 vs 14 de 218 AR) y un retraso significativo no solo debido a un mayor período sino también dada la gravedad (FEV1 % previsto bajo: 44,60 ± 23,68 %). El biológico más comúnmente prescripto fue </a:t>
            </a:r>
            <a:r>
              <a:rPr lang="es-AR" sz="1200" dirty="0" err="1"/>
              <a:t>omalizumab</a:t>
            </a:r>
            <a:r>
              <a:rPr lang="es-AR" sz="1200" dirty="0"/>
              <a:t> para asma y </a:t>
            </a:r>
            <a:r>
              <a:rPr lang="es-AR" sz="1200" dirty="0" err="1"/>
              <a:t>abatacept</a:t>
            </a:r>
            <a:r>
              <a:rPr lang="es-AR" sz="1200" dirty="0"/>
              <a:t> para pacientes con AR.</a:t>
            </a:r>
          </a:p>
          <a:p>
            <a:r>
              <a:rPr lang="es-AR" sz="1200" u="sng" dirty="0"/>
              <a:t>Conclusiones.</a:t>
            </a:r>
            <a:r>
              <a:rPr lang="es-AR" sz="1200" dirty="0"/>
              <a:t> Los pacientes con AR son tratados con biológicos en menor tiempo que los pacientes asmáticos.</a:t>
            </a:r>
          </a:p>
        </p:txBody>
      </p:sp>
      <p:graphicFrame>
        <p:nvGraphicFramePr>
          <p:cNvPr id="2" name="Tabla 1">
            <a:extLst>
              <a:ext uri="{FF2B5EF4-FFF2-40B4-BE49-F238E27FC236}">
                <a16:creationId xmlns:a16="http://schemas.microsoft.com/office/drawing/2014/main" id="{14750FD2-0160-4425-8E60-4DC87364D4AC}"/>
              </a:ext>
            </a:extLst>
          </p:cNvPr>
          <p:cNvGraphicFramePr>
            <a:graphicFrameLocks noGrp="1"/>
          </p:cNvGraphicFramePr>
          <p:nvPr>
            <p:extLst>
              <p:ext uri="{D42A27DB-BD31-4B8C-83A1-F6EECF244321}">
                <p14:modId xmlns:p14="http://schemas.microsoft.com/office/powerpoint/2010/main" val="4258031543"/>
              </p:ext>
            </p:extLst>
          </p:nvPr>
        </p:nvGraphicFramePr>
        <p:xfrm>
          <a:off x="141542" y="5235681"/>
          <a:ext cx="4872910" cy="3917990"/>
        </p:xfrm>
        <a:graphic>
          <a:graphicData uri="http://schemas.openxmlformats.org/drawingml/2006/table">
            <a:tbl>
              <a:tblPr firstRow="1" firstCol="1" bandRow="1"/>
              <a:tblGrid>
                <a:gridCol w="2584119">
                  <a:extLst>
                    <a:ext uri="{9D8B030D-6E8A-4147-A177-3AD203B41FA5}">
                      <a16:colId xmlns:a16="http://schemas.microsoft.com/office/drawing/2014/main" val="2103661370"/>
                    </a:ext>
                  </a:extLst>
                </a:gridCol>
                <a:gridCol w="861182">
                  <a:extLst>
                    <a:ext uri="{9D8B030D-6E8A-4147-A177-3AD203B41FA5}">
                      <a16:colId xmlns:a16="http://schemas.microsoft.com/office/drawing/2014/main" val="2215820114"/>
                    </a:ext>
                  </a:extLst>
                </a:gridCol>
                <a:gridCol w="805543">
                  <a:extLst>
                    <a:ext uri="{9D8B030D-6E8A-4147-A177-3AD203B41FA5}">
                      <a16:colId xmlns:a16="http://schemas.microsoft.com/office/drawing/2014/main" val="121900749"/>
                    </a:ext>
                  </a:extLst>
                </a:gridCol>
                <a:gridCol w="622066">
                  <a:extLst>
                    <a:ext uri="{9D8B030D-6E8A-4147-A177-3AD203B41FA5}">
                      <a16:colId xmlns:a16="http://schemas.microsoft.com/office/drawing/2014/main" val="3041266609"/>
                    </a:ext>
                  </a:extLst>
                </a:gridCol>
              </a:tblGrid>
              <a:tr h="272106">
                <a:tc>
                  <a:txBody>
                    <a:bodyPr/>
                    <a:lstStyle/>
                    <a:p>
                      <a:pPr algn="ctr">
                        <a:lnSpc>
                          <a:spcPct val="106000"/>
                        </a:lnSpc>
                        <a:spcAft>
                          <a:spcPts val="0"/>
                        </a:spcAft>
                      </a:pP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Principales características </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R A</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Asma</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Diferencia</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998383824"/>
                  </a:ext>
                </a:extLst>
              </a:tr>
              <a:tr h="272106">
                <a:tc>
                  <a:txBody>
                    <a:bodyPr/>
                    <a:lstStyle/>
                    <a:p>
                      <a:pPr>
                        <a:lnSpc>
                          <a:spcPct val="106000"/>
                        </a:lnSpc>
                        <a:spcAft>
                          <a:spcPts val="0"/>
                        </a:spcAft>
                      </a:pPr>
                      <a:r>
                        <a:rPr lang="es-AR"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Pacientes con biologicos n (hombres)</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 (4)</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(0)</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&lt;.00001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590334905"/>
                  </a:ext>
                </a:extLst>
              </a:tr>
              <a:tr h="328347">
                <a:tc>
                  <a:txBody>
                    <a:bodyPr/>
                    <a:lstStyle/>
                    <a:p>
                      <a:pPr>
                        <a:lnSpc>
                          <a:spcPct val="106000"/>
                        </a:lnSpc>
                        <a:spcAft>
                          <a:spcPts val="0"/>
                        </a:spcAft>
                      </a:pP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Edad en años (medianSD)</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50.79±6.1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57.0±13.5</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NS</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637612725"/>
                  </a:ext>
                </a:extLst>
              </a:tr>
              <a:tr h="594064">
                <a:tc>
                  <a:txBody>
                    <a:bodyPr/>
                    <a:lstStyle/>
                    <a:p>
                      <a:pPr>
                        <a:lnSpc>
                          <a:spcPct val="106000"/>
                        </a:lnSpc>
                        <a:spcAft>
                          <a:spcPts val="0"/>
                        </a:spcAft>
                      </a:pP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Cobertura social</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895454328"/>
                  </a:ext>
                </a:extLst>
              </a:tr>
              <a:tr h="513749">
                <a:tc>
                  <a:txBody>
                    <a:bodyPr/>
                    <a:lstStyle/>
                    <a:p>
                      <a:pPr>
                        <a:lnSpc>
                          <a:spcPct val="106000"/>
                        </a:lnSpc>
                        <a:spcAft>
                          <a:spcPts val="0"/>
                        </a:spcAft>
                      </a:pPr>
                      <a:r>
                        <a:rPr lang="es-AR"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Años evolución de la enfermedad</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14.0±10.46</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29.17±16.85</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.0235</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543827066"/>
                  </a:ext>
                </a:extLst>
              </a:tr>
              <a:tr h="272106">
                <a:tc>
                  <a:txBody>
                    <a:bodyPr/>
                    <a:lstStyle/>
                    <a:p>
                      <a:pPr>
                        <a:lnSpc>
                          <a:spcPct val="106000"/>
                        </a:lnSpc>
                        <a:spcAft>
                          <a:spcPts val="0"/>
                        </a:spcAft>
                      </a:pP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Graffar scale &gt;IV n</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.061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4190198788"/>
                  </a:ext>
                </a:extLst>
              </a:tr>
              <a:tr h="272106">
                <a:tc>
                  <a:txBody>
                    <a:bodyPr/>
                    <a:lstStyle/>
                    <a:p>
                      <a:pPr>
                        <a:lnSpc>
                          <a:spcPct val="106000"/>
                        </a:lnSpc>
                        <a:spcAft>
                          <a:spcPts val="0"/>
                        </a:spcAft>
                      </a:pPr>
                      <a:r>
                        <a:rPr lang="es-AR"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Biológicos disponibles en la actualidad</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nSpc>
                          <a:spcPct val="107000"/>
                        </a:lnSpc>
                      </a:pPr>
                      <a:endParaRPr lang="es-AR" sz="1200">
                        <a:effectLst/>
                        <a:latin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587097833"/>
                  </a:ext>
                </a:extLst>
              </a:tr>
              <a:tr h="328347">
                <a:tc>
                  <a:txBody>
                    <a:bodyPr/>
                    <a:lstStyle/>
                    <a:p>
                      <a:pPr>
                        <a:lnSpc>
                          <a:spcPct val="106000"/>
                        </a:lnSpc>
                        <a:spcAft>
                          <a:spcPts val="0"/>
                        </a:spcAft>
                      </a:pPr>
                      <a:r>
                        <a:rPr lang="es-AR"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Nro pacientes con enfermedad muy grave previo al tto</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NS</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4048142150"/>
                  </a:ext>
                </a:extLst>
              </a:tr>
              <a:tr h="491765">
                <a:tc>
                  <a:txBody>
                    <a:bodyPr/>
                    <a:lstStyle/>
                    <a:p>
                      <a:pPr>
                        <a:lnSpc>
                          <a:spcPct val="106000"/>
                        </a:lnSpc>
                        <a:spcAft>
                          <a:spcPts val="0"/>
                        </a:spcAft>
                      </a:pP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DAS28</a:t>
                      </a:r>
                      <a:r>
                        <a:rPr lang="en-GB" sz="14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t>
                      </a:r>
                      <a:r>
                        <a:rPr lang="en-GB" sz="1200" b="1" kern="120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&gt;3.2 n         ACT&lt;15 n</a:t>
                      </a:r>
                      <a:endParaRPr lang="es-AR" sz="18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 (4.99±1.01)</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(8±3.61)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NS</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1245185782"/>
                  </a:ext>
                </a:extLst>
              </a:tr>
              <a:tr h="513749">
                <a:tc>
                  <a:txBody>
                    <a:bodyPr/>
                    <a:lstStyle/>
                    <a:p>
                      <a:pPr>
                        <a:lnSpc>
                          <a:spcPct val="106000"/>
                        </a:lnSpc>
                        <a:spcAft>
                          <a:spcPts val="0"/>
                        </a:spcAft>
                      </a:pP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Tiempo</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en</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días</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entre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laindicación</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y la primer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dosis</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del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agente</a:t>
                      </a:r>
                      <a:r>
                        <a:rPr lang="en-GB" sz="1200" b="1" kern="1200" dirty="0">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 </a:t>
                      </a:r>
                      <a:r>
                        <a:rPr lang="en-GB" sz="1200" b="1" kern="1200" dirty="0" err="1">
                          <a:solidFill>
                            <a:srgbClr val="FFFFFF"/>
                          </a:solidFill>
                          <a:effectLst/>
                          <a:latin typeface="Calibri" panose="020F0502020204030204" pitchFamily="34" charset="0"/>
                          <a:ea typeface="Times New Roman" panose="02020603050405020304" pitchFamily="18" charset="0"/>
                          <a:cs typeface="Calibri" panose="020F0502020204030204" pitchFamily="34" charset="0"/>
                        </a:rPr>
                        <a:t>biológico</a:t>
                      </a:r>
                      <a:endParaRPr lang="es-A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4472C4"/>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86.36± 76.1</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398.0±269.62</a:t>
                      </a:r>
                      <a:endParaRPr lang="es-AR" sz="120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tc>
                  <a:txBody>
                    <a:bodyPr/>
                    <a:lstStyle/>
                    <a:p>
                      <a:pPr algn="ctr">
                        <a:lnSpc>
                          <a:spcPct val="106000"/>
                        </a:lnSpc>
                        <a:spcAft>
                          <a:spcPts val="0"/>
                        </a:spcAft>
                      </a:pPr>
                      <a:r>
                        <a:rPr lang="en-GB" sz="10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&lt;.001</a:t>
                      </a:r>
                      <a:endParaRPr lang="es-A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0069" marR="30069" marT="8352"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73662863"/>
                  </a:ext>
                </a:extLst>
              </a:tr>
            </a:tbl>
          </a:graphicData>
        </a:graphic>
      </p:graphicFrame>
    </p:spTree>
    <p:extLst>
      <p:ext uri="{BB962C8B-B14F-4D97-AF65-F5344CB8AC3E}">
        <p14:creationId xmlns:p14="http://schemas.microsoft.com/office/powerpoint/2010/main" val="204618420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TotalTime>
  <Words>388</Words>
  <Application>Microsoft Office PowerPoint</Application>
  <PresentationFormat>Personalizado</PresentationFormat>
  <Paragraphs>46</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Times New Roman</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Luis J Nannini</dc:creator>
  <cp:lastModifiedBy>Luis J Nannini</cp:lastModifiedBy>
  <cp:revision>5</cp:revision>
  <dcterms:created xsi:type="dcterms:W3CDTF">2024-10-05T13:41:10Z</dcterms:created>
  <dcterms:modified xsi:type="dcterms:W3CDTF">2024-10-08T20:15:06Z</dcterms:modified>
</cp:coreProperties>
</file>