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13D"/>
    <a:srgbClr val="E0B6D1"/>
    <a:srgbClr val="174650"/>
    <a:srgbClr val="C7E8EF"/>
    <a:srgbClr val="590CD4"/>
    <a:srgbClr val="5C0AC6"/>
    <a:srgbClr val="5A0CD1"/>
    <a:srgbClr val="5E09BC"/>
    <a:srgbClr val="590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358" y="-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482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606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200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399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979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784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769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581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018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527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206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D11C-C915-4947-9F68-46E68F1DDC43}" type="datetimeFigureOut">
              <a:rPr lang="es-AR" smtClean="0"/>
              <a:t>13/10/2024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CE62A-57A0-4A04-94A8-0A39ACD343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590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B8D67F3B-34CD-C219-39A2-0119110A7224}"/>
              </a:ext>
            </a:extLst>
          </p:cNvPr>
          <p:cNvGrpSpPr/>
          <p:nvPr/>
        </p:nvGrpSpPr>
        <p:grpSpPr>
          <a:xfrm>
            <a:off x="-1" y="106558"/>
            <a:ext cx="5143501" cy="541806"/>
            <a:chOff x="-1" y="106558"/>
            <a:chExt cx="5143501" cy="54180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C837AA7F-49AE-8C5D-FABE-7F564D3D3E68}"/>
                </a:ext>
              </a:extLst>
            </p:cNvPr>
            <p:cNvSpPr/>
            <p:nvPr/>
          </p:nvSpPr>
          <p:spPr>
            <a:xfrm>
              <a:off x="-1" y="106558"/>
              <a:ext cx="5143501" cy="541806"/>
            </a:xfrm>
            <a:prstGeom prst="rect">
              <a:avLst/>
            </a:prstGeom>
            <a:gradFill flip="none" rotWithShape="1">
              <a:gsLst>
                <a:gs pos="0">
                  <a:srgbClr val="440CD4"/>
                </a:gs>
                <a:gs pos="29370">
                  <a:srgbClr val="440CD4"/>
                </a:gs>
                <a:gs pos="70600">
                  <a:srgbClr val="690383"/>
                </a:gs>
                <a:gs pos="100000">
                  <a:srgbClr val="690485"/>
                </a:gs>
              </a:gsLst>
              <a:lin ang="0" scaled="1"/>
              <a:tileRect/>
            </a:gradFill>
            <a:ln w="19050" cap="rnd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99D19C65-2814-AB59-B841-0F94AFFA5AC4}"/>
                </a:ext>
              </a:extLst>
            </p:cNvPr>
            <p:cNvSpPr txBox="1"/>
            <p:nvPr/>
          </p:nvSpPr>
          <p:spPr>
            <a:xfrm>
              <a:off x="4253938" y="208184"/>
              <a:ext cx="88955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hnschrift SemiBold Condensed" panose="020B0502040204020203" pitchFamily="34" charset="0"/>
                  <a:ea typeface="Open Sans" panose="020B0606030504020204" pitchFamily="34" charset="0"/>
                  <a:cs typeface="Segoe UI Semibold" panose="020B0702040204020203" pitchFamily="34" charset="0"/>
                </a:rPr>
                <a:t>P-089</a:t>
              </a:r>
            </a:p>
          </p:txBody>
        </p: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699E9831-8C10-F4AD-E06F-60D42687A3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714" t="9701" r="1714"/>
            <a:stretch/>
          </p:blipFill>
          <p:spPr>
            <a:xfrm>
              <a:off x="1462074" y="106558"/>
              <a:ext cx="2219340" cy="541806"/>
            </a:xfrm>
            <a:prstGeom prst="rect">
              <a:avLst/>
            </a:prstGeom>
          </p:spPr>
        </p:pic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611223D6-3E74-1FEA-24AC-7342B3F92773}"/>
              </a:ext>
            </a:extLst>
          </p:cNvPr>
          <p:cNvGrpSpPr/>
          <p:nvPr/>
        </p:nvGrpSpPr>
        <p:grpSpPr>
          <a:xfrm>
            <a:off x="0" y="8778848"/>
            <a:ext cx="5143501" cy="313935"/>
            <a:chOff x="-12" y="4225230"/>
            <a:chExt cx="5143501" cy="313935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F8DC19A2-D632-3172-FF29-F9274737B384}"/>
                </a:ext>
              </a:extLst>
            </p:cNvPr>
            <p:cNvSpPr/>
            <p:nvPr/>
          </p:nvSpPr>
          <p:spPr>
            <a:xfrm>
              <a:off x="-12" y="4225231"/>
              <a:ext cx="5143501" cy="313934"/>
            </a:xfrm>
            <a:prstGeom prst="rect">
              <a:avLst/>
            </a:prstGeom>
            <a:gradFill flip="none" rotWithShape="1">
              <a:gsLst>
                <a:gs pos="89000">
                  <a:srgbClr val="590CD4"/>
                </a:gs>
                <a:gs pos="0">
                  <a:srgbClr val="5E09BC"/>
                </a:gs>
                <a:gs pos="100000">
                  <a:srgbClr val="5A0CD1"/>
                </a:gs>
              </a:gsLst>
              <a:lin ang="10800000" scaled="1"/>
              <a:tileRect/>
            </a:gradFill>
            <a:ln w="19050" cap="rnd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2008170A-C047-DB9D-3EF3-E1A6FA0DE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9269" y="4225230"/>
              <a:ext cx="1144938" cy="313935"/>
            </a:xfrm>
            <a:prstGeom prst="rect">
              <a:avLst/>
            </a:prstGeom>
            <a:gradFill>
              <a:gsLst>
                <a:gs pos="67000">
                  <a:srgbClr val="6D0492"/>
                </a:gs>
                <a:gs pos="36000">
                  <a:srgbClr val="670592"/>
                </a:gs>
                <a:gs pos="0">
                  <a:srgbClr val="580CD5"/>
                </a:gs>
                <a:gs pos="88000">
                  <a:srgbClr val="6E0492"/>
                </a:gs>
                <a:gs pos="100000">
                  <a:srgbClr val="7E048F"/>
                </a:gs>
              </a:gsLst>
              <a:lin ang="0" scaled="1"/>
            </a:gradFill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BCED7AE9-FAEC-0C47-2FA6-501971955159}"/>
              </a:ext>
            </a:extLst>
          </p:cNvPr>
          <p:cNvSpPr txBox="1"/>
          <p:nvPr/>
        </p:nvSpPr>
        <p:spPr>
          <a:xfrm>
            <a:off x="1" y="666818"/>
            <a:ext cx="5143499" cy="1015663"/>
          </a:xfrm>
          <a:prstGeom prst="rect">
            <a:avLst/>
          </a:prstGeom>
          <a:solidFill>
            <a:srgbClr val="4C213D"/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1828709"/>
            <a:r>
              <a:rPr lang="es-ES" sz="1200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HIPERTENSIÓN PULMONAR POR ALTO GASTO CARDÍACO: REPORTE DE CASOS EN ETIOLOGÍAS DIVERSAS</a:t>
            </a:r>
          </a:p>
          <a:p>
            <a:pPr algn="ctr" defTabSz="1828709"/>
            <a:endParaRPr lang="es-ES" sz="800" dirty="0">
              <a:solidFill>
                <a:prstClr val="white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 defTabSz="1828709"/>
            <a:r>
              <a:rPr lang="es-ES" sz="1200" i="1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Zelaya de </a:t>
            </a:r>
            <a:r>
              <a:rPr lang="es-ES" sz="1200" i="1" dirty="0" err="1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Leon</a:t>
            </a:r>
            <a:r>
              <a:rPr lang="es-ES" sz="1200" i="1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, Nazareno; Perri, Marcella; </a:t>
            </a:r>
            <a:r>
              <a:rPr lang="es-ES" sz="1200" i="1" dirty="0" err="1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Franzoy</a:t>
            </a:r>
            <a:r>
              <a:rPr lang="es-ES" sz="1200" i="1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, Julieta; </a:t>
            </a:r>
            <a:r>
              <a:rPr lang="es-ES" sz="1200" i="1" dirty="0" err="1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Ginetti</a:t>
            </a:r>
            <a:r>
              <a:rPr lang="es-ES" sz="1200" i="1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Arial" panose="020B0604020202020204" pitchFamily="34" charset="0"/>
              </a:rPr>
              <a:t>, Belén; Báez, Milagros; Salvado, Alejandro; Bosio, Martin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CD219BC-718B-E7E2-EF38-1C9C567A5798}"/>
              </a:ext>
            </a:extLst>
          </p:cNvPr>
          <p:cNvSpPr txBox="1"/>
          <p:nvPr/>
        </p:nvSpPr>
        <p:spPr>
          <a:xfrm>
            <a:off x="86452" y="1725044"/>
            <a:ext cx="4970564" cy="1107996"/>
          </a:xfrm>
          <a:prstGeom prst="rect">
            <a:avLst/>
          </a:prstGeom>
          <a:solidFill>
            <a:srgbClr val="1746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La hipertensión pulmonar (HTP) es una condición caracterizada por una presión arterial media de la arteria pulmonar (</a:t>
            </a:r>
            <a:r>
              <a:rPr lang="es-ES" sz="1100" dirty="0" err="1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PAPm</a:t>
            </a:r>
            <a:r>
              <a:rPr lang="es-ES" sz="1100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) &gt;20mmHg. Ésta depende de la resistencia vascular pulmonar, la presión capilar pulmonar y el gasto cardíaco (GC). Habitualmente la HTP se asocia a valores de GC bajo o normal. Con menos frecuencia, es secundaria a estados de GC alto (volumen minuto cardíaco &gt; 8 L/min o índice cardíaco &gt;=4 L/min/m2). Se presentan dos casos con HTP por alto GC, sus características clínicas y hemodinámicas, y su evolución con el tratamiento</a:t>
            </a:r>
            <a:endParaRPr lang="es-AR" sz="1100" dirty="0">
              <a:solidFill>
                <a:prstClr val="white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3EDDB3-BEC1-4D70-5779-9D2FE1367EE1}"/>
              </a:ext>
            </a:extLst>
          </p:cNvPr>
          <p:cNvSpPr txBox="1"/>
          <p:nvPr/>
        </p:nvSpPr>
        <p:spPr>
          <a:xfrm>
            <a:off x="86454" y="2925552"/>
            <a:ext cx="4970562" cy="2603956"/>
          </a:xfrm>
          <a:prstGeom prst="roundRect">
            <a:avLst>
              <a:gd name="adj" fmla="val 4313"/>
            </a:avLst>
          </a:prstGeom>
          <a:solidFill>
            <a:schemeClr val="bg1"/>
          </a:solidFill>
          <a:ln>
            <a:solidFill>
              <a:srgbClr val="1746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000" i="1" u="sng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Caso clínico 1</a:t>
            </a: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290CF39-D0FA-A655-E9CD-3503D290D5D7}"/>
              </a:ext>
            </a:extLst>
          </p:cNvPr>
          <p:cNvSpPr txBox="1"/>
          <p:nvPr/>
        </p:nvSpPr>
        <p:spPr>
          <a:xfrm>
            <a:off x="86450" y="8280834"/>
            <a:ext cx="4970564" cy="430887"/>
          </a:xfrm>
          <a:prstGeom prst="rect">
            <a:avLst/>
          </a:prstGeom>
          <a:solidFill>
            <a:srgbClr val="174650"/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100" dirty="0">
                <a:solidFill>
                  <a:prstClr val="white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El reconocimiento del estado hiperdinámico es fundamental, ya que el tratamiento de la enfermedad subyacente puede conducir a la resolución de la HTP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0730A33-56BF-955B-F99B-C438293FAEA0}"/>
              </a:ext>
            </a:extLst>
          </p:cNvPr>
          <p:cNvSpPr txBox="1"/>
          <p:nvPr/>
        </p:nvSpPr>
        <p:spPr>
          <a:xfrm>
            <a:off x="144808" y="3470638"/>
            <a:ext cx="3417542" cy="272415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Edemas generalizados, asociado a disnea clase funcional III</a:t>
            </a:r>
            <a:endParaRPr lang="es-AR" sz="10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CC6B18F-DB6A-A1E5-053E-E1EB684DD679}"/>
              </a:ext>
            </a:extLst>
          </p:cNvPr>
          <p:cNvSpPr txBox="1"/>
          <p:nvPr/>
        </p:nvSpPr>
        <p:spPr>
          <a:xfrm>
            <a:off x="144808" y="5233507"/>
            <a:ext cx="4839942" cy="272415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Inició tratamiento con tiamina. 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Se interpretó el cuadro como HTP secundaria a beriberi</a:t>
            </a:r>
            <a:endParaRPr lang="es-AR" sz="10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D833B5-C7C0-F5C0-B8B3-75B910E5E456}"/>
              </a:ext>
            </a:extLst>
          </p:cNvPr>
          <p:cNvSpPr txBox="1"/>
          <p:nvPr/>
        </p:nvSpPr>
        <p:spPr>
          <a:xfrm>
            <a:off x="144808" y="3764743"/>
            <a:ext cx="3417542" cy="442674"/>
          </a:xfrm>
          <a:prstGeom prst="roundRect">
            <a:avLst/>
          </a:prstGeom>
          <a:solidFill>
            <a:srgbClr val="E0B6D1"/>
          </a:solidFill>
        </p:spPr>
        <p:txBody>
          <a:bodyPr wrap="square">
            <a:spAutoFit/>
          </a:bodyPr>
          <a:lstStyle/>
          <a:p>
            <a:r>
              <a:rPr kumimoji="0" lang="es-ES" sz="1000" b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Ecocardiograma transtorácico</a:t>
            </a:r>
          </a:p>
          <a:p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V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elocidad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 de </a:t>
            </a:r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re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gurgitación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 tricúspidea de 4 m/s - PSAP de 74mmHg</a:t>
            </a:r>
          </a:p>
        </p:txBody>
      </p:sp>
      <p:graphicFrame>
        <p:nvGraphicFramePr>
          <p:cNvPr id="34" name="Tabla 3">
            <a:extLst>
              <a:ext uri="{FF2B5EF4-FFF2-40B4-BE49-F238E27FC236}">
                <a16:creationId xmlns:a16="http://schemas.microsoft.com/office/drawing/2014/main" id="{23B6371A-D8E9-06F7-B81D-DD246B747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52808"/>
              </p:ext>
            </p:extLst>
          </p:nvPr>
        </p:nvGraphicFramePr>
        <p:xfrm>
          <a:off x="144804" y="4224126"/>
          <a:ext cx="3417544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86">
                  <a:extLst>
                    <a:ext uri="{9D8B030D-6E8A-4147-A177-3AD203B41FA5}">
                      <a16:colId xmlns:a16="http://schemas.microsoft.com/office/drawing/2014/main" val="966858925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385855040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285537267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1613055888"/>
                    </a:ext>
                  </a:extLst>
                </a:gridCol>
              </a:tblGrid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GC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PAPm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PCP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RVP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6493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Condensed" panose="020B0502040204020203" pitchFamily="34" charset="0"/>
                        </a:rPr>
                        <a:t>8,1 L/min</a:t>
                      </a:r>
                      <a:endParaRPr lang="es-A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38 </a:t>
                      </a:r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mmHg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10 </a:t>
                      </a:r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mmHg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3,5 UW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57327"/>
                  </a:ext>
                </a:extLst>
              </a:tr>
            </a:tbl>
          </a:graphicData>
        </a:graphic>
      </p:graphicFrame>
      <p:sp>
        <p:nvSpPr>
          <p:cNvPr id="40" name="CuadroTexto 39">
            <a:extLst>
              <a:ext uri="{FF2B5EF4-FFF2-40B4-BE49-F238E27FC236}">
                <a16:creationId xmlns:a16="http://schemas.microsoft.com/office/drawing/2014/main" id="{7FCB6D1F-5E7E-6D03-F6F1-F0B236DC6E39}"/>
              </a:ext>
            </a:extLst>
          </p:cNvPr>
          <p:cNvSpPr txBox="1"/>
          <p:nvPr/>
        </p:nvSpPr>
        <p:spPr>
          <a:xfrm>
            <a:off x="144806" y="3187561"/>
            <a:ext cx="3417542" cy="272415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Paciente femenina de 54 años, con antecedentes de gastritis crónica</a:t>
            </a:r>
            <a:endParaRPr kumimoji="0" lang="es-A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61C7F59-01A6-8EAE-3D9E-6654E9578D15}"/>
              </a:ext>
            </a:extLst>
          </p:cNvPr>
          <p:cNvSpPr txBox="1"/>
          <p:nvPr/>
        </p:nvSpPr>
        <p:spPr>
          <a:xfrm>
            <a:off x="144808" y="4771954"/>
            <a:ext cx="3417542" cy="442674"/>
          </a:xfrm>
          <a:prstGeom prst="roundRect">
            <a:avLst/>
          </a:prstGeom>
          <a:solidFill>
            <a:srgbClr val="E0B6D1"/>
          </a:solidFill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Endoscopía digestiva</a:t>
            </a:r>
          </a:p>
          <a:p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A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trofia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 vellositaria en mucosa gástrica y entérica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11E9E703-4901-8D73-6EF6-55958BD830F9}"/>
              </a:ext>
            </a:extLst>
          </p:cNvPr>
          <p:cNvGrpSpPr/>
          <p:nvPr/>
        </p:nvGrpSpPr>
        <p:grpSpPr>
          <a:xfrm>
            <a:off x="3620698" y="3189948"/>
            <a:ext cx="1358064" cy="2017944"/>
            <a:chOff x="3460750" y="6138398"/>
            <a:chExt cx="1524000" cy="2428170"/>
          </a:xfrm>
        </p:grpSpPr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690B5D84-4D99-D9CB-A496-7B3A53A0B4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534" t="-206" r="49660" b="206"/>
            <a:stretch/>
          </p:blipFill>
          <p:spPr>
            <a:xfrm>
              <a:off x="3460750" y="7340923"/>
              <a:ext cx="1524000" cy="1225645"/>
            </a:xfrm>
            <a:prstGeom prst="rect">
              <a:avLst/>
            </a:prstGeom>
          </p:spPr>
        </p:pic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5667BE3E-5C30-CBBA-664E-9763BF28AA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3840" t="1991" r="1353" b="-105"/>
            <a:stretch/>
          </p:blipFill>
          <p:spPr>
            <a:xfrm>
              <a:off x="3460750" y="6138398"/>
              <a:ext cx="1524000" cy="1202525"/>
            </a:xfrm>
            <a:prstGeom prst="rect">
              <a:avLst/>
            </a:prstGeom>
          </p:spPr>
        </p:pic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F920FA68-C0AE-BA87-6664-1755BE4E233D}"/>
              </a:ext>
            </a:extLst>
          </p:cNvPr>
          <p:cNvSpPr txBox="1"/>
          <p:nvPr/>
        </p:nvSpPr>
        <p:spPr>
          <a:xfrm>
            <a:off x="86450" y="5570385"/>
            <a:ext cx="4970562" cy="2603956"/>
          </a:xfrm>
          <a:prstGeom prst="roundRect">
            <a:avLst>
              <a:gd name="adj" fmla="val 4313"/>
            </a:avLst>
          </a:prstGeom>
          <a:solidFill>
            <a:schemeClr val="bg1"/>
          </a:solidFill>
          <a:ln>
            <a:solidFill>
              <a:srgbClr val="1746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000" i="1" u="sng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Caso clínico 2</a:t>
            </a: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  <a:p>
            <a:pPr algn="just"/>
            <a:endParaRPr lang="es-AR" sz="1000" i="1" u="sng" dirty="0">
              <a:solidFill>
                <a:prstClr val="black"/>
              </a:solidFill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7AF3D030-6C6B-61DA-B072-0C56C4C4F372}"/>
              </a:ext>
            </a:extLst>
          </p:cNvPr>
          <p:cNvSpPr txBox="1"/>
          <p:nvPr/>
        </p:nvSpPr>
        <p:spPr>
          <a:xfrm>
            <a:off x="144806" y="6107186"/>
            <a:ext cx="3417542" cy="272415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Disnea clase funcional IV de 6 meses de evolución</a:t>
            </a:r>
            <a:endParaRPr lang="es-AR" sz="1000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C36790E-6CF3-6B69-D595-28B45186C9A9}"/>
              </a:ext>
            </a:extLst>
          </p:cNvPr>
          <p:cNvSpPr txBox="1"/>
          <p:nvPr/>
        </p:nvSpPr>
        <p:spPr>
          <a:xfrm>
            <a:off x="144804" y="7864543"/>
            <a:ext cx="4839942" cy="289441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ES" sz="1100" b="1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Embolización </a:t>
            </a: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por hemodinamia.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Se interpretó el cuadro como HTP secundaria a </a:t>
            </a:r>
            <a:r>
              <a:rPr lang="es-ES" sz="11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fístulas</a:t>
            </a:r>
            <a:endParaRPr lang="es-AR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E6420D5-146D-1222-8E22-F799CBF9C950}"/>
              </a:ext>
            </a:extLst>
          </p:cNvPr>
          <p:cNvSpPr txBox="1"/>
          <p:nvPr/>
        </p:nvSpPr>
        <p:spPr>
          <a:xfrm>
            <a:off x="144806" y="6400760"/>
            <a:ext cx="3417542" cy="442674"/>
          </a:xfrm>
          <a:prstGeom prst="roundRect">
            <a:avLst/>
          </a:prstGeom>
          <a:solidFill>
            <a:srgbClr val="E0B6D1"/>
          </a:solidFill>
        </p:spPr>
        <p:txBody>
          <a:bodyPr wrap="square">
            <a:spAutoFit/>
          </a:bodyPr>
          <a:lstStyle/>
          <a:p>
            <a:r>
              <a:rPr kumimoji="0" lang="es-ES" sz="1000" b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Ecocardiograma transtorácico</a:t>
            </a:r>
          </a:p>
          <a:p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V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elocidad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 de </a:t>
            </a:r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re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gurgitación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 tricúspidea de 3,1 m/s - PSAP de 53mmHg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E211A3D-4704-74D9-4B40-B530821B17E6}"/>
              </a:ext>
            </a:extLst>
          </p:cNvPr>
          <p:cNvSpPr txBox="1"/>
          <p:nvPr/>
        </p:nvSpPr>
        <p:spPr>
          <a:xfrm>
            <a:off x="144804" y="5824191"/>
            <a:ext cx="3417542" cy="272415"/>
          </a:xfrm>
          <a:prstGeom prst="round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Paciente masculino de 58 años – Síndrome de </a:t>
            </a:r>
            <a:r>
              <a:rPr kumimoji="0" lang="es-E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Klippel-Trenaunay</a:t>
            </a:r>
            <a:endParaRPr kumimoji="0" lang="es-A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B57F1AB-1514-0B02-65E5-4183D5F355F6}"/>
              </a:ext>
            </a:extLst>
          </p:cNvPr>
          <p:cNvSpPr txBox="1"/>
          <p:nvPr/>
        </p:nvSpPr>
        <p:spPr>
          <a:xfrm>
            <a:off x="144804" y="7401513"/>
            <a:ext cx="3417542" cy="442674"/>
          </a:xfrm>
          <a:prstGeom prst="roundRect">
            <a:avLst/>
          </a:prstGeom>
          <a:solidFill>
            <a:srgbClr val="E0B6D1"/>
          </a:solidFill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Arteriografía de miembros inferiores</a:t>
            </a:r>
          </a:p>
          <a:p>
            <a:r>
              <a:rPr lang="es-ES" sz="1000" dirty="0">
                <a:solidFill>
                  <a:prstClr val="black"/>
                </a:solidFill>
                <a:latin typeface="Bahnschrift Condensed" panose="020B0502040204020203" pitchFamily="34" charset="0"/>
                <a:ea typeface="Open Sans" panose="020B0606030504020204" pitchFamily="34" charset="0"/>
                <a:cs typeface="Segoe UI Semibold" panose="020B0702040204020203" pitchFamily="34" charset="0"/>
              </a:rPr>
              <a:t>Fístulas arteriovenosas de alto flujo. Síndrome de Parkes-Weber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Open Sans" panose="020B0606030504020204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54" name="Tabla 3">
            <a:extLst>
              <a:ext uri="{FF2B5EF4-FFF2-40B4-BE49-F238E27FC236}">
                <a16:creationId xmlns:a16="http://schemas.microsoft.com/office/drawing/2014/main" id="{B03B1259-A737-996A-97A1-AC8C7DB8C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91238"/>
              </p:ext>
            </p:extLst>
          </p:nvPr>
        </p:nvGraphicFramePr>
        <p:xfrm>
          <a:off x="144804" y="6852543"/>
          <a:ext cx="3417544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86">
                  <a:extLst>
                    <a:ext uri="{9D8B030D-6E8A-4147-A177-3AD203B41FA5}">
                      <a16:colId xmlns:a16="http://schemas.microsoft.com/office/drawing/2014/main" val="966858925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385855040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285537267"/>
                    </a:ext>
                  </a:extLst>
                </a:gridCol>
                <a:gridCol w="854386">
                  <a:extLst>
                    <a:ext uri="{9D8B030D-6E8A-4147-A177-3AD203B41FA5}">
                      <a16:colId xmlns:a16="http://schemas.microsoft.com/office/drawing/2014/main" val="1613055888"/>
                    </a:ext>
                  </a:extLst>
                </a:gridCol>
              </a:tblGrid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GC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PAPm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PCP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RVP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rgbClr val="174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6493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Condensed" panose="020B0502040204020203" pitchFamily="34" charset="0"/>
                        </a:rPr>
                        <a:t>13,2 L/min</a:t>
                      </a:r>
                      <a:endParaRPr lang="es-A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35 </a:t>
                      </a:r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mmHg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11 </a:t>
                      </a:r>
                      <a:r>
                        <a:rPr lang="es-ES" sz="1000" dirty="0" err="1">
                          <a:latin typeface="Bahnschrift Condensed" panose="020B0502040204020203" pitchFamily="34" charset="0"/>
                        </a:rPr>
                        <a:t>mmHg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Bahnschrift Condensed" panose="020B0502040204020203" pitchFamily="34" charset="0"/>
                        </a:rPr>
                        <a:t>1 UW</a:t>
                      </a:r>
                      <a:endParaRPr lang="es-AR" sz="1000" dirty="0">
                        <a:latin typeface="Bahnschrif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57327"/>
                  </a:ext>
                </a:extLst>
              </a:tr>
            </a:tbl>
          </a:graphicData>
        </a:graphic>
      </p:graphicFrame>
      <p:pic>
        <p:nvPicPr>
          <p:cNvPr id="56" name="Imagen 55">
            <a:extLst>
              <a:ext uri="{FF2B5EF4-FFF2-40B4-BE49-F238E27FC236}">
                <a16:creationId xmlns:a16="http://schemas.microsoft.com/office/drawing/2014/main" id="{AD0EC980-A69E-76C8-A2E7-03BDAFD443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698" y="5824191"/>
            <a:ext cx="1358064" cy="204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93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329</Words>
  <Application>Microsoft Office PowerPoint</Application>
  <PresentationFormat>Presentación en pantalla (16:9)</PresentationFormat>
  <Paragraphs>64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Bahnschrift Condensed</vt:lpstr>
      <vt:lpstr>Bahnschrift SemiBold Condensed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2024-10-09T02:08:23Z</dcterms:created>
  <dcterms:modified xsi:type="dcterms:W3CDTF">2024-10-13T22:26:57Z</dcterms:modified>
</cp:coreProperties>
</file>