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5145088"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239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882" y="1496484"/>
            <a:ext cx="4373325" cy="3183467"/>
          </a:xfrm>
        </p:spPr>
        <p:txBody>
          <a:bodyPr anchor="b"/>
          <a:lstStyle>
            <a:lvl1pPr algn="ctr">
              <a:defRPr sz="337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43136" y="4802717"/>
            <a:ext cx="3858816" cy="2207683"/>
          </a:xfrm>
        </p:spPr>
        <p:txBody>
          <a:bodyPr/>
          <a:lstStyle>
            <a:lvl1pPr marL="0" indent="0" algn="ctr">
              <a:buNone/>
              <a:defRPr sz="1350"/>
            </a:lvl1pPr>
            <a:lvl2pPr marL="257266" indent="0" algn="ctr">
              <a:buNone/>
              <a:defRPr sz="1125"/>
            </a:lvl2pPr>
            <a:lvl3pPr marL="514533" indent="0" algn="ctr">
              <a:buNone/>
              <a:defRPr sz="1013"/>
            </a:lvl3pPr>
            <a:lvl4pPr marL="771799" indent="0" algn="ctr">
              <a:buNone/>
              <a:defRPr sz="900"/>
            </a:lvl4pPr>
            <a:lvl5pPr marL="1029066" indent="0" algn="ctr">
              <a:buNone/>
              <a:defRPr sz="900"/>
            </a:lvl5pPr>
            <a:lvl6pPr marL="1286332" indent="0" algn="ctr">
              <a:buNone/>
              <a:defRPr sz="900"/>
            </a:lvl6pPr>
            <a:lvl7pPr marL="1543599" indent="0" algn="ctr">
              <a:buNone/>
              <a:defRPr sz="900"/>
            </a:lvl7pPr>
            <a:lvl8pPr marL="1800865" indent="0" algn="ctr">
              <a:buNone/>
              <a:defRPr sz="900"/>
            </a:lvl8pPr>
            <a:lvl9pPr marL="2058132" indent="0" algn="ctr">
              <a:buNone/>
              <a:defRPr sz="9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3CB62D3-C005-4361-8E37-C32E52A2AA60}"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DA0BCE8-E0E5-46EB-B3E1-B0B80C6E0207}" type="slidenum">
              <a:rPr lang="es-AR" smtClean="0"/>
              <a:t>‹Nº›</a:t>
            </a:fld>
            <a:endParaRPr lang="es-AR"/>
          </a:p>
        </p:txBody>
      </p:sp>
    </p:spTree>
    <p:extLst>
      <p:ext uri="{BB962C8B-B14F-4D97-AF65-F5344CB8AC3E}">
        <p14:creationId xmlns:p14="http://schemas.microsoft.com/office/powerpoint/2010/main" val="3558878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CB62D3-C005-4361-8E37-C32E52A2AA60}"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DA0BCE8-E0E5-46EB-B3E1-B0B80C6E0207}" type="slidenum">
              <a:rPr lang="es-AR" smtClean="0"/>
              <a:t>‹Nº›</a:t>
            </a:fld>
            <a:endParaRPr lang="es-AR"/>
          </a:p>
        </p:txBody>
      </p:sp>
    </p:spTree>
    <p:extLst>
      <p:ext uri="{BB962C8B-B14F-4D97-AF65-F5344CB8AC3E}">
        <p14:creationId xmlns:p14="http://schemas.microsoft.com/office/powerpoint/2010/main" val="3843892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1954" y="486834"/>
            <a:ext cx="1109410"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53725" y="486834"/>
            <a:ext cx="3263915"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CB62D3-C005-4361-8E37-C32E52A2AA60}"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DA0BCE8-E0E5-46EB-B3E1-B0B80C6E0207}" type="slidenum">
              <a:rPr lang="es-AR" smtClean="0"/>
              <a:t>‹Nº›</a:t>
            </a:fld>
            <a:endParaRPr lang="es-AR"/>
          </a:p>
        </p:txBody>
      </p:sp>
    </p:spTree>
    <p:extLst>
      <p:ext uri="{BB962C8B-B14F-4D97-AF65-F5344CB8AC3E}">
        <p14:creationId xmlns:p14="http://schemas.microsoft.com/office/powerpoint/2010/main" val="721451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CB62D3-C005-4361-8E37-C32E52A2AA60}"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DA0BCE8-E0E5-46EB-B3E1-B0B80C6E0207}" type="slidenum">
              <a:rPr lang="es-AR" smtClean="0"/>
              <a:t>‹Nº›</a:t>
            </a:fld>
            <a:endParaRPr lang="es-AR"/>
          </a:p>
        </p:txBody>
      </p:sp>
    </p:spTree>
    <p:extLst>
      <p:ext uri="{BB962C8B-B14F-4D97-AF65-F5344CB8AC3E}">
        <p14:creationId xmlns:p14="http://schemas.microsoft.com/office/powerpoint/2010/main" val="200749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1046" y="2279653"/>
            <a:ext cx="4437638" cy="3803649"/>
          </a:xfrm>
        </p:spPr>
        <p:txBody>
          <a:bodyPr anchor="b"/>
          <a:lstStyle>
            <a:lvl1pPr>
              <a:defRPr sz="337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51046" y="6119286"/>
            <a:ext cx="4437638" cy="2000249"/>
          </a:xfrm>
        </p:spPr>
        <p:txBody>
          <a:bodyPr/>
          <a:lstStyle>
            <a:lvl1pPr marL="0" indent="0">
              <a:buNone/>
              <a:defRPr sz="1350">
                <a:solidFill>
                  <a:schemeClr val="tx1"/>
                </a:solidFill>
              </a:defRPr>
            </a:lvl1pPr>
            <a:lvl2pPr marL="257266" indent="0">
              <a:buNone/>
              <a:defRPr sz="1125">
                <a:solidFill>
                  <a:schemeClr val="tx1">
                    <a:tint val="75000"/>
                  </a:schemeClr>
                </a:solidFill>
              </a:defRPr>
            </a:lvl2pPr>
            <a:lvl3pPr marL="514533" indent="0">
              <a:buNone/>
              <a:defRPr sz="1013">
                <a:solidFill>
                  <a:schemeClr val="tx1">
                    <a:tint val="75000"/>
                  </a:schemeClr>
                </a:solidFill>
              </a:defRPr>
            </a:lvl3pPr>
            <a:lvl4pPr marL="771799" indent="0">
              <a:buNone/>
              <a:defRPr sz="900">
                <a:solidFill>
                  <a:schemeClr val="tx1">
                    <a:tint val="75000"/>
                  </a:schemeClr>
                </a:solidFill>
              </a:defRPr>
            </a:lvl4pPr>
            <a:lvl5pPr marL="1029066" indent="0">
              <a:buNone/>
              <a:defRPr sz="900">
                <a:solidFill>
                  <a:schemeClr val="tx1">
                    <a:tint val="75000"/>
                  </a:schemeClr>
                </a:solidFill>
              </a:defRPr>
            </a:lvl5pPr>
            <a:lvl6pPr marL="1286332" indent="0">
              <a:buNone/>
              <a:defRPr sz="900">
                <a:solidFill>
                  <a:schemeClr val="tx1">
                    <a:tint val="75000"/>
                  </a:schemeClr>
                </a:solidFill>
              </a:defRPr>
            </a:lvl6pPr>
            <a:lvl7pPr marL="1543599" indent="0">
              <a:buNone/>
              <a:defRPr sz="900">
                <a:solidFill>
                  <a:schemeClr val="tx1">
                    <a:tint val="75000"/>
                  </a:schemeClr>
                </a:solidFill>
              </a:defRPr>
            </a:lvl7pPr>
            <a:lvl8pPr marL="1800865" indent="0">
              <a:buNone/>
              <a:defRPr sz="900">
                <a:solidFill>
                  <a:schemeClr val="tx1">
                    <a:tint val="75000"/>
                  </a:schemeClr>
                </a:solidFill>
              </a:defRPr>
            </a:lvl8pPr>
            <a:lvl9pPr marL="2058132" indent="0">
              <a:buNone/>
              <a:defRPr sz="9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3CB62D3-C005-4361-8E37-C32E52A2AA60}" type="datetimeFigureOut">
              <a:rPr lang="es-AR" smtClean="0"/>
              <a:t>18/10/2024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4DA0BCE8-E0E5-46EB-B3E1-B0B80C6E0207}" type="slidenum">
              <a:rPr lang="es-AR" smtClean="0"/>
              <a:t>‹Nº›</a:t>
            </a:fld>
            <a:endParaRPr lang="es-AR"/>
          </a:p>
        </p:txBody>
      </p:sp>
    </p:spTree>
    <p:extLst>
      <p:ext uri="{BB962C8B-B14F-4D97-AF65-F5344CB8AC3E}">
        <p14:creationId xmlns:p14="http://schemas.microsoft.com/office/powerpoint/2010/main" val="1462732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53725" y="2434167"/>
            <a:ext cx="2186662"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604701" y="2434167"/>
            <a:ext cx="2186662"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3CB62D3-C005-4361-8E37-C32E52A2AA60}" type="datetimeFigureOut">
              <a:rPr lang="es-AR" smtClean="0"/>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DA0BCE8-E0E5-46EB-B3E1-B0B80C6E0207}" type="slidenum">
              <a:rPr lang="es-AR" smtClean="0"/>
              <a:t>‹Nº›</a:t>
            </a:fld>
            <a:endParaRPr lang="es-AR"/>
          </a:p>
        </p:txBody>
      </p:sp>
    </p:spTree>
    <p:extLst>
      <p:ext uri="{BB962C8B-B14F-4D97-AF65-F5344CB8AC3E}">
        <p14:creationId xmlns:p14="http://schemas.microsoft.com/office/powerpoint/2010/main" val="3955001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395" y="486836"/>
            <a:ext cx="4437638"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4396" y="2241551"/>
            <a:ext cx="217661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los estilos de texto del patrón</a:t>
            </a:r>
          </a:p>
        </p:txBody>
      </p:sp>
      <p:sp>
        <p:nvSpPr>
          <p:cNvPr id="4" name="Content Placeholder 3"/>
          <p:cNvSpPr>
            <a:spLocks noGrp="1"/>
          </p:cNvSpPr>
          <p:nvPr>
            <p:ph sz="half" idx="2"/>
          </p:nvPr>
        </p:nvSpPr>
        <p:spPr>
          <a:xfrm>
            <a:off x="354396" y="3340100"/>
            <a:ext cx="217661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604701" y="2241551"/>
            <a:ext cx="218733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los estilos de texto del patrón</a:t>
            </a:r>
          </a:p>
        </p:txBody>
      </p:sp>
      <p:sp>
        <p:nvSpPr>
          <p:cNvPr id="6" name="Content Placeholder 5"/>
          <p:cNvSpPr>
            <a:spLocks noGrp="1"/>
          </p:cNvSpPr>
          <p:nvPr>
            <p:ph sz="quarter" idx="4"/>
          </p:nvPr>
        </p:nvSpPr>
        <p:spPr>
          <a:xfrm>
            <a:off x="2604701" y="3340100"/>
            <a:ext cx="218733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3CB62D3-C005-4361-8E37-C32E52A2AA60}" type="datetimeFigureOut">
              <a:rPr lang="es-AR" smtClean="0"/>
              <a:t>18/10/2024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4DA0BCE8-E0E5-46EB-B3E1-B0B80C6E0207}" type="slidenum">
              <a:rPr lang="es-AR" smtClean="0"/>
              <a:t>‹Nº›</a:t>
            </a:fld>
            <a:endParaRPr lang="es-AR"/>
          </a:p>
        </p:txBody>
      </p:sp>
    </p:spTree>
    <p:extLst>
      <p:ext uri="{BB962C8B-B14F-4D97-AF65-F5344CB8AC3E}">
        <p14:creationId xmlns:p14="http://schemas.microsoft.com/office/powerpoint/2010/main" val="1395571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3CB62D3-C005-4361-8E37-C32E52A2AA60}" type="datetimeFigureOut">
              <a:rPr lang="es-AR" smtClean="0"/>
              <a:t>18/10/2024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4DA0BCE8-E0E5-46EB-B3E1-B0B80C6E0207}" type="slidenum">
              <a:rPr lang="es-AR" smtClean="0"/>
              <a:t>‹Nº›</a:t>
            </a:fld>
            <a:endParaRPr lang="es-AR"/>
          </a:p>
        </p:txBody>
      </p:sp>
    </p:spTree>
    <p:extLst>
      <p:ext uri="{BB962C8B-B14F-4D97-AF65-F5344CB8AC3E}">
        <p14:creationId xmlns:p14="http://schemas.microsoft.com/office/powerpoint/2010/main" val="2739341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CB62D3-C005-4361-8E37-C32E52A2AA60}" type="datetimeFigureOut">
              <a:rPr lang="es-AR" smtClean="0"/>
              <a:t>18/10/2024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4DA0BCE8-E0E5-46EB-B3E1-B0B80C6E0207}" type="slidenum">
              <a:rPr lang="es-AR" smtClean="0"/>
              <a:t>‹Nº›</a:t>
            </a:fld>
            <a:endParaRPr lang="es-AR"/>
          </a:p>
        </p:txBody>
      </p:sp>
    </p:spTree>
    <p:extLst>
      <p:ext uri="{BB962C8B-B14F-4D97-AF65-F5344CB8AC3E}">
        <p14:creationId xmlns:p14="http://schemas.microsoft.com/office/powerpoint/2010/main" val="1996059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87332" y="1316569"/>
            <a:ext cx="2604701" cy="6498167"/>
          </a:xfrm>
        </p:spPr>
        <p:txBody>
          <a:bodyPr/>
          <a:lstStyle>
            <a:lvl1pPr>
              <a:defRPr sz="1801"/>
            </a:lvl1pPr>
            <a:lvl2pPr>
              <a:defRPr sz="1576"/>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3CB62D3-C005-4361-8E37-C32E52A2AA60}" type="datetimeFigureOut">
              <a:rPr lang="es-AR" smtClean="0"/>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DA0BCE8-E0E5-46EB-B3E1-B0B80C6E0207}" type="slidenum">
              <a:rPr lang="es-AR" smtClean="0"/>
              <a:t>‹Nº›</a:t>
            </a:fld>
            <a:endParaRPr lang="es-AR"/>
          </a:p>
        </p:txBody>
      </p:sp>
    </p:spTree>
    <p:extLst>
      <p:ext uri="{BB962C8B-B14F-4D97-AF65-F5344CB8AC3E}">
        <p14:creationId xmlns:p14="http://schemas.microsoft.com/office/powerpoint/2010/main" val="3457598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87332" y="1316569"/>
            <a:ext cx="2604701" cy="6498167"/>
          </a:xfrm>
        </p:spPr>
        <p:txBody>
          <a:bodyPr anchor="t"/>
          <a:lstStyle>
            <a:lvl1pPr marL="0" indent="0">
              <a:buNone/>
              <a:defRPr sz="1801"/>
            </a:lvl1pPr>
            <a:lvl2pPr marL="257266" indent="0">
              <a:buNone/>
              <a:defRPr sz="1576"/>
            </a:lvl2pPr>
            <a:lvl3pPr marL="514533" indent="0">
              <a:buNone/>
              <a:defRPr sz="1350"/>
            </a:lvl3pPr>
            <a:lvl4pPr marL="771799" indent="0">
              <a:buNone/>
              <a:defRPr sz="1125"/>
            </a:lvl4pPr>
            <a:lvl5pPr marL="1029066" indent="0">
              <a:buNone/>
              <a:defRPr sz="1125"/>
            </a:lvl5pPr>
            <a:lvl6pPr marL="1286332" indent="0">
              <a:buNone/>
              <a:defRPr sz="1125"/>
            </a:lvl6pPr>
            <a:lvl7pPr marL="1543599" indent="0">
              <a:buNone/>
              <a:defRPr sz="1125"/>
            </a:lvl7pPr>
            <a:lvl8pPr marL="1800865" indent="0">
              <a:buNone/>
              <a:defRPr sz="1125"/>
            </a:lvl8pPr>
            <a:lvl9pPr marL="2058132" indent="0">
              <a:buNone/>
              <a:defRPr sz="1125"/>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3CB62D3-C005-4361-8E37-C32E52A2AA60}" type="datetimeFigureOut">
              <a:rPr lang="es-AR" smtClean="0"/>
              <a:t>18/10/2024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4DA0BCE8-E0E5-46EB-B3E1-B0B80C6E0207}" type="slidenum">
              <a:rPr lang="es-AR" smtClean="0"/>
              <a:t>‹Nº›</a:t>
            </a:fld>
            <a:endParaRPr lang="es-AR"/>
          </a:p>
        </p:txBody>
      </p:sp>
    </p:spTree>
    <p:extLst>
      <p:ext uri="{BB962C8B-B14F-4D97-AF65-F5344CB8AC3E}">
        <p14:creationId xmlns:p14="http://schemas.microsoft.com/office/powerpoint/2010/main" val="2212580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725" y="486836"/>
            <a:ext cx="4437638"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3725" y="2434167"/>
            <a:ext cx="4437638"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53725" y="8475136"/>
            <a:ext cx="1157645"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43CB62D3-C005-4361-8E37-C32E52A2AA60}" type="datetimeFigureOut">
              <a:rPr lang="es-AR" smtClean="0"/>
              <a:t>18/10/2024</a:t>
            </a:fld>
            <a:endParaRPr lang="es-AR"/>
          </a:p>
        </p:txBody>
      </p:sp>
      <p:sp>
        <p:nvSpPr>
          <p:cNvPr id="5" name="Footer Placeholder 4"/>
          <p:cNvSpPr>
            <a:spLocks noGrp="1"/>
          </p:cNvSpPr>
          <p:nvPr>
            <p:ph type="ftr" sz="quarter" idx="3"/>
          </p:nvPr>
        </p:nvSpPr>
        <p:spPr>
          <a:xfrm>
            <a:off x="1704311" y="8475136"/>
            <a:ext cx="1736467"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3633718" y="8475136"/>
            <a:ext cx="1157645"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4DA0BCE8-E0E5-46EB-B3E1-B0B80C6E0207}" type="slidenum">
              <a:rPr lang="es-AR" smtClean="0"/>
              <a:t>‹Nº›</a:t>
            </a:fld>
            <a:endParaRPr lang="es-AR"/>
          </a:p>
        </p:txBody>
      </p:sp>
    </p:spTree>
    <p:extLst>
      <p:ext uri="{BB962C8B-B14F-4D97-AF65-F5344CB8AC3E}">
        <p14:creationId xmlns:p14="http://schemas.microsoft.com/office/powerpoint/2010/main" val="31426747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533" rtl="0" eaLnBrk="1" latinLnBrk="0" hangingPunct="1">
        <a:lnSpc>
          <a:spcPct val="90000"/>
        </a:lnSpc>
        <a:spcBef>
          <a:spcPct val="0"/>
        </a:spcBef>
        <a:buNone/>
        <a:defRPr sz="2476" kern="1200">
          <a:solidFill>
            <a:schemeClr val="tx1"/>
          </a:solidFill>
          <a:latin typeface="+mj-lt"/>
          <a:ea typeface="+mj-ea"/>
          <a:cs typeface="+mj-cs"/>
        </a:defRPr>
      </a:lvl1pPr>
    </p:titleStyle>
    <p:bodyStyle>
      <a:lvl1pPr marL="128633" indent="-128633" algn="l" defTabSz="514533" rtl="0" eaLnBrk="1" latinLnBrk="0" hangingPunct="1">
        <a:lnSpc>
          <a:spcPct val="90000"/>
        </a:lnSpc>
        <a:spcBef>
          <a:spcPts val="563"/>
        </a:spcBef>
        <a:buFont typeface="Arial" panose="020B0604020202020204" pitchFamily="34" charset="0"/>
        <a:buChar char="•"/>
        <a:defRPr sz="1576" kern="1200">
          <a:solidFill>
            <a:schemeClr val="tx1"/>
          </a:solidFill>
          <a:latin typeface="+mn-lt"/>
          <a:ea typeface="+mn-ea"/>
          <a:cs typeface="+mn-cs"/>
        </a:defRPr>
      </a:lvl1pPr>
      <a:lvl2pPr marL="385900" indent="-128633" algn="l" defTabSz="514533"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3166" indent="-128633" algn="l" defTabSz="514533"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433"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699"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9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2232"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498"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7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533" rtl="0" eaLnBrk="1" latinLnBrk="0" hangingPunct="1">
        <a:defRPr sz="1013" kern="1200">
          <a:solidFill>
            <a:schemeClr val="tx1"/>
          </a:solidFill>
          <a:latin typeface="+mn-lt"/>
          <a:ea typeface="+mn-ea"/>
          <a:cs typeface="+mn-cs"/>
        </a:defRPr>
      </a:lvl1pPr>
      <a:lvl2pPr marL="257266" algn="l" defTabSz="514533" rtl="0" eaLnBrk="1" latinLnBrk="0" hangingPunct="1">
        <a:defRPr sz="1013" kern="1200">
          <a:solidFill>
            <a:schemeClr val="tx1"/>
          </a:solidFill>
          <a:latin typeface="+mn-lt"/>
          <a:ea typeface="+mn-ea"/>
          <a:cs typeface="+mn-cs"/>
        </a:defRPr>
      </a:lvl2pPr>
      <a:lvl3pPr marL="514533" algn="l" defTabSz="514533" rtl="0" eaLnBrk="1" latinLnBrk="0" hangingPunct="1">
        <a:defRPr sz="1013" kern="1200">
          <a:solidFill>
            <a:schemeClr val="tx1"/>
          </a:solidFill>
          <a:latin typeface="+mn-lt"/>
          <a:ea typeface="+mn-ea"/>
          <a:cs typeface="+mn-cs"/>
        </a:defRPr>
      </a:lvl3pPr>
      <a:lvl4pPr marL="771799" algn="l" defTabSz="514533" rtl="0" eaLnBrk="1" latinLnBrk="0" hangingPunct="1">
        <a:defRPr sz="1013" kern="1200">
          <a:solidFill>
            <a:schemeClr val="tx1"/>
          </a:solidFill>
          <a:latin typeface="+mn-lt"/>
          <a:ea typeface="+mn-ea"/>
          <a:cs typeface="+mn-cs"/>
        </a:defRPr>
      </a:lvl4pPr>
      <a:lvl5pPr marL="1029066" algn="l" defTabSz="514533" rtl="0" eaLnBrk="1" latinLnBrk="0" hangingPunct="1">
        <a:defRPr sz="1013" kern="1200">
          <a:solidFill>
            <a:schemeClr val="tx1"/>
          </a:solidFill>
          <a:latin typeface="+mn-lt"/>
          <a:ea typeface="+mn-ea"/>
          <a:cs typeface="+mn-cs"/>
        </a:defRPr>
      </a:lvl5pPr>
      <a:lvl6pPr marL="1286332" algn="l" defTabSz="514533" rtl="0" eaLnBrk="1" latinLnBrk="0" hangingPunct="1">
        <a:defRPr sz="1013" kern="1200">
          <a:solidFill>
            <a:schemeClr val="tx1"/>
          </a:solidFill>
          <a:latin typeface="+mn-lt"/>
          <a:ea typeface="+mn-ea"/>
          <a:cs typeface="+mn-cs"/>
        </a:defRPr>
      </a:lvl6pPr>
      <a:lvl7pPr marL="1543599" algn="l" defTabSz="514533" rtl="0" eaLnBrk="1" latinLnBrk="0" hangingPunct="1">
        <a:defRPr sz="1013" kern="1200">
          <a:solidFill>
            <a:schemeClr val="tx1"/>
          </a:solidFill>
          <a:latin typeface="+mn-lt"/>
          <a:ea typeface="+mn-ea"/>
          <a:cs typeface="+mn-cs"/>
        </a:defRPr>
      </a:lvl7pPr>
      <a:lvl8pPr marL="1800865" algn="l" defTabSz="514533" rtl="0" eaLnBrk="1" latinLnBrk="0" hangingPunct="1">
        <a:defRPr sz="1013" kern="1200">
          <a:solidFill>
            <a:schemeClr val="tx1"/>
          </a:solidFill>
          <a:latin typeface="+mn-lt"/>
          <a:ea typeface="+mn-ea"/>
          <a:cs typeface="+mn-cs"/>
        </a:defRPr>
      </a:lvl8pPr>
      <a:lvl9pPr marL="2058132" algn="l" defTabSz="51453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305ABC-E266-448F-A3C5-409AFC7BA16E}"/>
              </a:ext>
            </a:extLst>
          </p:cNvPr>
          <p:cNvSpPr>
            <a:spLocks noGrp="1"/>
          </p:cNvSpPr>
          <p:nvPr>
            <p:ph type="ctrTitle"/>
          </p:nvPr>
        </p:nvSpPr>
        <p:spPr>
          <a:xfrm>
            <a:off x="344366" y="158913"/>
            <a:ext cx="4340107" cy="1041401"/>
          </a:xfrm>
        </p:spPr>
        <p:txBody>
          <a:bodyPr>
            <a:normAutofit fontScale="90000"/>
          </a:bodyPr>
          <a:lstStyle/>
          <a:p>
            <a:r>
              <a:rPr lang="es-ES" sz="1800" b="1" dirty="0">
                <a:solidFill>
                  <a:srgbClr val="FF0000"/>
                </a:solidFill>
              </a:rPr>
              <a:t>TBC DISEMINADA EN PACIENTE INMUNOCOMPETENTE CON COMPROMISO NEUROLOGICO</a:t>
            </a:r>
            <a:r>
              <a:rPr lang="es-ES" sz="2000" b="1" dirty="0">
                <a:solidFill>
                  <a:srgbClr val="FF0000"/>
                </a:solidFill>
              </a:rPr>
              <a:t>.</a:t>
            </a:r>
            <a:br>
              <a:rPr lang="es-ES" sz="2000" b="1" dirty="0">
                <a:solidFill>
                  <a:srgbClr val="FF0000"/>
                </a:solidFill>
              </a:rPr>
            </a:br>
            <a:r>
              <a:rPr lang="es-ES" sz="1300" b="1" dirty="0"/>
              <a:t>Autores: </a:t>
            </a:r>
            <a:r>
              <a:rPr lang="es-ES" sz="1300" dirty="0"/>
              <a:t>Yanac </a:t>
            </a:r>
            <a:r>
              <a:rPr lang="es-ES" sz="1300" dirty="0" err="1"/>
              <a:t>Raisa</a:t>
            </a:r>
            <a:r>
              <a:rPr lang="es-ES" sz="1300" dirty="0"/>
              <a:t>, Mamani Nélida, </a:t>
            </a:r>
            <a:r>
              <a:rPr lang="es-ES" sz="1300" dirty="0" err="1"/>
              <a:t>Asquineyer</a:t>
            </a:r>
            <a:r>
              <a:rPr lang="es-ES" sz="1300" dirty="0"/>
              <a:t> Yanina.</a:t>
            </a:r>
            <a:br>
              <a:rPr lang="es-ES" sz="1300" dirty="0"/>
            </a:br>
            <a:r>
              <a:rPr lang="es-ES" sz="1300" dirty="0"/>
              <a:t>Hospital Alejandro Posadas, Buenos Aires, Argentina.</a:t>
            </a:r>
            <a:endParaRPr lang="es-AR" sz="1300" dirty="0"/>
          </a:p>
        </p:txBody>
      </p:sp>
      <p:sp>
        <p:nvSpPr>
          <p:cNvPr id="3" name="Subtítulo 2">
            <a:extLst>
              <a:ext uri="{FF2B5EF4-FFF2-40B4-BE49-F238E27FC236}">
                <a16:creationId xmlns:a16="http://schemas.microsoft.com/office/drawing/2014/main" id="{9942AA6B-9436-4DD6-9BE7-16CA864D949F}"/>
              </a:ext>
            </a:extLst>
          </p:cNvPr>
          <p:cNvSpPr>
            <a:spLocks noGrp="1"/>
          </p:cNvSpPr>
          <p:nvPr>
            <p:ph type="subTitle" idx="1"/>
          </p:nvPr>
        </p:nvSpPr>
        <p:spPr>
          <a:xfrm>
            <a:off x="2019663" y="1518633"/>
            <a:ext cx="2888397" cy="6959600"/>
          </a:xfrm>
        </p:spPr>
        <p:txBody>
          <a:bodyPr>
            <a:normAutofit/>
          </a:bodyPr>
          <a:lstStyle/>
          <a:p>
            <a:pPr algn="just"/>
            <a:endParaRPr lang="es-AR" b="1" dirty="0"/>
          </a:p>
          <a:p>
            <a:pPr algn="just"/>
            <a:endParaRPr lang="es-AR" b="1" dirty="0"/>
          </a:p>
          <a:p>
            <a:pPr algn="just"/>
            <a:endParaRPr lang="es-AR" b="1" dirty="0"/>
          </a:p>
          <a:p>
            <a:pPr algn="just"/>
            <a:endParaRPr lang="es-AR" b="1" dirty="0"/>
          </a:p>
          <a:p>
            <a:pPr algn="just"/>
            <a:endParaRPr lang="es-AR" b="1" dirty="0"/>
          </a:p>
        </p:txBody>
      </p:sp>
      <p:pic>
        <p:nvPicPr>
          <p:cNvPr id="13" name="Imagen 12">
            <a:extLst>
              <a:ext uri="{FF2B5EF4-FFF2-40B4-BE49-F238E27FC236}">
                <a16:creationId xmlns:a16="http://schemas.microsoft.com/office/drawing/2014/main" id="{18DA38CB-27CF-474C-A1C8-C1BDCBF44A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9415" y="2212491"/>
            <a:ext cx="1373182" cy="1517342"/>
          </a:xfrm>
          <a:prstGeom prst="rect">
            <a:avLst/>
          </a:prstGeom>
        </p:spPr>
      </p:pic>
      <p:pic>
        <p:nvPicPr>
          <p:cNvPr id="15" name="Imagen 14">
            <a:extLst>
              <a:ext uri="{FF2B5EF4-FFF2-40B4-BE49-F238E27FC236}">
                <a16:creationId xmlns:a16="http://schemas.microsoft.com/office/drawing/2014/main" id="{A70F8E4F-9F07-4FD8-8EAF-654F326B08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3506" y="3700466"/>
            <a:ext cx="1675330" cy="1213418"/>
          </a:xfrm>
          <a:prstGeom prst="rect">
            <a:avLst/>
          </a:prstGeom>
        </p:spPr>
      </p:pic>
      <p:sp>
        <p:nvSpPr>
          <p:cNvPr id="18" name="Rectángulo 17">
            <a:extLst>
              <a:ext uri="{FF2B5EF4-FFF2-40B4-BE49-F238E27FC236}">
                <a16:creationId xmlns:a16="http://schemas.microsoft.com/office/drawing/2014/main" id="{57CC8401-BDF2-432D-A6BD-EED7F51D9313}"/>
              </a:ext>
            </a:extLst>
          </p:cNvPr>
          <p:cNvSpPr/>
          <p:nvPr/>
        </p:nvSpPr>
        <p:spPr>
          <a:xfrm>
            <a:off x="210762" y="1246813"/>
            <a:ext cx="4671035" cy="804076"/>
          </a:xfrm>
          <a:prstGeom prst="rect">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050" b="1" dirty="0">
                <a:solidFill>
                  <a:srgbClr val="FF0000"/>
                </a:solidFill>
              </a:rPr>
              <a:t>INTRODUCCIÓN</a:t>
            </a:r>
            <a:r>
              <a:rPr lang="es-ES" sz="1050" dirty="0">
                <a:solidFill>
                  <a:schemeClr val="tx1"/>
                </a:solidFill>
              </a:rPr>
              <a:t>: La tuberculosis (TB) es una enfermedad con prevalencia moderada en Argentina, con un incremento de casos luego de la pandemia por COVID-19.La forma diseminada es inusual en pacientes sin inmunocompromiso.  El diagnóstico se basa en sospecha clínica y se confirma con </a:t>
            </a:r>
            <a:r>
              <a:rPr lang="es-AR" sz="1050" dirty="0">
                <a:solidFill>
                  <a:schemeClr val="tx1"/>
                </a:solidFill>
              </a:rPr>
              <a:t>estudios bacteriológicos</a:t>
            </a:r>
          </a:p>
        </p:txBody>
      </p:sp>
      <p:sp>
        <p:nvSpPr>
          <p:cNvPr id="20" name="Rectángulo 19">
            <a:extLst>
              <a:ext uri="{FF2B5EF4-FFF2-40B4-BE49-F238E27FC236}">
                <a16:creationId xmlns:a16="http://schemas.microsoft.com/office/drawing/2014/main" id="{89299F85-3B84-4FB4-964F-9E978F4ECA25}"/>
              </a:ext>
            </a:extLst>
          </p:cNvPr>
          <p:cNvSpPr/>
          <p:nvPr/>
        </p:nvSpPr>
        <p:spPr>
          <a:xfrm>
            <a:off x="205318" y="2183007"/>
            <a:ext cx="2846113" cy="27272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AR" sz="1050" b="1" dirty="0">
              <a:solidFill>
                <a:schemeClr val="tx1"/>
              </a:solidFill>
            </a:endParaRPr>
          </a:p>
          <a:p>
            <a:pPr algn="just"/>
            <a:r>
              <a:rPr lang="es-AR" sz="1050" b="1" dirty="0">
                <a:solidFill>
                  <a:srgbClr val="FF0000"/>
                </a:solidFill>
              </a:rPr>
              <a:t>CASO CLINICO:</a:t>
            </a:r>
            <a:r>
              <a:rPr lang="es-AR" sz="1050" dirty="0">
                <a:solidFill>
                  <a:schemeClr val="tx1"/>
                </a:solidFill>
              </a:rPr>
              <a:t> Varón de 18 años sin antecedentes patológicos relevantes. Refirió cuadro de 1 mes de evolución de tumoración y dolor lumbar. En TC de tórax, abdomen y pelvis destaca imagen compatible con absceso en músculo psoas ilíaco derecho de 137 x 56 x 68 mm con fístula hacia la superficie cutánea y hallazgos atribuibles a </a:t>
            </a:r>
            <a:r>
              <a:rPr lang="es-AR" sz="1050" dirty="0" err="1">
                <a:solidFill>
                  <a:schemeClr val="tx1"/>
                </a:solidFill>
              </a:rPr>
              <a:t>espondilodiscitis</a:t>
            </a:r>
            <a:r>
              <a:rPr lang="es-AR" sz="1050" dirty="0">
                <a:solidFill>
                  <a:schemeClr val="tx1"/>
                </a:solidFill>
              </a:rPr>
              <a:t>  en L3-L4.  A nivel pulmonar se observó infiltrado </a:t>
            </a:r>
            <a:r>
              <a:rPr lang="es-AR" sz="1050" dirty="0" err="1">
                <a:solidFill>
                  <a:schemeClr val="tx1"/>
                </a:solidFill>
              </a:rPr>
              <a:t>reticulonodulillar</a:t>
            </a:r>
            <a:r>
              <a:rPr lang="es-AR" sz="1050" dirty="0">
                <a:solidFill>
                  <a:schemeClr val="tx1"/>
                </a:solidFill>
              </a:rPr>
              <a:t> con patrón de árbol en brote. Se realizó drenaje percutáneo de absceso de psoas con cultivo negativo para gérmenes comunes. Ante clínica sugestiva de TB se inició tratamiento combinado con Isoniacida, Rifampicina, Pirazinamida y Etambutol.</a:t>
            </a:r>
          </a:p>
          <a:p>
            <a:pPr algn="ctr"/>
            <a:endParaRPr lang="es-AR" dirty="0"/>
          </a:p>
        </p:txBody>
      </p:sp>
      <p:sp>
        <p:nvSpPr>
          <p:cNvPr id="21" name="Rectángulo 20">
            <a:extLst>
              <a:ext uri="{FF2B5EF4-FFF2-40B4-BE49-F238E27FC236}">
                <a16:creationId xmlns:a16="http://schemas.microsoft.com/office/drawing/2014/main" id="{F0F563C3-77DC-4536-AC9B-367D3A9ACF63}"/>
              </a:ext>
            </a:extLst>
          </p:cNvPr>
          <p:cNvSpPr/>
          <p:nvPr/>
        </p:nvSpPr>
        <p:spPr>
          <a:xfrm>
            <a:off x="192258" y="6667129"/>
            <a:ext cx="4644327" cy="9765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AR" sz="1050" b="1" dirty="0">
              <a:solidFill>
                <a:schemeClr val="tx1"/>
              </a:solidFill>
            </a:endParaRPr>
          </a:p>
          <a:p>
            <a:endParaRPr lang="es-AR" sz="1050" b="1" dirty="0">
              <a:solidFill>
                <a:schemeClr val="tx1"/>
              </a:solidFill>
            </a:endParaRPr>
          </a:p>
          <a:p>
            <a:r>
              <a:rPr lang="es-AR" sz="1050" b="1" dirty="0">
                <a:solidFill>
                  <a:srgbClr val="FF0000"/>
                </a:solidFill>
              </a:rPr>
              <a:t>DISCUSIÓN:</a:t>
            </a:r>
            <a:r>
              <a:rPr lang="es-AR" sz="1050" dirty="0">
                <a:solidFill>
                  <a:schemeClr val="tx1"/>
                </a:solidFill>
              </a:rPr>
              <a:t> El diagnóstico de TB diseminada es un desafío médico por la presentación clínica que puede enmascarar el cuadro con morbimortalidad aumentada. Es inusual en inmunocompetentes. El compromiso de la columna vertebral, psoas o músculos paravertebrales es poco frecuente. En el SNC, puede producir LOE, encefalitis y meningitis.</a:t>
            </a:r>
          </a:p>
          <a:p>
            <a:pPr algn="just"/>
            <a:endParaRPr lang="es-AR" dirty="0"/>
          </a:p>
        </p:txBody>
      </p:sp>
      <p:sp>
        <p:nvSpPr>
          <p:cNvPr id="22" name="Rectángulo 21">
            <a:extLst>
              <a:ext uri="{FF2B5EF4-FFF2-40B4-BE49-F238E27FC236}">
                <a16:creationId xmlns:a16="http://schemas.microsoft.com/office/drawing/2014/main" id="{7E2F0EAC-51AF-44F0-B585-8274F79597CD}"/>
              </a:ext>
            </a:extLst>
          </p:cNvPr>
          <p:cNvSpPr/>
          <p:nvPr/>
        </p:nvSpPr>
        <p:spPr>
          <a:xfrm>
            <a:off x="186914" y="7798489"/>
            <a:ext cx="4655013" cy="10971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AR" sz="1050" b="1" dirty="0">
                <a:solidFill>
                  <a:srgbClr val="FF0000"/>
                </a:solidFill>
              </a:rPr>
              <a:t>COMENTARIO</a:t>
            </a:r>
            <a:r>
              <a:rPr lang="es-AR" sz="1050" dirty="0">
                <a:solidFill>
                  <a:srgbClr val="FF0000"/>
                </a:solidFill>
              </a:rPr>
              <a:t>:</a:t>
            </a:r>
            <a:r>
              <a:rPr lang="es-AR" sz="1050" dirty="0">
                <a:solidFill>
                  <a:schemeClr val="tx1"/>
                </a:solidFill>
              </a:rPr>
              <a:t> En la TB diseminada, la disponibilidad de métodos diagnósticos por imágenes , la búsqueda de cultivos y pruebas moleculares, son   importantes    para    una    evaluación de la extensión de la enfermedad. El caso presentado   resalta   la   importancia   de   mantener vigilancia activa sobre la sospecha clínica y considerar la tuberculosis diseminada como diagnóstico diferencial, en pacientes sin factores de riesgo conocidos, en áreas endémicas.</a:t>
            </a:r>
          </a:p>
        </p:txBody>
      </p:sp>
      <p:sp>
        <p:nvSpPr>
          <p:cNvPr id="23" name="Rectángulo 22">
            <a:extLst>
              <a:ext uri="{FF2B5EF4-FFF2-40B4-BE49-F238E27FC236}">
                <a16:creationId xmlns:a16="http://schemas.microsoft.com/office/drawing/2014/main" id="{F13521E2-5F08-4947-98D2-6692F611BC42}"/>
              </a:ext>
            </a:extLst>
          </p:cNvPr>
          <p:cNvSpPr/>
          <p:nvPr/>
        </p:nvSpPr>
        <p:spPr>
          <a:xfrm>
            <a:off x="192258" y="5088128"/>
            <a:ext cx="4671034" cy="14580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AR" sz="1050" dirty="0">
                <a:solidFill>
                  <a:schemeClr val="tx1"/>
                </a:solidFill>
              </a:rPr>
              <a:t>Intercurrió con diplopía y se realizó TC de cerebro que mostró formación ligeramente densa, paraventricular izquierda, adyacente al tercer ventrículo.   RMN que informó imagen heterogénea que compromete región de tálamo izquierdo con extensión a mesencéfalo e imagen similar a nivel de región </a:t>
            </a:r>
            <a:r>
              <a:rPr lang="es-AR" sz="1050" dirty="0" err="1">
                <a:solidFill>
                  <a:schemeClr val="tx1"/>
                </a:solidFill>
              </a:rPr>
              <a:t>parieto</a:t>
            </a:r>
            <a:r>
              <a:rPr lang="es-AR" sz="1050" dirty="0">
                <a:solidFill>
                  <a:schemeClr val="tx1"/>
                </a:solidFill>
              </a:rPr>
              <a:t>-occipital derecha, con área central de aspecto necrótico, que impresionan granulomas. No se realiza punción lumbar por presencia de LOE encefálico. Se confirma cultivo de Koch positivo de absceso del psoas. El paciente evolucionó favorablemente, se descartó inmunodeficiencia natural o adquirida.</a:t>
            </a:r>
            <a:endParaRPr lang="es-AR" sz="1050" dirty="0"/>
          </a:p>
        </p:txBody>
      </p:sp>
      <p:sp>
        <p:nvSpPr>
          <p:cNvPr id="4" name="Rectángulo 3">
            <a:extLst>
              <a:ext uri="{FF2B5EF4-FFF2-40B4-BE49-F238E27FC236}">
                <a16:creationId xmlns:a16="http://schemas.microsoft.com/office/drawing/2014/main" id="{5057AF9A-B50E-4ECC-A7E0-F5EC81E5E39F}"/>
              </a:ext>
            </a:extLst>
          </p:cNvPr>
          <p:cNvSpPr/>
          <p:nvPr/>
        </p:nvSpPr>
        <p:spPr>
          <a:xfrm>
            <a:off x="4188379" y="26795"/>
            <a:ext cx="992188" cy="355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000" b="1" dirty="0">
                <a:solidFill>
                  <a:schemeClr val="tx1"/>
                </a:solidFill>
              </a:rPr>
              <a:t>P 090</a:t>
            </a:r>
          </a:p>
        </p:txBody>
      </p:sp>
    </p:spTree>
    <p:extLst>
      <p:ext uri="{BB962C8B-B14F-4D97-AF65-F5344CB8AC3E}">
        <p14:creationId xmlns:p14="http://schemas.microsoft.com/office/powerpoint/2010/main" val="307257505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3071</TotalTime>
  <Words>414</Words>
  <Application>Microsoft Office PowerPoint</Application>
  <PresentationFormat>Personalizado</PresentationFormat>
  <Paragraphs>13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TBC DISEMINADA EN PACIENTE INMUNOCOMPETENTE CON COMPROMISO NEUROLOGICO. Autores: Yanac Raisa, Mamani Nélida, Asquineyer Yanina. Hospital Alejandro Posadas, Buenos Aires, Argentina.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TBC DISEMINADA EN PACIENTE INMUNOCOMPETENTE CON COMPROMISO NEUROLOGICO. Autores: Raisa Yanac, Nélida Mamani, Yanina Asquineyer.</dc:title>
  <dc:creator>User</dc:creator>
  <cp:lastModifiedBy>User</cp:lastModifiedBy>
  <cp:revision>4</cp:revision>
  <dcterms:created xsi:type="dcterms:W3CDTF">2024-10-15T01:03:47Z</dcterms:created>
  <dcterms:modified xsi:type="dcterms:W3CDTF">2024-10-18T19:48:14Z</dcterms:modified>
</cp:coreProperties>
</file>