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5088" cy="9145588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1">
          <p15:clr>
            <a:srgbClr val="A4A3A4"/>
          </p15:clr>
        </p15:guide>
        <p15:guide id="2" pos="16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134" y="-150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AA33F-47B1-43B7-B49E-E3C514C93407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B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9494B-6198-46A6-B842-07CDE4B06724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233225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B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9494B-6198-46A6-B842-07CDE4B06724}" type="slidenum">
              <a:rPr lang="es-BO" smtClean="0"/>
              <a:t>1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4150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882" y="2841061"/>
            <a:ext cx="4373325" cy="196037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763" y="5182500"/>
            <a:ext cx="3601562" cy="23372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33522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7348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9125" y="489035"/>
            <a:ext cx="651175" cy="104052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706" y="489035"/>
            <a:ext cx="1868667" cy="1040522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7368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95454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426" y="5876888"/>
            <a:ext cx="4373325" cy="18164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426" y="3876291"/>
            <a:ext cx="4373325" cy="20005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8742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706" y="2845295"/>
            <a:ext cx="1259475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932" y="2845295"/>
            <a:ext cx="1260368" cy="8048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9587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255" y="2047173"/>
            <a:ext cx="2273307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255" y="2900337"/>
            <a:ext cx="2273307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3634" y="2047173"/>
            <a:ext cx="2274200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3634" y="2900337"/>
            <a:ext cx="2274200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6631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97277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764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254" y="364130"/>
            <a:ext cx="1692699" cy="1549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1587" y="364131"/>
            <a:ext cx="2876247" cy="78055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254" y="1913800"/>
            <a:ext cx="1692699" cy="62558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6217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473" y="6401912"/>
            <a:ext cx="3087053" cy="7557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473" y="817175"/>
            <a:ext cx="3087053" cy="5487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473" y="7157693"/>
            <a:ext cx="3087053" cy="1073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39363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255" y="366247"/>
            <a:ext cx="4630579" cy="152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255" y="2133971"/>
            <a:ext cx="4630579" cy="6035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254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534E6-6BAB-47C0-A844-9E49CC0078CD}" type="datetimeFigureOut">
              <a:rPr lang="es-BO" smtClean="0"/>
              <a:t>18/10/2024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905" y="8476606"/>
            <a:ext cx="1629278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7313" y="8476606"/>
            <a:ext cx="120052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E238F-FA79-4A10-A70C-B13C61FF2D3D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0469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72296" y="1620466"/>
            <a:ext cx="4959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000" b="1" u="sng" dirty="0">
                <a:solidFill>
                  <a:srgbClr val="00B0F0"/>
                </a:solidFill>
              </a:rPr>
              <a:t>INTRODUCCIÓN:</a:t>
            </a:r>
            <a:endParaRPr lang="es-BO" sz="900" dirty="0">
              <a:solidFill>
                <a:srgbClr val="00B0F0"/>
              </a:solidFill>
            </a:endParaRPr>
          </a:p>
          <a:p>
            <a:pPr algn="just"/>
            <a:r>
              <a:rPr lang="es-BO" sz="1000" dirty="0" smtClean="0"/>
              <a:t>La </a:t>
            </a:r>
            <a:r>
              <a:rPr lang="es-BO" sz="1000" dirty="0"/>
              <a:t>tuberculosis (TBC) sigue siendo un problema </a:t>
            </a:r>
            <a:r>
              <a:rPr lang="es-BO" sz="1000" dirty="0" smtClean="0"/>
              <a:t>global. El </a:t>
            </a:r>
            <a:r>
              <a:rPr lang="es-BO" sz="1000" dirty="0"/>
              <a:t>compromiso extrapulmonar ocurre en un 25% de los </a:t>
            </a:r>
            <a:r>
              <a:rPr lang="es-BO" sz="1000" dirty="0" smtClean="0"/>
              <a:t>casos, </a:t>
            </a:r>
            <a:r>
              <a:rPr lang="es-BO" sz="1000" dirty="0"/>
              <a:t>la afectación peripleural y osteomuscular simultánea es </a:t>
            </a:r>
            <a:r>
              <a:rPr lang="es-BO" sz="1000" dirty="0" smtClean="0"/>
              <a:t>rara representando aproximadamente entre el </a:t>
            </a:r>
            <a:r>
              <a:rPr lang="es-BO" sz="1000" dirty="0"/>
              <a:t>1% al 5% de los </a:t>
            </a:r>
            <a:r>
              <a:rPr lang="es-BO" sz="1000" dirty="0" smtClean="0"/>
              <a:t>casos.</a:t>
            </a:r>
            <a:endParaRPr lang="es-BO" sz="1000" b="1" u="sng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59440" y="2916610"/>
            <a:ext cx="182899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050" b="1" u="sng" dirty="0" smtClean="0">
                <a:solidFill>
                  <a:srgbClr val="00B0F0"/>
                </a:solidFill>
              </a:rPr>
              <a:t>MOTIVO DE CONSULTA:</a:t>
            </a:r>
            <a:endParaRPr lang="es-BO" sz="1000" dirty="0" smtClean="0">
              <a:solidFill>
                <a:srgbClr val="00B0F0"/>
              </a:solidFill>
            </a:endParaRPr>
          </a:p>
          <a:p>
            <a:pPr algn="just"/>
            <a:r>
              <a:rPr lang="es-BO" sz="1000" dirty="0" smtClean="0"/>
              <a:t>Tos, diaforesis,  astenia</a:t>
            </a:r>
          </a:p>
          <a:p>
            <a:pPr algn="just"/>
            <a:r>
              <a:rPr lang="es-BO" sz="1000" dirty="0" smtClean="0"/>
              <a:t>Perdida de peso</a:t>
            </a:r>
            <a:endParaRPr lang="es-BO" sz="1000" dirty="0"/>
          </a:p>
          <a:p>
            <a:pPr algn="just"/>
            <a:endParaRPr lang="es-BO" sz="1000" dirty="0">
              <a:solidFill>
                <a:schemeClr val="bg1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3553227" y="3049041"/>
            <a:ext cx="76569" cy="155601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>
              <a:ln>
                <a:solidFill>
                  <a:schemeClr val="bg1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3553227" y="3731289"/>
            <a:ext cx="76569" cy="175231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5" name="14 CuadroTexto"/>
          <p:cNvSpPr txBox="1"/>
          <p:nvPr/>
        </p:nvSpPr>
        <p:spPr>
          <a:xfrm>
            <a:off x="1252525" y="3515050"/>
            <a:ext cx="1461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BO" sz="1000" dirty="0" smtClean="0">
              <a:solidFill>
                <a:schemeClr val="bg1"/>
              </a:solidFill>
            </a:endParaRPr>
          </a:p>
          <a:p>
            <a:pPr algn="just"/>
            <a:r>
              <a:rPr lang="es-BO" sz="1000" b="1" dirty="0" smtClean="0"/>
              <a:t>La (TC) de </a:t>
            </a:r>
            <a:r>
              <a:rPr lang="es-BO" sz="1000" b="1" dirty="0" smtClean="0"/>
              <a:t>tórax: </a:t>
            </a:r>
            <a:endParaRPr lang="es-BO" sz="1000" dirty="0" smtClean="0"/>
          </a:p>
          <a:p>
            <a:pPr algn="just"/>
            <a:r>
              <a:rPr lang="es-BO" sz="1000" dirty="0"/>
              <a:t>Mostró</a:t>
            </a:r>
            <a:r>
              <a:rPr lang="es-BO" sz="1000" dirty="0" smtClean="0"/>
              <a:t> Signo de skarby</a:t>
            </a:r>
          </a:p>
          <a:p>
            <a:pPr algn="just"/>
            <a:r>
              <a:rPr lang="es-BO" sz="1000" dirty="0" smtClean="0"/>
              <a:t>Múltiples </a:t>
            </a:r>
            <a:r>
              <a:rPr lang="es-BO" sz="1000" dirty="0"/>
              <a:t>imágenes pseudonodulares</a:t>
            </a:r>
            <a:endParaRPr lang="es-BO" sz="1000" dirty="0" smtClean="0"/>
          </a:p>
          <a:p>
            <a:pPr algn="just"/>
            <a:r>
              <a:rPr lang="es-BO" sz="1000" dirty="0"/>
              <a:t>E</a:t>
            </a:r>
            <a:r>
              <a:rPr lang="es-BO" sz="1000" dirty="0" smtClean="0"/>
              <a:t>ngrosamiento </a:t>
            </a:r>
            <a:r>
              <a:rPr lang="es-BO" sz="1000" dirty="0" smtClean="0"/>
              <a:t>pleural </a:t>
            </a:r>
            <a:r>
              <a:rPr lang="es-BO" sz="1000" dirty="0" smtClean="0"/>
              <a:t>periférico</a:t>
            </a:r>
          </a:p>
          <a:p>
            <a:pPr algn="just"/>
            <a:r>
              <a:rPr lang="es-BO" sz="1000" dirty="0" smtClean="0"/>
              <a:t>Adenomegalias pretraqueales, perihiliares</a:t>
            </a:r>
            <a:endParaRPr lang="es-BO" sz="1000" dirty="0" smtClean="0"/>
          </a:p>
          <a:p>
            <a:pPr algn="just"/>
            <a:r>
              <a:rPr lang="es-BO" sz="1000" b="1" dirty="0" smtClean="0"/>
              <a:t>La </a:t>
            </a:r>
            <a:r>
              <a:rPr lang="es-BO" sz="1000" b="1" dirty="0" smtClean="0"/>
              <a:t>(TC) abdominal: </a:t>
            </a:r>
            <a:r>
              <a:rPr lang="es-BO" sz="1000" dirty="0"/>
              <a:t>M</a:t>
            </a:r>
            <a:r>
              <a:rPr lang="es-BO" sz="1000" dirty="0" smtClean="0"/>
              <a:t>ostró </a:t>
            </a:r>
            <a:r>
              <a:rPr lang="es-BO" sz="1000" dirty="0" smtClean="0"/>
              <a:t>líquido perihepático y un absceso del psoas, así como lesiones osteolíticas.</a:t>
            </a:r>
            <a:endParaRPr lang="es-BO" sz="10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916360" y="6012954"/>
            <a:ext cx="2629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BO" sz="1000" dirty="0" smtClean="0">
              <a:solidFill>
                <a:schemeClr val="bg1"/>
              </a:solidFill>
            </a:endParaRPr>
          </a:p>
          <a:p>
            <a:pPr algn="just"/>
            <a:r>
              <a:rPr lang="es-BO" sz="1000" b="1" u="sng" dirty="0" smtClean="0">
                <a:solidFill>
                  <a:srgbClr val="00B0F0"/>
                </a:solidFill>
              </a:rPr>
              <a:t>BAAR: </a:t>
            </a:r>
            <a:r>
              <a:rPr lang="es-BO" sz="1000" b="1" dirty="0"/>
              <a:t>Positivo</a:t>
            </a:r>
            <a:r>
              <a:rPr lang="es-BO" sz="1000" b="1" dirty="0" smtClean="0"/>
              <a:t>( ++)</a:t>
            </a:r>
            <a:endParaRPr lang="es-BO" sz="1000" b="1" u="sng" dirty="0" smtClean="0">
              <a:solidFill>
                <a:srgbClr val="00B0F0"/>
              </a:solidFill>
            </a:endParaRPr>
          </a:p>
          <a:p>
            <a:pPr algn="just"/>
            <a:r>
              <a:rPr lang="es-BO" sz="1000" b="1" u="sng" dirty="0" smtClean="0">
                <a:solidFill>
                  <a:srgbClr val="00B0F0"/>
                </a:solidFill>
              </a:rPr>
              <a:t>CULTIVO</a:t>
            </a:r>
            <a:r>
              <a:rPr lang="es-BO" sz="1000" b="1" u="sng" dirty="0">
                <a:solidFill>
                  <a:srgbClr val="00B0F0"/>
                </a:solidFill>
              </a:rPr>
              <a:t> </a:t>
            </a:r>
            <a:r>
              <a:rPr lang="es-BO" sz="1000" b="1" u="sng" dirty="0" smtClean="0">
                <a:solidFill>
                  <a:srgbClr val="00B0F0"/>
                </a:solidFill>
              </a:rPr>
              <a:t>DE COLECCIÓN :</a:t>
            </a:r>
            <a:r>
              <a:rPr lang="es-BO" sz="1000" b="1" dirty="0" smtClean="0"/>
              <a:t>Positivo para</a:t>
            </a:r>
          </a:p>
          <a:p>
            <a:pPr algn="just"/>
            <a:r>
              <a:rPr lang="es-BO" sz="1000" b="1" i="1" u="sng" dirty="0" err="1" smtClean="0"/>
              <a:t>Mycobacterium</a:t>
            </a:r>
            <a:r>
              <a:rPr lang="es-BO" sz="1000" b="1" i="1" u="sng" dirty="0" smtClean="0"/>
              <a:t> </a:t>
            </a:r>
            <a:r>
              <a:rPr lang="es-BO" sz="1000" b="1" i="1" u="sng" dirty="0" smtClean="0"/>
              <a:t>tuberculosis</a:t>
            </a:r>
            <a:r>
              <a:rPr lang="es-BO" sz="1000" i="1" dirty="0" smtClean="0"/>
              <a:t>.</a:t>
            </a:r>
          </a:p>
          <a:p>
            <a:pPr algn="just"/>
            <a:r>
              <a:rPr lang="es-BO" sz="1000" b="1" u="sng" dirty="0" smtClean="0">
                <a:solidFill>
                  <a:srgbClr val="00B0F0"/>
                </a:solidFill>
              </a:rPr>
              <a:t>SEROLOGIAS: </a:t>
            </a:r>
            <a:r>
              <a:rPr lang="es-BO" sz="1000" b="1" dirty="0" smtClean="0"/>
              <a:t>VIH</a:t>
            </a:r>
            <a:r>
              <a:rPr lang="es-BO" sz="1000" b="1" dirty="0"/>
              <a:t>, VHB, VHA y </a:t>
            </a:r>
            <a:r>
              <a:rPr lang="es-BO" sz="1000" b="1" dirty="0" smtClean="0"/>
              <a:t>VHC Negativo</a:t>
            </a:r>
            <a:endParaRPr lang="es-BO" sz="1000" b="1" dirty="0"/>
          </a:p>
          <a:p>
            <a:pPr algn="just"/>
            <a:endParaRPr lang="es-BO" sz="1000" dirty="0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6" b="1402"/>
          <a:stretch/>
        </p:blipFill>
        <p:spPr>
          <a:xfrm>
            <a:off x="1797388" y="2340546"/>
            <a:ext cx="1041661" cy="11027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018" y="2317955"/>
            <a:ext cx="941814" cy="11027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2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434" y="4047179"/>
            <a:ext cx="971586" cy="194518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2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796" y="4047178"/>
            <a:ext cx="971586" cy="19451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24 CuadroTexto"/>
          <p:cNvSpPr txBox="1"/>
          <p:nvPr/>
        </p:nvSpPr>
        <p:spPr>
          <a:xfrm>
            <a:off x="212524" y="7091079"/>
            <a:ext cx="2080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000" dirty="0"/>
              <a:t>Se inicia tratamiento antituberculoso de primera línea e intervención a través de drenaje percutáneo de colección torácica y lumbar, con buena respuesta terapéutica</a:t>
            </a:r>
          </a:p>
        </p:txBody>
      </p:sp>
      <p:pic>
        <p:nvPicPr>
          <p:cNvPr id="26" name="2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480" y="7115848"/>
            <a:ext cx="1240917" cy="9908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2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737" y="7115848"/>
            <a:ext cx="1246095" cy="9908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27 CuadroTexto"/>
          <p:cNvSpPr txBox="1"/>
          <p:nvPr/>
        </p:nvSpPr>
        <p:spPr>
          <a:xfrm>
            <a:off x="72296" y="8245202"/>
            <a:ext cx="5000931" cy="78319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BO" sz="1000" b="1" u="sng" dirty="0" smtClean="0">
                <a:solidFill>
                  <a:schemeClr val="tx1"/>
                </a:solidFill>
              </a:rPr>
              <a:t>CONCLUSI</a:t>
            </a:r>
            <a:r>
              <a:rPr lang="es-BO" sz="1000" b="1" u="sng" dirty="0">
                <a:solidFill>
                  <a:schemeClr val="tx1"/>
                </a:solidFill>
              </a:rPr>
              <a:t>ÓN</a:t>
            </a:r>
            <a:r>
              <a:rPr lang="es-BO" sz="1000" b="1" u="sng" dirty="0" smtClean="0">
                <a:solidFill>
                  <a:schemeClr val="tx1"/>
                </a:solidFill>
              </a:rPr>
              <a:t>: </a:t>
            </a:r>
            <a:endParaRPr lang="es-BO" sz="1000" b="1" u="sng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s-BO" sz="1000" dirty="0" smtClean="0">
                <a:solidFill>
                  <a:schemeClr val="tx1"/>
                </a:solidFill>
              </a:rPr>
              <a:t>La tuberculosis extrapulmonar, en su forma cutánea y osteomuscular es infrecuente plantea un desafío en la toma de decisiones y de conducta requiriendo un enfoque integral o multidisciplinario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-9845" y="1052054"/>
            <a:ext cx="5145088" cy="56697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BO" sz="1100" dirty="0" smtClean="0">
              <a:solidFill>
                <a:prstClr val="white"/>
              </a:solidFill>
            </a:endParaRPr>
          </a:p>
          <a:p>
            <a:pPr lvl="0" algn="just"/>
            <a:r>
              <a:rPr lang="es-BO" sz="1100" dirty="0" smtClean="0">
                <a:solidFill>
                  <a:schemeClr val="tx1"/>
                </a:solidFill>
              </a:rPr>
              <a:t>Pared </a:t>
            </a:r>
            <a:r>
              <a:rPr lang="es-BO" sz="1100" dirty="0">
                <a:solidFill>
                  <a:schemeClr val="tx1"/>
                </a:solidFill>
              </a:rPr>
              <a:t>N, Trullas F, Jajati M, Pascansky D, Sívori M</a:t>
            </a:r>
          </a:p>
          <a:p>
            <a:pPr lvl="0" algn="just"/>
            <a:r>
              <a:rPr lang="es-BO" sz="1100" dirty="0">
                <a:solidFill>
                  <a:schemeClr val="tx1"/>
                </a:solidFill>
              </a:rPr>
              <a:t>Centro Universitario de Neumonología, Fac.Medicina, UBA. Unidad de Neumotisiología, Hospital General de Agudos Dr. J. M. Ramos Mejia, CABA.</a:t>
            </a:r>
          </a:p>
          <a:p>
            <a:pPr lvl="0" algn="just"/>
            <a:endParaRPr lang="es-BO" sz="1100" dirty="0">
              <a:solidFill>
                <a:prstClr val="white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09875" y="2466061"/>
            <a:ext cx="4360507" cy="4563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8" t="33857" r="25276" b="23797"/>
          <a:stretch/>
        </p:blipFill>
        <p:spPr>
          <a:xfrm>
            <a:off x="50612" y="5191572"/>
            <a:ext cx="964083" cy="800793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5" name="Grupo 4"/>
          <p:cNvGrpSpPr/>
          <p:nvPr/>
        </p:nvGrpSpPr>
        <p:grpSpPr>
          <a:xfrm>
            <a:off x="157050" y="278548"/>
            <a:ext cx="4819600" cy="694050"/>
            <a:chOff x="171313" y="118592"/>
            <a:chExt cx="4819600" cy="694050"/>
          </a:xfrm>
        </p:grpSpPr>
        <p:sp>
          <p:nvSpPr>
            <p:cNvPr id="6" name="5 CuadroTexto"/>
            <p:cNvSpPr txBox="1"/>
            <p:nvPr/>
          </p:nvSpPr>
          <p:spPr>
            <a:xfrm>
              <a:off x="171313" y="118592"/>
              <a:ext cx="4819600" cy="677108"/>
            </a:xfrm>
            <a:prstGeom prst="rect">
              <a:avLst/>
            </a:prstGeom>
            <a:ln w="571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BO" sz="1600" b="1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   </a:t>
              </a:r>
              <a:r>
                <a:rPr lang="es-BO" sz="1100" b="1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TUBERCULOSIS DISEMINADA GRAVE </a:t>
              </a:r>
            </a:p>
            <a:p>
              <a:pPr algn="ctr"/>
              <a:r>
                <a:rPr lang="es-BO" sz="1100" b="1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    CON PERIPLEURITIS ASOCIADO A </a:t>
              </a:r>
            </a:p>
            <a:p>
              <a:pPr algn="ctr"/>
              <a:r>
                <a:rPr lang="es-BO" sz="1100" b="1" dirty="0" smtClean="0">
                  <a:ln w="0"/>
                  <a:solidFill>
                    <a:schemeClr val="tx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    IMPACTO OSTEOMUSCULAR    </a:t>
              </a:r>
              <a:endParaRPr lang="es-BO" sz="1100" b="1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pic>
          <p:nvPicPr>
            <p:cNvPr id="7" name="6 Imagen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3560" y="210488"/>
              <a:ext cx="1102987" cy="515157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11"/>
            <a:srcRect l="14782" r="12980" b="72152"/>
            <a:stretch/>
          </p:blipFill>
          <p:spPr>
            <a:xfrm>
              <a:off x="178766" y="127782"/>
              <a:ext cx="1273972" cy="684860"/>
            </a:xfrm>
            <a:prstGeom prst="rect">
              <a:avLst/>
            </a:prstGeom>
          </p:spPr>
        </p:pic>
      </p:grpSp>
      <p:sp>
        <p:nvSpPr>
          <p:cNvPr id="13" name="CuadroTexto 12"/>
          <p:cNvSpPr txBox="1"/>
          <p:nvPr/>
        </p:nvSpPr>
        <p:spPr>
          <a:xfrm>
            <a:off x="4206233" y="-95119"/>
            <a:ext cx="876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/>
              <a:t>P-091</a:t>
            </a:r>
            <a:endParaRPr lang="es-AR" sz="2000" b="1" dirty="0"/>
          </a:p>
        </p:txBody>
      </p:sp>
      <p:sp>
        <p:nvSpPr>
          <p:cNvPr id="19" name="18 Rectángulo"/>
          <p:cNvSpPr/>
          <p:nvPr/>
        </p:nvSpPr>
        <p:spPr>
          <a:xfrm>
            <a:off x="59440" y="2268538"/>
            <a:ext cx="1737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BO" sz="1000" b="1" u="sng" dirty="0" smtClean="0">
                <a:solidFill>
                  <a:srgbClr val="00B0F0"/>
                </a:solidFill>
              </a:rPr>
              <a:t>DATOS FILIATORIOS:</a:t>
            </a:r>
          </a:p>
          <a:p>
            <a:pPr algn="just"/>
            <a:r>
              <a:rPr lang="es-BO" sz="1000" dirty="0" smtClean="0"/>
              <a:t>Masculino </a:t>
            </a:r>
            <a:r>
              <a:rPr lang="es-BO" sz="1000" dirty="0"/>
              <a:t>de 23 </a:t>
            </a:r>
            <a:r>
              <a:rPr lang="es-BO" sz="1000" dirty="0" smtClean="0"/>
              <a:t>años</a:t>
            </a:r>
          </a:p>
          <a:p>
            <a:pPr algn="just"/>
            <a:r>
              <a:rPr lang="es-BO" sz="1000" dirty="0" smtClean="0"/>
              <a:t>Oriundo </a:t>
            </a:r>
            <a:r>
              <a:rPr lang="es-BO" sz="1000" dirty="0"/>
              <a:t>de </a:t>
            </a:r>
            <a:r>
              <a:rPr lang="es-BO" sz="1000" dirty="0" smtClean="0"/>
              <a:t>Paraguay </a:t>
            </a:r>
          </a:p>
          <a:p>
            <a:pPr algn="just"/>
            <a:r>
              <a:rPr lang="es-BO" sz="1000" dirty="0"/>
              <a:t>S</a:t>
            </a:r>
            <a:r>
              <a:rPr lang="es-BO" sz="1000" dirty="0" smtClean="0"/>
              <a:t>in </a:t>
            </a:r>
            <a:r>
              <a:rPr lang="es-BO" sz="1000" dirty="0"/>
              <a:t>antecedentes patológicos</a:t>
            </a:r>
            <a:endParaRPr lang="es-BO" sz="1000" b="1" u="sng" dirty="0" smtClean="0">
              <a:solidFill>
                <a:srgbClr val="00B0F0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839050" y="2556570"/>
            <a:ext cx="1288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BO" sz="1000" b="1" u="sng" dirty="0" smtClean="0">
                <a:solidFill>
                  <a:srgbClr val="00B0F0"/>
                </a:solidFill>
              </a:rPr>
              <a:t>EXAMEN F</a:t>
            </a:r>
            <a:r>
              <a:rPr lang="es-BO" sz="1000" dirty="0" smtClean="0">
                <a:solidFill>
                  <a:srgbClr val="00B0F0"/>
                </a:solidFill>
              </a:rPr>
              <a:t>Í</a:t>
            </a:r>
            <a:r>
              <a:rPr lang="es-BO" sz="1000" b="1" u="sng" dirty="0" smtClean="0">
                <a:solidFill>
                  <a:srgbClr val="00B0F0"/>
                </a:solidFill>
              </a:rPr>
              <a:t>SICO:</a:t>
            </a:r>
            <a:endParaRPr lang="es-BO" sz="900" dirty="0">
              <a:solidFill>
                <a:srgbClr val="00B0F0"/>
              </a:solidFill>
            </a:endParaRPr>
          </a:p>
          <a:p>
            <a:pPr algn="just"/>
            <a:r>
              <a:rPr lang="es-BO" sz="1000" dirty="0" smtClean="0"/>
              <a:t>Nódulo subcutáneo </a:t>
            </a:r>
            <a:r>
              <a:rPr lang="es-BO" sz="1000" dirty="0"/>
              <a:t>en </a:t>
            </a:r>
            <a:r>
              <a:rPr lang="es-BO" sz="1000" dirty="0" smtClean="0"/>
              <a:t>tórax anterior</a:t>
            </a:r>
          </a:p>
          <a:p>
            <a:pPr algn="just"/>
            <a:r>
              <a:rPr lang="es-BO" sz="1000" dirty="0" smtClean="0"/>
              <a:t>Región lumbar</a:t>
            </a:r>
            <a:endParaRPr lang="es-BO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7" t="8510" r="10893" b="29616"/>
          <a:stretch/>
        </p:blipFill>
        <p:spPr>
          <a:xfrm>
            <a:off x="43109" y="3515050"/>
            <a:ext cx="971586" cy="792088"/>
          </a:xfrm>
          <a:prstGeom prst="rect">
            <a:avLst/>
          </a:prstGeom>
        </p:spPr>
      </p:pic>
      <p:pic>
        <p:nvPicPr>
          <p:cNvPr id="21" name="20 Imagen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8" t="13904" r="6325" b="5425"/>
          <a:stretch/>
        </p:blipFill>
        <p:spPr>
          <a:xfrm>
            <a:off x="43109" y="4356770"/>
            <a:ext cx="971586" cy="792088"/>
          </a:xfrm>
          <a:prstGeom prst="rect">
            <a:avLst/>
          </a:prstGeom>
        </p:spPr>
      </p:pic>
      <p:sp>
        <p:nvSpPr>
          <p:cNvPr id="24" name="23 Flecha izquierda"/>
          <p:cNvSpPr/>
          <p:nvPr/>
        </p:nvSpPr>
        <p:spPr>
          <a:xfrm flipH="1">
            <a:off x="591381" y="3565091"/>
            <a:ext cx="144554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30" name="29 Flecha izquierda"/>
          <p:cNvSpPr/>
          <p:nvPr/>
        </p:nvSpPr>
        <p:spPr>
          <a:xfrm flipH="1">
            <a:off x="72296" y="4964259"/>
            <a:ext cx="98764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31" name="30 Flecha izquierda"/>
          <p:cNvSpPr/>
          <p:nvPr/>
        </p:nvSpPr>
        <p:spPr>
          <a:xfrm>
            <a:off x="528373" y="5442270"/>
            <a:ext cx="126016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32" name="31 Flecha izquierda"/>
          <p:cNvSpPr/>
          <p:nvPr/>
        </p:nvSpPr>
        <p:spPr>
          <a:xfrm flipH="1">
            <a:off x="3143938" y="5397219"/>
            <a:ext cx="148686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34" name="33 Flecha izquierda"/>
          <p:cNvSpPr/>
          <p:nvPr/>
        </p:nvSpPr>
        <p:spPr>
          <a:xfrm flipH="1">
            <a:off x="4732521" y="4546505"/>
            <a:ext cx="148686" cy="4571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035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257</Words>
  <Application>Microsoft Office PowerPoint</Application>
  <PresentationFormat>Personalizado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55</cp:revision>
  <dcterms:created xsi:type="dcterms:W3CDTF">2024-10-11T21:48:06Z</dcterms:created>
  <dcterms:modified xsi:type="dcterms:W3CDTF">2024-10-19T00:48:31Z</dcterms:modified>
</cp:coreProperties>
</file>