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5143500" cy="9144000" type="screen16x9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9"/>
  </p:normalViewPr>
  <p:slideViewPr>
    <p:cSldViewPr>
      <p:cViewPr>
        <p:scale>
          <a:sx n="180" d="100"/>
          <a:sy n="180" d="100"/>
        </p:scale>
        <p:origin x="-522" y="7398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BC4C7-BC8E-8E49-B860-C8999AC6F763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F12DD-C7A3-604F-A35C-D879B6771B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33984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8F12DD-C7A3-604F-A35C-D879B6771BD7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3511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85763" y="2840568"/>
            <a:ext cx="4371975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AF46-C1CA-4FF5-8131-E4C0FC94DE0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1061-BE62-4880-B77C-9C5E8E9C8E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074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AF46-C1CA-4FF5-8131-E4C0FC94DE0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1061-BE62-4880-B77C-9C5E8E9C8E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5715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366185"/>
            <a:ext cx="1157288" cy="780203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366185"/>
            <a:ext cx="3386138" cy="780203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AF46-C1CA-4FF5-8131-E4C0FC94DE0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1061-BE62-4880-B77C-9C5E8E9C8E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97967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AF46-C1CA-4FF5-8131-E4C0FC94DE0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1061-BE62-4880-B77C-9C5E8E9C8E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7526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AF46-C1CA-4FF5-8131-E4C0FC94DE0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1061-BE62-4880-B77C-9C5E8E9C8E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4571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133601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14612" y="2133601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AF46-C1CA-4FF5-8131-E4C0FC94DE0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1061-BE62-4880-B77C-9C5E8E9C8E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681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AF46-C1CA-4FF5-8131-E4C0FC94DE0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1061-BE62-4880-B77C-9C5E8E9C8E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92146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AF46-C1CA-4FF5-8131-E4C0FC94DE0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1061-BE62-4880-B77C-9C5E8E9C8E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3616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AF46-C1CA-4FF5-8131-E4C0FC94DE0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1061-BE62-4880-B77C-9C5E8E9C8E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88360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AF46-C1CA-4FF5-8131-E4C0FC94DE0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1061-BE62-4880-B77C-9C5E8E9C8E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6877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AF46-C1CA-4FF5-8131-E4C0FC94DE0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1061-BE62-4880-B77C-9C5E8E9C8E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5041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7AF46-C1CA-4FF5-8131-E4C0FC94DE00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E1061-BE62-4880-B77C-9C5E8E9C8EC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222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-29666" y="-1"/>
            <a:ext cx="5184000" cy="93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Pentágono"/>
          <p:cNvSpPr/>
          <p:nvPr/>
        </p:nvSpPr>
        <p:spPr>
          <a:xfrm rot="5400000">
            <a:off x="4161149" y="69047"/>
            <a:ext cx="900000" cy="819898"/>
          </a:xfrm>
          <a:prstGeom prst="homePlate">
            <a:avLst>
              <a:gd name="adj" fmla="val 27256"/>
            </a:avLst>
          </a:prstGeom>
          <a:solidFill>
            <a:srgbClr val="F68D36">
              <a:alpha val="75686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01200" y="35496"/>
            <a:ext cx="819899" cy="313789"/>
          </a:xfrm>
        </p:spPr>
        <p:txBody>
          <a:bodyPr>
            <a:noAutofit/>
          </a:bodyPr>
          <a:lstStyle/>
          <a:p>
            <a:r>
              <a:rPr lang="es-A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P-093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0" t="4104" r="10651" b="19181"/>
          <a:stretch/>
        </p:blipFill>
        <p:spPr bwMode="auto">
          <a:xfrm>
            <a:off x="4406287" y="344954"/>
            <a:ext cx="432000" cy="410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AutoShape 4" descr="blob:https://web.whatsapp.com/e4904c8b-4b34-4c5b-9b9a-ca2b2c49872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55575" y="71092"/>
            <a:ext cx="3965890" cy="46846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16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TUBERCULOSIS POR MYCOBACTERIUM BOVIS  EN PEDIATRÍA. SERIE DE CASOS</a:t>
            </a:r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15833" y="539552"/>
            <a:ext cx="4227934" cy="4240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es-AR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Autores:  Macha Marín Edith. González Norma E. </a:t>
            </a:r>
            <a:r>
              <a:rPr lang="es-AR" sz="900" dirty="0" err="1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Pawluk</a:t>
            </a:r>
            <a:r>
              <a:rPr lang="es-AR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s-AR" sz="900" dirty="0" err="1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Victor</a:t>
            </a:r>
            <a:r>
              <a:rPr lang="es-AR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. </a:t>
            </a:r>
            <a:r>
              <a:rPr lang="es-AR" sz="900" dirty="0" err="1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Urteneche</a:t>
            </a:r>
            <a:r>
              <a:rPr lang="es-AR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s-AR" sz="900" dirty="0" err="1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Maria</a:t>
            </a:r>
            <a:r>
              <a:rPr lang="es-AR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Inés. </a:t>
            </a:r>
            <a:r>
              <a:rPr lang="es-AR" sz="900" dirty="0" err="1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Cassanelli</a:t>
            </a:r>
            <a:r>
              <a:rPr lang="es-AR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Martín.  </a:t>
            </a:r>
            <a:r>
              <a:rPr lang="es-ES" sz="900" i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Hospital General de Niños Pedro Elizalde. División </a:t>
            </a:r>
            <a:r>
              <a:rPr lang="es-ES" sz="900" i="1" dirty="0" err="1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Neumotisiología</a:t>
            </a:r>
            <a:endParaRPr lang="es-AR" sz="900" i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2" name="1 Título"/>
          <p:cNvSpPr txBox="1">
            <a:spLocks/>
          </p:cNvSpPr>
          <p:nvPr/>
        </p:nvSpPr>
        <p:spPr>
          <a:xfrm>
            <a:off x="145628" y="971600"/>
            <a:ext cx="4848057" cy="860149"/>
          </a:xfrm>
          <a:prstGeom prst="rect">
            <a:avLst/>
          </a:prstGeom>
          <a:ln>
            <a:solidFill>
              <a:srgbClr val="F68D36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AR" sz="900" b="1" dirty="0">
                <a:latin typeface="+mn-lt"/>
                <a:cs typeface="Arial" panose="020B0604020202020204" pitchFamily="34" charset="0"/>
              </a:rPr>
              <a:t>Introducción: </a:t>
            </a:r>
            <a:r>
              <a:rPr lang="es-ES" sz="900" i="1" dirty="0" err="1">
                <a:latin typeface="+mn-lt"/>
                <a:cs typeface="Arial" panose="020B0604020202020204" pitchFamily="34" charset="0"/>
              </a:rPr>
              <a:t>Mycobacterium</a:t>
            </a:r>
            <a:r>
              <a:rPr lang="es-ES" sz="900" i="1" dirty="0">
                <a:latin typeface="+mn-lt"/>
                <a:cs typeface="Arial" panose="020B0604020202020204" pitchFamily="34" charset="0"/>
              </a:rPr>
              <a:t> </a:t>
            </a:r>
            <a:r>
              <a:rPr lang="es-ES" sz="900" i="1" dirty="0" err="1">
                <a:latin typeface="+mn-lt"/>
                <a:cs typeface="Arial" panose="020B0604020202020204" pitchFamily="34" charset="0"/>
              </a:rPr>
              <a:t>bovis</a:t>
            </a:r>
            <a:r>
              <a:rPr lang="es-ES" sz="900" dirty="0">
                <a:latin typeface="+mn-lt"/>
                <a:cs typeface="Arial" panose="020B0604020202020204" pitchFamily="34" charset="0"/>
              </a:rPr>
              <a:t> es una micobacteria que afecta principalmente al ganado vacuno, y pertenece al Complejo </a:t>
            </a:r>
            <a:r>
              <a:rPr lang="es-ES" sz="900" dirty="0" err="1">
                <a:latin typeface="+mn-lt"/>
                <a:cs typeface="Arial" panose="020B0604020202020204" pitchFamily="34" charset="0"/>
              </a:rPr>
              <a:t>Mycobacterium</a:t>
            </a:r>
            <a:r>
              <a:rPr lang="es-ES" sz="900" dirty="0">
                <a:latin typeface="+mn-lt"/>
                <a:cs typeface="Arial" panose="020B0604020202020204" pitchFamily="34" charset="0"/>
              </a:rPr>
              <a:t> Tuberculosis (CMT). Los humanos pueden adquirir la infección por consumo de productos lácteos no pasteurizados, contacto cercano con animales infectados, y se ha observado la transmisión  de persona a persona tanto en inmunocomprometidos como inmunocompetentes. </a:t>
            </a:r>
          </a:p>
          <a:p>
            <a:pPr algn="just"/>
            <a:r>
              <a:rPr lang="es-ES" sz="900" b="1" dirty="0">
                <a:latin typeface="+mn-lt"/>
                <a:cs typeface="Arial" panose="020B0604020202020204" pitchFamily="34" charset="0"/>
              </a:rPr>
              <a:t>Objetivo: </a:t>
            </a:r>
            <a:r>
              <a:rPr lang="es-ES" sz="900" dirty="0">
                <a:latin typeface="+mn-lt"/>
                <a:cs typeface="Arial" panose="020B0604020202020204" pitchFamily="34" charset="0"/>
              </a:rPr>
              <a:t>Describir una serie de casos pediátricos causados por este germen.</a:t>
            </a:r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156294" y="7524879"/>
            <a:ext cx="4859403" cy="1440704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AR" sz="900" b="1" dirty="0">
                <a:latin typeface="+mn-lt"/>
                <a:cs typeface="Arial" panose="020B0604020202020204" pitchFamily="34" charset="0"/>
              </a:rPr>
              <a:t>Discusión y conclusiones: </a:t>
            </a:r>
            <a:r>
              <a:rPr lang="es-AR" sz="900" dirty="0">
                <a:latin typeface="+mn-lt"/>
                <a:cs typeface="Arial" panose="020B0604020202020204" pitchFamily="34" charset="0"/>
              </a:rPr>
              <a:t>Observamos una baja frecuencia de aislamiento del patógeno en comparación con el total de casos de TB, con una notable prevalencia en los últimos dos años.</a:t>
            </a:r>
          </a:p>
          <a:p>
            <a:pPr algn="just"/>
            <a:r>
              <a:rPr lang="es-AR" sz="900" dirty="0">
                <a:latin typeface="+mn-lt"/>
                <a:cs typeface="Arial" panose="020B0604020202020204" pitchFamily="34" charset="0"/>
              </a:rPr>
              <a:t>Se resalta la importancia de considerar a </a:t>
            </a:r>
            <a:r>
              <a:rPr lang="es-AR" sz="900" i="1" dirty="0">
                <a:latin typeface="+mn-lt"/>
                <a:cs typeface="Arial" panose="020B0604020202020204" pitchFamily="34" charset="0"/>
              </a:rPr>
              <a:t>M. </a:t>
            </a:r>
            <a:r>
              <a:rPr lang="es-AR" sz="900" i="1" dirty="0" err="1">
                <a:latin typeface="+mn-lt"/>
                <a:cs typeface="Arial" panose="020B0604020202020204" pitchFamily="34" charset="0"/>
              </a:rPr>
              <a:t>bovis</a:t>
            </a:r>
            <a:r>
              <a:rPr lang="es-AR" sz="900" i="1" dirty="0">
                <a:latin typeface="+mn-lt"/>
                <a:cs typeface="Arial" panose="020B0604020202020204" pitchFamily="34" charset="0"/>
              </a:rPr>
              <a:t> </a:t>
            </a:r>
            <a:r>
              <a:rPr lang="es-AR" sz="900" dirty="0">
                <a:latin typeface="+mn-lt"/>
                <a:cs typeface="Arial" panose="020B0604020202020204" pitchFamily="34" charset="0"/>
              </a:rPr>
              <a:t>como agente causal en la TB pediátrica, especialmente en casos con historia de consumo de productos lácteos no pasteurizados y en aquellos que presentan localizaciones extrapulmonares, como ganglionar, abdominal y formas diseminadas. El empleo de métodos diagnósticos que permitan la identificación precisa del agente causal es crucial para el manejo terapéutico adecuado.</a:t>
            </a:r>
          </a:p>
          <a:p>
            <a:pPr algn="just"/>
            <a:r>
              <a:rPr lang="es-AR" sz="900" dirty="0">
                <a:latin typeface="+mn-lt"/>
                <a:cs typeface="Arial" panose="020B0604020202020204" pitchFamily="34" charset="0"/>
              </a:rPr>
              <a:t>Consideramos que una vigilancia continua y la educación sobre el consumo de productos lácteos seguros, son esenciales para prevenir nuevos casos de TB por </a:t>
            </a:r>
            <a:r>
              <a:rPr lang="es-AR" sz="900" i="1" dirty="0">
                <a:latin typeface="+mn-lt"/>
                <a:cs typeface="Arial" panose="020B0604020202020204" pitchFamily="34" charset="0"/>
              </a:rPr>
              <a:t>M. </a:t>
            </a:r>
            <a:r>
              <a:rPr lang="es-AR" sz="900" i="1" dirty="0" err="1">
                <a:latin typeface="+mn-lt"/>
                <a:cs typeface="Arial" panose="020B0604020202020204" pitchFamily="34" charset="0"/>
              </a:rPr>
              <a:t>bovis</a:t>
            </a:r>
            <a:r>
              <a:rPr lang="es-AR" sz="900" i="1" dirty="0">
                <a:latin typeface="+mn-lt"/>
                <a:cs typeface="Arial" panose="020B0604020202020204" pitchFamily="34" charset="0"/>
              </a:rPr>
              <a:t> </a:t>
            </a:r>
            <a:r>
              <a:rPr lang="es-AR" sz="900" dirty="0">
                <a:latin typeface="+mn-lt"/>
                <a:cs typeface="Arial" panose="020B0604020202020204" pitchFamily="34" charset="0"/>
              </a:rPr>
              <a:t>en poblaciones vulnerables como los niños. </a:t>
            </a:r>
            <a:endParaRPr lang="es-ES" sz="9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145394" y="1907704"/>
            <a:ext cx="4851598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AR" sz="1000" b="1" dirty="0">
                <a:cs typeface="Arial" panose="020B0604020202020204" pitchFamily="34" charset="0"/>
              </a:rPr>
              <a:t>Material y método</a:t>
            </a:r>
            <a:r>
              <a:rPr lang="es-AR" sz="900" dirty="0">
                <a:ea typeface="+mj-ea"/>
                <a:cs typeface="Arial" panose="020B0604020202020204" pitchFamily="34" charset="0"/>
              </a:rPr>
              <a:t>: Revisión retrospectiva de los casos con aislamiento microbiológico de </a:t>
            </a:r>
            <a:r>
              <a:rPr lang="es-AR" sz="900" i="1" dirty="0" err="1">
                <a:ea typeface="+mj-ea"/>
                <a:cs typeface="Arial" panose="020B0604020202020204" pitchFamily="34" charset="0"/>
              </a:rPr>
              <a:t>Mycobacterium</a:t>
            </a:r>
            <a:r>
              <a:rPr lang="es-AR" sz="900" i="1" dirty="0">
                <a:ea typeface="+mj-ea"/>
                <a:cs typeface="Arial" panose="020B0604020202020204" pitchFamily="34" charset="0"/>
              </a:rPr>
              <a:t> </a:t>
            </a:r>
            <a:r>
              <a:rPr lang="es-AR" sz="900" i="1" dirty="0" err="1">
                <a:ea typeface="+mj-ea"/>
                <a:cs typeface="Arial" panose="020B0604020202020204" pitchFamily="34" charset="0"/>
              </a:rPr>
              <a:t>bovis</a:t>
            </a:r>
            <a:r>
              <a:rPr lang="es-AR" sz="900" dirty="0">
                <a:ea typeface="+mj-ea"/>
                <a:cs typeface="Arial" panose="020B0604020202020204" pitchFamily="34" charset="0"/>
              </a:rPr>
              <a:t> en pacientes pediátricos atendidos en la División </a:t>
            </a:r>
            <a:r>
              <a:rPr lang="es-AR" sz="900" dirty="0" err="1">
                <a:ea typeface="+mj-ea"/>
                <a:cs typeface="Arial" panose="020B0604020202020204" pitchFamily="34" charset="0"/>
              </a:rPr>
              <a:t>Neumotisiología</a:t>
            </a:r>
            <a:r>
              <a:rPr lang="es-AR" sz="900" dirty="0">
                <a:ea typeface="+mj-ea"/>
                <a:cs typeface="Arial" panose="020B0604020202020204" pitchFamily="34" charset="0"/>
              </a:rPr>
              <a:t> del Hospital General de Niños Pedro Elizalde desde junio de 2017 a junio de 2024. </a:t>
            </a:r>
          </a:p>
        </p:txBody>
      </p:sp>
      <p:sp>
        <p:nvSpPr>
          <p:cNvPr id="3" name="65 Rectángulo">
            <a:extLst>
              <a:ext uri="{FF2B5EF4-FFF2-40B4-BE49-F238E27FC236}">
                <a16:creationId xmlns:a16="http://schemas.microsoft.com/office/drawing/2014/main" xmlns="" id="{6F9C1642-8917-2A36-E198-E38DE70387DD}"/>
              </a:ext>
            </a:extLst>
          </p:cNvPr>
          <p:cNvSpPr/>
          <p:nvPr/>
        </p:nvSpPr>
        <p:spPr>
          <a:xfrm>
            <a:off x="121813" y="2451626"/>
            <a:ext cx="487020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AR" sz="900" b="1" dirty="0">
                <a:cs typeface="Arial" panose="020B0604020202020204" pitchFamily="34" charset="0"/>
              </a:rPr>
              <a:t>Resultados</a:t>
            </a:r>
            <a:r>
              <a:rPr lang="es-AR" sz="900" dirty="0">
                <a:cs typeface="Arial" panose="020B0604020202020204" pitchFamily="34" charset="0"/>
              </a:rPr>
              <a:t>:</a:t>
            </a:r>
          </a:p>
          <a:p>
            <a:pPr marL="171450" indent="-144000" algn="just">
              <a:buFont typeface="Arial" panose="020B0604020202020204" pitchFamily="34" charset="0"/>
              <a:buChar char="•"/>
            </a:pPr>
            <a:r>
              <a:rPr lang="es-AR" sz="900" dirty="0">
                <a:cs typeface="Arial" panose="020B0604020202020204" pitchFamily="34" charset="0"/>
              </a:rPr>
              <a:t>En ese periodo se atendieron en la División </a:t>
            </a:r>
            <a:r>
              <a:rPr lang="es-AR" sz="900" dirty="0" err="1">
                <a:cs typeface="Arial" panose="020B0604020202020204" pitchFamily="34" charset="0"/>
              </a:rPr>
              <a:t>Neumotisiología</a:t>
            </a:r>
            <a:r>
              <a:rPr lang="es-AR" sz="900" dirty="0">
                <a:cs typeface="Arial" panose="020B0604020202020204" pitchFamily="34" charset="0"/>
              </a:rPr>
              <a:t> </a:t>
            </a:r>
            <a:r>
              <a:rPr lang="es-AR" sz="900" b="1" dirty="0">
                <a:cs typeface="Arial" panose="020B0604020202020204" pitchFamily="34" charset="0"/>
              </a:rPr>
              <a:t>797 casos</a:t>
            </a:r>
            <a:r>
              <a:rPr lang="es-AR" sz="900" dirty="0">
                <a:cs typeface="Arial" panose="020B0604020202020204" pitchFamily="34" charset="0"/>
              </a:rPr>
              <a:t> de tuberculosis (TB) en pacientes menores de 20 años.</a:t>
            </a:r>
          </a:p>
          <a:p>
            <a:pPr marL="171450" indent="-144000" algn="just">
              <a:buFont typeface="Arial" panose="020B0604020202020204" pitchFamily="34" charset="0"/>
              <a:buChar char="•"/>
            </a:pPr>
            <a:r>
              <a:rPr lang="es-AR" sz="900" dirty="0">
                <a:cs typeface="Arial" panose="020B0604020202020204" pitchFamily="34" charset="0"/>
              </a:rPr>
              <a:t>Se aisló </a:t>
            </a:r>
            <a:r>
              <a:rPr lang="es-AR" sz="900" i="1" dirty="0" err="1">
                <a:cs typeface="Arial" panose="020B0604020202020204" pitchFamily="34" charset="0"/>
              </a:rPr>
              <a:t>Mycobacterium</a:t>
            </a:r>
            <a:r>
              <a:rPr lang="es-AR" sz="900" i="1" dirty="0">
                <a:cs typeface="Arial" panose="020B0604020202020204" pitchFamily="34" charset="0"/>
              </a:rPr>
              <a:t> </a:t>
            </a:r>
            <a:r>
              <a:rPr lang="es-AR" sz="900" i="1" dirty="0" err="1">
                <a:cs typeface="Arial" panose="020B0604020202020204" pitchFamily="34" charset="0"/>
              </a:rPr>
              <a:t>bovis</a:t>
            </a:r>
            <a:r>
              <a:rPr lang="es-AR" sz="900" i="1" dirty="0">
                <a:cs typeface="Arial" panose="020B0604020202020204" pitchFamily="34" charset="0"/>
              </a:rPr>
              <a:t> </a:t>
            </a:r>
            <a:r>
              <a:rPr lang="es-AR" sz="900" dirty="0">
                <a:cs typeface="Arial" panose="020B0604020202020204" pitchFamily="34" charset="0"/>
              </a:rPr>
              <a:t>en 8 cultivos, que corresponden a </a:t>
            </a:r>
            <a:r>
              <a:rPr lang="es-AR" sz="900" b="1" dirty="0">
                <a:cs typeface="Arial" panose="020B0604020202020204" pitchFamily="34" charset="0"/>
              </a:rPr>
              <a:t>7 pacientes</a:t>
            </a:r>
            <a:r>
              <a:rPr lang="es-AR" sz="900" dirty="0">
                <a:cs typeface="Arial" panose="020B0604020202020204" pitchFamily="34" charset="0"/>
              </a:rPr>
              <a:t> con TB pulmonar y extrapulmonar (un paciente presentó nuevo aislamiento intra tratamiento, en una localización diferente a la inicial). 5 de los 7 casos se registraron en los </a:t>
            </a:r>
            <a:r>
              <a:rPr lang="es-AR" sz="900" b="1" dirty="0">
                <a:cs typeface="Arial" panose="020B0604020202020204" pitchFamily="34" charset="0"/>
              </a:rPr>
              <a:t>últimos 2 años</a:t>
            </a:r>
            <a:r>
              <a:rPr lang="es-AR" sz="900" dirty="0">
                <a:cs typeface="Arial" panose="020B0604020202020204" pitchFamily="34" charset="0"/>
              </a:rPr>
              <a:t>.</a:t>
            </a:r>
          </a:p>
          <a:p>
            <a:pPr marL="171450" indent="-144000" algn="just">
              <a:buFont typeface="Arial" panose="020B0604020202020204" pitchFamily="34" charset="0"/>
              <a:buChar char="•"/>
            </a:pPr>
            <a:r>
              <a:rPr lang="es-AR" sz="900" dirty="0">
                <a:cs typeface="Arial" panose="020B0604020202020204" pitchFamily="34" charset="0"/>
              </a:rPr>
              <a:t>El rango etario fue de </a:t>
            </a:r>
            <a:r>
              <a:rPr lang="es-AR" sz="900" b="1" dirty="0">
                <a:cs typeface="Arial" panose="020B0604020202020204" pitchFamily="34" charset="0"/>
              </a:rPr>
              <a:t>17 meses a 18 años</a:t>
            </a:r>
            <a:r>
              <a:rPr lang="es-AR" sz="900" dirty="0">
                <a:cs typeface="Arial" panose="020B0604020202020204" pitchFamily="34" charset="0"/>
              </a:rPr>
              <a:t>, 3 pacientes femeninos.</a:t>
            </a:r>
          </a:p>
          <a:p>
            <a:pPr marL="171450" indent="-144000" algn="just">
              <a:buFont typeface="Arial" panose="020B0604020202020204" pitchFamily="34" charset="0"/>
              <a:buChar char="•"/>
            </a:pPr>
            <a:r>
              <a:rPr lang="es-AR" sz="900" dirty="0">
                <a:cs typeface="Arial" panose="020B0604020202020204" pitchFamily="34" charset="0"/>
              </a:rPr>
              <a:t>Todos </a:t>
            </a:r>
            <a:r>
              <a:rPr lang="es-AR" sz="900" b="1" dirty="0">
                <a:cs typeface="Arial" panose="020B0604020202020204" pitchFamily="34" charset="0"/>
              </a:rPr>
              <a:t>VIH negativos</a:t>
            </a:r>
            <a:r>
              <a:rPr lang="es-AR" sz="900" dirty="0">
                <a:cs typeface="Arial" panose="020B0604020202020204" pitchFamily="34" charset="0"/>
              </a:rPr>
              <a:t>, uno en tratamiento inmunosupresor por artritis idiopática juvenil.</a:t>
            </a:r>
          </a:p>
          <a:p>
            <a:pPr marL="171450" indent="-144000" algn="just">
              <a:buFont typeface="Arial" panose="020B0604020202020204" pitchFamily="34" charset="0"/>
              <a:buChar char="•"/>
            </a:pPr>
            <a:r>
              <a:rPr lang="es-AR" sz="900" dirty="0">
                <a:cs typeface="Arial" panose="020B0604020202020204" pitchFamily="34" charset="0"/>
              </a:rPr>
              <a:t>La </a:t>
            </a:r>
            <a:r>
              <a:rPr lang="es-AR" sz="900" b="1" dirty="0">
                <a:cs typeface="Arial" panose="020B0604020202020204" pitchFamily="34" charset="0"/>
              </a:rPr>
              <a:t>PPD</a:t>
            </a:r>
            <a:r>
              <a:rPr lang="es-AR" sz="900" dirty="0">
                <a:cs typeface="Arial" panose="020B0604020202020204" pitchFamily="34" charset="0"/>
              </a:rPr>
              <a:t> fue negativa en 5, en 1 no se realizó y 1 caso tuvo PPD de 10 </a:t>
            </a:r>
            <a:r>
              <a:rPr lang="es-AR" sz="900" dirty="0" err="1">
                <a:cs typeface="Arial" panose="020B0604020202020204" pitchFamily="34" charset="0"/>
              </a:rPr>
              <a:t>mm.</a:t>
            </a:r>
            <a:endParaRPr lang="es-AR" sz="900" dirty="0">
              <a:cs typeface="Arial" panose="020B0604020202020204" pitchFamily="34" charset="0"/>
            </a:endParaRPr>
          </a:p>
          <a:p>
            <a:pPr marL="171450" indent="-144000" algn="just">
              <a:buFont typeface="Arial" panose="020B0604020202020204" pitchFamily="34" charset="0"/>
              <a:buChar char="•"/>
            </a:pPr>
            <a:r>
              <a:rPr lang="es-AR" sz="900" dirty="0">
                <a:cs typeface="Arial" panose="020B0604020202020204" pitchFamily="34" charset="0"/>
              </a:rPr>
              <a:t>4 pacientes manifestaron consumo de productos lácteos no pasteurizados.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D68D533C-823B-F1C5-BBC3-1E9317255D4C}"/>
              </a:ext>
            </a:extLst>
          </p:cNvPr>
          <p:cNvSpPr txBox="1"/>
          <p:nvPr/>
        </p:nvSpPr>
        <p:spPr>
          <a:xfrm>
            <a:off x="174116" y="6390491"/>
            <a:ext cx="4870206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44000" algn="just">
              <a:buFont typeface="Arial" panose="020B0604020202020204" pitchFamily="34" charset="0"/>
              <a:buChar char="•"/>
            </a:pPr>
            <a:r>
              <a:rPr lang="es-AR" sz="900" dirty="0"/>
              <a:t>Se realizó el estudio anatomopatológico de 6 biopsias tisulares que informó inflamación granulomatosa tuberculoide.</a:t>
            </a:r>
          </a:p>
          <a:p>
            <a:pPr marL="171450" indent="-144000" algn="just">
              <a:buFont typeface="Arial" panose="020B0604020202020204" pitchFamily="34" charset="0"/>
              <a:buChar char="•"/>
            </a:pPr>
            <a:r>
              <a:rPr lang="es-AR" sz="900" dirty="0"/>
              <a:t>En 5 casos se realizó </a:t>
            </a:r>
            <a:r>
              <a:rPr lang="es-AR" sz="900" dirty="0" err="1"/>
              <a:t>Xpert</a:t>
            </a:r>
            <a:r>
              <a:rPr lang="es-AR" sz="900" dirty="0"/>
              <a:t> MTB/RIF o Ultra, detectando CMT. Se aisló CMT en cultivo en las 8 muestras estudiadas con posterior identificación de </a:t>
            </a:r>
            <a:r>
              <a:rPr lang="es-AR" sz="900" i="1" dirty="0"/>
              <a:t>M. </a:t>
            </a:r>
            <a:r>
              <a:rPr lang="es-AR" sz="900" i="1" dirty="0" err="1"/>
              <a:t>bovis</a:t>
            </a:r>
            <a:r>
              <a:rPr lang="es-AR" sz="900" dirty="0"/>
              <a:t>.</a:t>
            </a:r>
          </a:p>
          <a:p>
            <a:pPr marL="171450" indent="-144000" algn="just">
              <a:buFont typeface="Arial" panose="020B0604020202020204" pitchFamily="34" charset="0"/>
              <a:buChar char="•"/>
            </a:pPr>
            <a:r>
              <a:rPr lang="es-AR" sz="900" dirty="0"/>
              <a:t>En 4 casos hubo sospecha clínica  de enfermedad por </a:t>
            </a:r>
            <a:r>
              <a:rPr lang="es-AR" sz="900" i="1" dirty="0"/>
              <a:t>M. </a:t>
            </a:r>
            <a:r>
              <a:rPr lang="es-AR" sz="900" i="1" dirty="0" err="1"/>
              <a:t>bovis</a:t>
            </a:r>
            <a:r>
              <a:rPr lang="es-AR" sz="900" i="1" dirty="0"/>
              <a:t> </a:t>
            </a:r>
            <a:r>
              <a:rPr lang="es-AR" sz="900" dirty="0"/>
              <a:t>desde el inicio, por lo que en el esquema de tratamiento se incluyó una quinolona (levo o </a:t>
            </a:r>
            <a:r>
              <a:rPr lang="es-AR" sz="900" dirty="0" err="1"/>
              <a:t>moxifloxacina</a:t>
            </a:r>
            <a:r>
              <a:rPr lang="es-AR" sz="900" dirty="0"/>
              <a:t>). </a:t>
            </a:r>
          </a:p>
          <a:p>
            <a:pPr marL="171450" indent="-144000" algn="just">
              <a:buFont typeface="Arial" panose="020B0604020202020204" pitchFamily="34" charset="0"/>
              <a:buChar char="•"/>
            </a:pPr>
            <a:r>
              <a:rPr lang="es-AR" sz="900" dirty="0"/>
              <a:t>La evolución fue buena en todos los casos, </a:t>
            </a:r>
            <a:r>
              <a:rPr lang="es-AR" sz="900" dirty="0"/>
              <a:t> </a:t>
            </a:r>
            <a:r>
              <a:rPr lang="es-AR" sz="900" dirty="0" smtClean="0"/>
              <a:t>4 </a:t>
            </a:r>
            <a:r>
              <a:rPr lang="es-AR" sz="900" dirty="0"/>
              <a:t>pacientes están en tratamiento actualmente.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EABF537A-F5C7-A1F0-9B30-1BDEB638F5B1}"/>
              </a:ext>
            </a:extLst>
          </p:cNvPr>
          <p:cNvSpPr txBox="1"/>
          <p:nvPr/>
        </p:nvSpPr>
        <p:spPr>
          <a:xfrm>
            <a:off x="220569" y="3928954"/>
            <a:ext cx="3618185" cy="507831"/>
          </a:xfrm>
          <a:prstGeom prst="rect">
            <a:avLst/>
          </a:prstGeom>
          <a:ln w="9525">
            <a:solidFill>
              <a:srgbClr val="F68D3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AR" sz="900" dirty="0"/>
              <a:t>El </a:t>
            </a:r>
            <a:r>
              <a:rPr lang="es-AR" sz="900" b="1" dirty="0"/>
              <a:t>diagnóstico inicial </a:t>
            </a:r>
            <a:r>
              <a:rPr lang="es-AR" sz="900" dirty="0"/>
              <a:t>fue TB ganglionar cervical en 2 pacientes, 2  </a:t>
            </a:r>
            <a:r>
              <a:rPr lang="es-AR" sz="900" dirty="0" err="1"/>
              <a:t>poliserositis</a:t>
            </a:r>
            <a:r>
              <a:rPr lang="es-AR" sz="900" dirty="0"/>
              <a:t>, 1 TB pulmonar cavitaria, 1 TB miliar diseminada (pericárdica, abdominal y del SNC), 1 abdominal y </a:t>
            </a:r>
            <a:r>
              <a:rPr lang="es-AR" sz="900" dirty="0" err="1"/>
              <a:t>laterocervical</a:t>
            </a:r>
            <a:r>
              <a:rPr lang="es-AR" sz="900" dirty="0"/>
              <a:t>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8E887FC7-E331-09C9-4A1C-2FF7556D1F28}"/>
              </a:ext>
            </a:extLst>
          </p:cNvPr>
          <p:cNvSpPr txBox="1"/>
          <p:nvPr/>
        </p:nvSpPr>
        <p:spPr>
          <a:xfrm>
            <a:off x="1648173" y="4515712"/>
            <a:ext cx="2016223" cy="1615827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08000" algn="just">
              <a:buFont typeface="Arial" panose="020B0604020202020204" pitchFamily="34" charset="0"/>
              <a:buChar char="•"/>
            </a:pPr>
            <a:r>
              <a:rPr lang="es-AR" sz="900" dirty="0"/>
              <a:t>En 4 pacientes se realizó TAC de tórax, observándose tractos densos, derrame pleural, imágenes </a:t>
            </a:r>
            <a:r>
              <a:rPr lang="es-AR" sz="900" dirty="0" err="1"/>
              <a:t>nodulillares</a:t>
            </a:r>
            <a:r>
              <a:rPr lang="es-AR" sz="900" dirty="0"/>
              <a:t> centrolobulillares, patrón miliar, árbol en brote y cavitación. </a:t>
            </a:r>
          </a:p>
          <a:p>
            <a:pPr marL="171450" indent="-108000" algn="just">
              <a:buFont typeface="Arial" panose="020B0604020202020204" pitchFamily="34" charset="0"/>
              <a:buChar char="•"/>
            </a:pPr>
            <a:r>
              <a:rPr lang="es-AR" sz="900" dirty="0"/>
              <a:t>En 4 pacientes se realizó TAC de abdomen que informó, ascitis,  adenomegalias, engrosamiento peritoneal, asas intestinales engrosadas.</a:t>
            </a:r>
          </a:p>
        </p:txBody>
      </p:sp>
      <p:pic>
        <p:nvPicPr>
          <p:cNvPr id="16" name="Picture 2" descr="Resultado de imagen para escrofula niÃ±o">
            <a:extLst>
              <a:ext uri="{FF2B5EF4-FFF2-40B4-BE49-F238E27FC236}">
                <a16:creationId xmlns:a16="http://schemas.microsoft.com/office/drawing/2014/main" xmlns="" id="{6BE87ECF-A596-281D-9AA1-B2E137C9DD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894235" y="3923928"/>
            <a:ext cx="454460" cy="507831"/>
          </a:xfrm>
          <a:prstGeom prst="rect">
            <a:avLst/>
          </a:prstGeom>
          <a:ln w="12700">
            <a:solidFill>
              <a:schemeClr val="accent6"/>
            </a:solidFill>
          </a:ln>
        </p:spPr>
      </p:pic>
      <p:pic>
        <p:nvPicPr>
          <p:cNvPr id="17" name="8 Imagen">
            <a:extLst>
              <a:ext uri="{FF2B5EF4-FFF2-40B4-BE49-F238E27FC236}">
                <a16:creationId xmlns:a16="http://schemas.microsoft.com/office/drawing/2014/main" xmlns="" id="{CC73DDD5-0102-2DDB-A013-E8224A1B312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0" t="17770" r="36232" b="15177"/>
          <a:stretch/>
        </p:blipFill>
        <p:spPr>
          <a:xfrm>
            <a:off x="4011910" y="4509901"/>
            <a:ext cx="720080" cy="612485"/>
          </a:xfrm>
          <a:prstGeom prst="rect">
            <a:avLst/>
          </a:prstGeom>
          <a:ln w="12700">
            <a:solidFill>
              <a:schemeClr val="accent6"/>
            </a:solidFill>
          </a:ln>
        </p:spPr>
      </p:pic>
      <p:pic>
        <p:nvPicPr>
          <p:cNvPr id="18" name="10 Imagen">
            <a:extLst>
              <a:ext uri="{FF2B5EF4-FFF2-40B4-BE49-F238E27FC236}">
                <a16:creationId xmlns:a16="http://schemas.microsoft.com/office/drawing/2014/main" xmlns="" id="{A988E2FB-C7E3-49F3-6CC1-D75C2566DF6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14" t="11868" r="30809" b="19831"/>
          <a:stretch/>
        </p:blipFill>
        <p:spPr>
          <a:xfrm>
            <a:off x="386839" y="4509901"/>
            <a:ext cx="901294" cy="634389"/>
          </a:xfrm>
          <a:prstGeom prst="rect">
            <a:avLst/>
          </a:prstGeom>
          <a:ln w="12700">
            <a:solidFill>
              <a:schemeClr val="accent6"/>
            </a:solidFill>
          </a:ln>
        </p:spPr>
      </p:pic>
      <p:sp>
        <p:nvSpPr>
          <p:cNvPr id="19" name="64 Rectángulo">
            <a:extLst>
              <a:ext uri="{FF2B5EF4-FFF2-40B4-BE49-F238E27FC236}">
                <a16:creationId xmlns:a16="http://schemas.microsoft.com/office/drawing/2014/main" xmlns="" id="{C7F90685-C35B-1F09-6F18-36A666849EEC}"/>
              </a:ext>
            </a:extLst>
          </p:cNvPr>
          <p:cNvSpPr/>
          <p:nvPr/>
        </p:nvSpPr>
        <p:spPr>
          <a:xfrm>
            <a:off x="141514" y="5137915"/>
            <a:ext cx="159670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00" dirty="0">
                <a:latin typeface="Arial" panose="020B0604020202020204" pitchFamily="34" charset="0"/>
                <a:cs typeface="Arial" panose="020B0604020202020204" pitchFamily="34" charset="0"/>
              </a:rPr>
              <a:t>TC Abdomen: gran formación hipodensa centro-abdominal que se extiende hasta la pelvis.</a:t>
            </a:r>
            <a:endParaRPr lang="es-ES" sz="5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18 Imagen">
            <a:extLst>
              <a:ext uri="{FF2B5EF4-FFF2-40B4-BE49-F238E27FC236}">
                <a16:creationId xmlns:a16="http://schemas.microsoft.com/office/drawing/2014/main" xmlns="" id="{946E725C-6BB8-9912-4CAC-19DFDEB7F350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14" t="21489" r="33157" b="22141"/>
          <a:stretch/>
        </p:blipFill>
        <p:spPr>
          <a:xfrm>
            <a:off x="3875682" y="5471609"/>
            <a:ext cx="960949" cy="668308"/>
          </a:xfrm>
          <a:prstGeom prst="rect">
            <a:avLst/>
          </a:prstGeom>
          <a:ln w="12700">
            <a:solidFill>
              <a:schemeClr val="accent6"/>
            </a:solidFill>
          </a:ln>
        </p:spPr>
      </p:pic>
      <p:pic>
        <p:nvPicPr>
          <p:cNvPr id="25" name="52 Imagen">
            <a:extLst>
              <a:ext uri="{FF2B5EF4-FFF2-40B4-BE49-F238E27FC236}">
                <a16:creationId xmlns:a16="http://schemas.microsoft.com/office/drawing/2014/main" xmlns="" id="{1C37BCC5-7027-5B3C-829E-064FAFBBD425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07" t="16577" r="33150" b="21914"/>
          <a:stretch/>
        </p:blipFill>
        <p:spPr>
          <a:xfrm>
            <a:off x="446321" y="5413819"/>
            <a:ext cx="901293" cy="627578"/>
          </a:xfrm>
          <a:prstGeom prst="rect">
            <a:avLst/>
          </a:prstGeom>
          <a:ln w="12700">
            <a:solidFill>
              <a:schemeClr val="accent6"/>
            </a:solidFill>
          </a:ln>
        </p:spPr>
      </p:pic>
      <p:sp>
        <p:nvSpPr>
          <p:cNvPr id="27" name="62 Rectángulo">
            <a:extLst>
              <a:ext uri="{FF2B5EF4-FFF2-40B4-BE49-F238E27FC236}">
                <a16:creationId xmlns:a16="http://schemas.microsoft.com/office/drawing/2014/main" xmlns="" id="{C1F46EF8-086F-48D5-9F9A-46A398468EA0}"/>
              </a:ext>
            </a:extLst>
          </p:cNvPr>
          <p:cNvSpPr/>
          <p:nvPr/>
        </p:nvSpPr>
        <p:spPr>
          <a:xfrm>
            <a:off x="123478" y="6012160"/>
            <a:ext cx="1524693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500" dirty="0">
                <a:latin typeface="Arial" panose="020B0604020202020204" pitchFamily="34" charset="0"/>
                <a:cs typeface="Arial" panose="020B0604020202020204" pitchFamily="34" charset="0"/>
              </a:rPr>
              <a:t>TC Abdomen: aumento del realce y múltiples adenomegalias mesentéricas, engrosamiento de la pared intestinal en forma irregular. </a:t>
            </a:r>
            <a:endParaRPr lang="es-ES" sz="5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40 Imagen">
            <a:extLst>
              <a:ext uri="{FF2B5EF4-FFF2-40B4-BE49-F238E27FC236}">
                <a16:creationId xmlns:a16="http://schemas.microsoft.com/office/drawing/2014/main" xmlns="" id="{9F9758C8-12CF-1475-CF7C-F27D41C7748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191" y="3923928"/>
            <a:ext cx="457200" cy="507832"/>
          </a:xfrm>
          <a:prstGeom prst="rect">
            <a:avLst/>
          </a:prstGeom>
          <a:ln w="12700">
            <a:solidFill>
              <a:schemeClr val="accent6"/>
            </a:solidFill>
          </a:ln>
        </p:spPr>
      </p:pic>
      <p:sp>
        <p:nvSpPr>
          <p:cNvPr id="4" name="64 Rectángulo">
            <a:extLst>
              <a:ext uri="{FF2B5EF4-FFF2-40B4-BE49-F238E27FC236}">
                <a16:creationId xmlns:a16="http://schemas.microsoft.com/office/drawing/2014/main" xmlns="" id="{C0961CD9-7E73-526A-93A4-19170511353F}"/>
              </a:ext>
            </a:extLst>
          </p:cNvPr>
          <p:cNvSpPr/>
          <p:nvPr/>
        </p:nvSpPr>
        <p:spPr>
          <a:xfrm>
            <a:off x="3766148" y="5117789"/>
            <a:ext cx="119006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500" dirty="0">
                <a:latin typeface="Arial" panose="020B0604020202020204" pitchFamily="34" charset="0"/>
                <a:cs typeface="Arial" panose="020B0604020202020204" pitchFamily="34" charset="0"/>
              </a:rPr>
              <a:t>TC de cuello: formación ahusada, hipodensa, derecha. </a:t>
            </a:r>
            <a:endParaRPr lang="es-ES" sz="5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62 Rectángulo">
            <a:extLst>
              <a:ext uri="{FF2B5EF4-FFF2-40B4-BE49-F238E27FC236}">
                <a16:creationId xmlns:a16="http://schemas.microsoft.com/office/drawing/2014/main" xmlns="" id="{389F46CB-5635-A05E-119A-696C87614C76}"/>
              </a:ext>
            </a:extLst>
          </p:cNvPr>
          <p:cNvSpPr/>
          <p:nvPr/>
        </p:nvSpPr>
        <p:spPr>
          <a:xfrm>
            <a:off x="3924233" y="6134399"/>
            <a:ext cx="902059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5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TC Tórax: patrón</a:t>
            </a:r>
            <a:r>
              <a:rPr lang="es-ES" sz="500" dirty="0">
                <a:latin typeface="Arial" panose="020B0604020202020204" pitchFamily="34" charset="0"/>
                <a:cs typeface="Arial" panose="020B0604020202020204" pitchFamily="34" charset="0"/>
              </a:rPr>
              <a:t> miliar</a:t>
            </a:r>
            <a:endParaRPr lang="es-ES" sz="5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0665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650</Words>
  <Application>Microsoft Office PowerPoint</Application>
  <PresentationFormat>Presentación en pantalla (16:9)</PresentationFormat>
  <Paragraphs>28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P-093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P-093</dc:title>
  <dc:creator>usuario</dc:creator>
  <cp:lastModifiedBy>usuario</cp:lastModifiedBy>
  <cp:revision>53</cp:revision>
  <dcterms:created xsi:type="dcterms:W3CDTF">2024-10-15T23:16:47Z</dcterms:created>
  <dcterms:modified xsi:type="dcterms:W3CDTF">2024-10-18T22:23:32Z</dcterms:modified>
</cp:coreProperties>
</file>