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5145088" cy="9144000"/>
  <p:notesSz cx="6858000" cy="9144000"/>
  <p:defaultTextStyle>
    <a:defPPr>
      <a:defRPr lang="es-AR"/>
    </a:defPPr>
    <a:lvl1pPr marL="0" algn="l" defTabSz="914210" rtl="0" eaLnBrk="1" latinLnBrk="0" hangingPunct="1">
      <a:defRPr sz="1799" kern="1200">
        <a:solidFill>
          <a:schemeClr val="tx1"/>
        </a:solidFill>
        <a:latin typeface="+mn-lt"/>
        <a:ea typeface="+mn-ea"/>
        <a:cs typeface="+mn-cs"/>
      </a:defRPr>
    </a:lvl1pPr>
    <a:lvl2pPr marL="457105" algn="l" defTabSz="914210" rtl="0" eaLnBrk="1" latinLnBrk="0" hangingPunct="1">
      <a:defRPr sz="1799" kern="1200">
        <a:solidFill>
          <a:schemeClr val="tx1"/>
        </a:solidFill>
        <a:latin typeface="+mn-lt"/>
        <a:ea typeface="+mn-ea"/>
        <a:cs typeface="+mn-cs"/>
      </a:defRPr>
    </a:lvl2pPr>
    <a:lvl3pPr marL="914210" algn="l" defTabSz="914210" rtl="0" eaLnBrk="1" latinLnBrk="0" hangingPunct="1">
      <a:defRPr sz="1799" kern="1200">
        <a:solidFill>
          <a:schemeClr val="tx1"/>
        </a:solidFill>
        <a:latin typeface="+mn-lt"/>
        <a:ea typeface="+mn-ea"/>
        <a:cs typeface="+mn-cs"/>
      </a:defRPr>
    </a:lvl3pPr>
    <a:lvl4pPr marL="1371316" algn="l" defTabSz="914210" rtl="0" eaLnBrk="1" latinLnBrk="0" hangingPunct="1">
      <a:defRPr sz="1799" kern="1200">
        <a:solidFill>
          <a:schemeClr val="tx1"/>
        </a:solidFill>
        <a:latin typeface="+mn-lt"/>
        <a:ea typeface="+mn-ea"/>
        <a:cs typeface="+mn-cs"/>
      </a:defRPr>
    </a:lvl4pPr>
    <a:lvl5pPr marL="1828421" algn="l" defTabSz="914210" rtl="0" eaLnBrk="1" latinLnBrk="0" hangingPunct="1">
      <a:defRPr sz="1799" kern="1200">
        <a:solidFill>
          <a:schemeClr val="tx1"/>
        </a:solidFill>
        <a:latin typeface="+mn-lt"/>
        <a:ea typeface="+mn-ea"/>
        <a:cs typeface="+mn-cs"/>
      </a:defRPr>
    </a:lvl5pPr>
    <a:lvl6pPr marL="2285526" algn="l" defTabSz="914210" rtl="0" eaLnBrk="1" latinLnBrk="0" hangingPunct="1">
      <a:defRPr sz="1799" kern="1200">
        <a:solidFill>
          <a:schemeClr val="tx1"/>
        </a:solidFill>
        <a:latin typeface="+mn-lt"/>
        <a:ea typeface="+mn-ea"/>
        <a:cs typeface="+mn-cs"/>
      </a:defRPr>
    </a:lvl6pPr>
    <a:lvl7pPr marL="2742631" algn="l" defTabSz="914210" rtl="0" eaLnBrk="1" latinLnBrk="0" hangingPunct="1">
      <a:defRPr sz="1799" kern="1200">
        <a:solidFill>
          <a:schemeClr val="tx1"/>
        </a:solidFill>
        <a:latin typeface="+mn-lt"/>
        <a:ea typeface="+mn-ea"/>
        <a:cs typeface="+mn-cs"/>
      </a:defRPr>
    </a:lvl7pPr>
    <a:lvl8pPr marL="3199737" algn="l" defTabSz="914210" rtl="0" eaLnBrk="1" latinLnBrk="0" hangingPunct="1">
      <a:defRPr sz="1799" kern="1200">
        <a:solidFill>
          <a:schemeClr val="tx1"/>
        </a:solidFill>
        <a:latin typeface="+mn-lt"/>
        <a:ea typeface="+mn-ea"/>
        <a:cs typeface="+mn-cs"/>
      </a:defRPr>
    </a:lvl8pPr>
    <a:lvl9pPr marL="3656842" algn="l" defTabSz="91421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026C"/>
    <a:srgbClr val="C02F68"/>
    <a:srgbClr val="F92B6B"/>
    <a:srgbClr val="72048B"/>
    <a:srgbClr val="730389"/>
    <a:srgbClr val="EED2E9"/>
    <a:srgbClr val="DA9ACE"/>
    <a:srgbClr val="C35DB0"/>
    <a:srgbClr val="CC00FF"/>
    <a:srgbClr val="0051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83" autoAdjust="0"/>
  </p:normalViewPr>
  <p:slideViewPr>
    <p:cSldViewPr snapToGrid="0">
      <p:cViewPr varScale="1">
        <p:scale>
          <a:sx n="55" d="100"/>
          <a:sy n="55" d="100"/>
        </p:scale>
        <p:origin x="25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E1FFD8A-C56B-4B72-9686-7AA249B12055}"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21498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1FFD8A-C56B-4B72-9686-7AA249B12055}"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2127108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1FFD8A-C56B-4B72-9686-7AA249B12055}"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409621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1FFD8A-C56B-4B72-9686-7AA249B12055}"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2717722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E1FFD8A-C56B-4B72-9686-7AA249B12055}"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352887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E1FFD8A-C56B-4B72-9686-7AA249B12055}"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185714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el estilo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el estilo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E1FFD8A-C56B-4B72-9686-7AA249B12055}" type="datetimeFigureOut">
              <a:rPr lang="es-AR" smtClean="0"/>
              <a:t>17/10/2024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171468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E1FFD8A-C56B-4B72-9686-7AA249B12055}" type="datetimeFigureOut">
              <a:rPr lang="es-AR" smtClean="0"/>
              <a:t>17/10/2024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3686683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FFD8A-C56B-4B72-9686-7AA249B12055}" type="datetimeFigureOut">
              <a:rPr lang="es-AR" smtClean="0"/>
              <a:t>17/10/2024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383479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E1FFD8A-C56B-4B72-9686-7AA249B12055}"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1145887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E1FFD8A-C56B-4B72-9686-7AA249B12055}"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F41D68B-4CE7-4C4D-AF9B-99A5B78FCD6D}" type="slidenum">
              <a:rPr lang="es-AR" smtClean="0"/>
              <a:t>‹Nº›</a:t>
            </a:fld>
            <a:endParaRPr lang="es-AR"/>
          </a:p>
        </p:txBody>
      </p:sp>
    </p:spTree>
    <p:extLst>
      <p:ext uri="{BB962C8B-B14F-4D97-AF65-F5344CB8AC3E}">
        <p14:creationId xmlns:p14="http://schemas.microsoft.com/office/powerpoint/2010/main" val="106256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AE1FFD8A-C56B-4B72-9686-7AA249B12055}" type="datetimeFigureOut">
              <a:rPr lang="es-AR" smtClean="0"/>
              <a:t>17/10/2024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2F41D68B-4CE7-4C4D-AF9B-99A5B78FCD6D}" type="slidenum">
              <a:rPr lang="es-AR" smtClean="0"/>
              <a:t>‹Nº›</a:t>
            </a:fld>
            <a:endParaRPr lang="es-AR"/>
          </a:p>
        </p:txBody>
      </p:sp>
    </p:spTree>
    <p:extLst>
      <p:ext uri="{BB962C8B-B14F-4D97-AF65-F5344CB8AC3E}">
        <p14:creationId xmlns:p14="http://schemas.microsoft.com/office/powerpoint/2010/main" val="9532672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5C19ED25-6DB3-4952-918B-CFCD1D3BD5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3739"/>
            <a:ext cx="5145088" cy="909485"/>
          </a:xfrm>
          <a:prstGeom prst="rect">
            <a:avLst/>
          </a:prstGeom>
        </p:spPr>
      </p:pic>
      <p:sp>
        <p:nvSpPr>
          <p:cNvPr id="10" name="Rectángulo 9">
            <a:extLst>
              <a:ext uri="{FF2B5EF4-FFF2-40B4-BE49-F238E27FC236}">
                <a16:creationId xmlns:a16="http://schemas.microsoft.com/office/drawing/2014/main" id="{97D82D61-F119-41BB-80DE-33DAB3728DB5}"/>
              </a:ext>
            </a:extLst>
          </p:cNvPr>
          <p:cNvSpPr/>
          <p:nvPr/>
        </p:nvSpPr>
        <p:spPr>
          <a:xfrm>
            <a:off x="-17584" y="811699"/>
            <a:ext cx="5151242" cy="897540"/>
          </a:xfrm>
          <a:prstGeom prst="rect">
            <a:avLst/>
          </a:prstGeom>
          <a:solidFill>
            <a:srgbClr val="730389"/>
          </a:solidFill>
          <a:ln>
            <a:solidFill>
              <a:srgbClr val="720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AutoShape 2" descr="https://lh3.googleusercontent.com/_o5-V7F365GcDFG5hAeagWGip24TLGFT454pHoc0NNYG9nnUS983g9zk8-eGKM5NWFhatqWJNk0QhFBMyL_YgbZRASnLQAad7V9ibumUSakV255NA7drwfpvllfC8JZ4HSBirEutv6OTcZ5B-O_pug=s2048"/>
          <p:cNvSpPr>
            <a:spLocks noChangeAspect="1" noChangeArrowheads="1"/>
          </p:cNvSpPr>
          <p:nvPr/>
        </p:nvSpPr>
        <p:spPr bwMode="auto">
          <a:xfrm>
            <a:off x="-525660" y="63104"/>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AR" sz="1351"/>
          </a:p>
        </p:txBody>
      </p:sp>
      <p:sp>
        <p:nvSpPr>
          <p:cNvPr id="5" name="AutoShape 4" descr="https://lh3.googleusercontent.com/_o5-V7F365GcDFG5hAeagWGip24TLGFT454pHoc0NNYG9nnUS983g9zk8-eGKM5NWFhatqWJNk0QhFBMyL_YgbZRASnLQAad7V9ibumUSakV255NA7drwfpvllfC8JZ4HSBirEutv6OTcZ5B-O_pug=s2048"/>
          <p:cNvSpPr>
            <a:spLocks noChangeAspect="1" noChangeArrowheads="1"/>
          </p:cNvSpPr>
          <p:nvPr/>
        </p:nvSpPr>
        <p:spPr bwMode="auto">
          <a:xfrm>
            <a:off x="-411360" y="177404"/>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AR" sz="1351"/>
          </a:p>
        </p:txBody>
      </p:sp>
      <p:sp>
        <p:nvSpPr>
          <p:cNvPr id="6" name="AutoShape 6" descr="https://lh3.googleusercontent.com/_o5-V7F365GcDFG5hAeagWGip24TLGFT454pHoc0NNYG9nnUS983g9zk8-eGKM5NWFhatqWJNk0QhFBMyL_YgbZRASnLQAad7V9ibumUSakV255NA7drwfpvllfC8JZ4HSBirEutv6OTcZ5B-O_pug=s2048"/>
          <p:cNvSpPr>
            <a:spLocks noChangeAspect="1" noChangeArrowheads="1"/>
          </p:cNvSpPr>
          <p:nvPr/>
        </p:nvSpPr>
        <p:spPr bwMode="auto">
          <a:xfrm>
            <a:off x="-297061" y="291703"/>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AR" sz="1351"/>
          </a:p>
        </p:txBody>
      </p:sp>
      <p:sp>
        <p:nvSpPr>
          <p:cNvPr id="7" name="AutoShape 8" descr="https://lh3.googleusercontent.com/_o5-V7F365GcDFG5hAeagWGip24TLGFT454pHoc0NNYG9nnUS983g9zk8-eGKM5NWFhatqWJNk0QhFBMyL_YgbZRASnLQAad7V9ibumUSakV255NA7drwfpvllfC8JZ4HSBirEutv6OTcZ5B-O_pug=s2048"/>
          <p:cNvSpPr>
            <a:spLocks noChangeAspect="1" noChangeArrowheads="1"/>
          </p:cNvSpPr>
          <p:nvPr/>
        </p:nvSpPr>
        <p:spPr bwMode="auto">
          <a:xfrm>
            <a:off x="460375" y="406003"/>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AR" sz="1351"/>
          </a:p>
        </p:txBody>
      </p:sp>
      <p:sp>
        <p:nvSpPr>
          <p:cNvPr id="20" name="CuadroTexto 19"/>
          <p:cNvSpPr txBox="1"/>
          <p:nvPr/>
        </p:nvSpPr>
        <p:spPr>
          <a:xfrm>
            <a:off x="-11430" y="1941576"/>
            <a:ext cx="5145088" cy="622606"/>
          </a:xfrm>
          <a:prstGeom prst="rect">
            <a:avLst/>
          </a:prstGeom>
          <a:solidFill>
            <a:schemeClr val="bg1">
              <a:lumMod val="85000"/>
            </a:schemeClr>
          </a:solidFill>
          <a:ln>
            <a:noFill/>
          </a:ln>
        </p:spPr>
        <p:txBody>
          <a:bodyPr wrap="square" rtlCol="0">
            <a:spAutoFit/>
          </a:bodyPr>
          <a:lstStyle/>
          <a:p>
            <a:pPr algn="just">
              <a:lnSpc>
                <a:spcPct val="107000"/>
              </a:lnSpc>
              <a:spcAft>
                <a:spcPts val="800"/>
              </a:spcAft>
            </a:pPr>
            <a:r>
              <a:rPr lang="es-AR" sz="1100" kern="100" dirty="0">
                <a:effectLst/>
                <a:latin typeface="Arial" panose="020B0604020202020204" pitchFamily="34" charset="0"/>
                <a:ea typeface="Calibri" panose="020F0502020204030204" pitchFamily="34" charset="0"/>
                <a:cs typeface="Arial" panose="020B0604020202020204" pitchFamily="34" charset="0"/>
              </a:rPr>
              <a:t>La criobiopsia es una técnica diagnóstica emergente que utiliza temperaturas bajas para obtener muestras de tejido con alta calidad en términos de preservación celular, mejorando la precisión diagnostica.</a:t>
            </a:r>
          </a:p>
        </p:txBody>
      </p:sp>
      <p:sp>
        <p:nvSpPr>
          <p:cNvPr id="26" name="CuadroTexto 25">
            <a:extLst>
              <a:ext uri="{FF2B5EF4-FFF2-40B4-BE49-F238E27FC236}">
                <a16:creationId xmlns:a16="http://schemas.microsoft.com/office/drawing/2014/main" id="{4DF55BFD-4CD8-41C8-8A6D-A3A1E8FBC35B}"/>
              </a:ext>
            </a:extLst>
          </p:cNvPr>
          <p:cNvSpPr txBox="1"/>
          <p:nvPr/>
        </p:nvSpPr>
        <p:spPr>
          <a:xfrm>
            <a:off x="-17585" y="2831935"/>
            <a:ext cx="2707622" cy="1041311"/>
          </a:xfrm>
          <a:prstGeom prst="rect">
            <a:avLst/>
          </a:prstGeom>
          <a:solidFill>
            <a:schemeClr val="bg1">
              <a:lumMod val="85000"/>
            </a:schemeClr>
          </a:solidFill>
          <a:ln>
            <a:noFill/>
          </a:ln>
        </p:spPr>
        <p:txBody>
          <a:bodyPr wrap="square">
            <a:spAutoFit/>
          </a:bodyPr>
          <a:lstStyle/>
          <a:p>
            <a:pPr>
              <a:spcAft>
                <a:spcPts val="800"/>
              </a:spcAft>
            </a:pPr>
            <a:r>
              <a:rPr lang="es-AR" sz="1100" b="1" kern="100" dirty="0">
                <a:effectLst/>
                <a:latin typeface="Arial" panose="020B0604020202020204" pitchFamily="34" charset="0"/>
                <a:ea typeface="Calibri" panose="020F0502020204030204" pitchFamily="34" charset="0"/>
                <a:cs typeface="Arial" panose="020B0604020202020204" pitchFamily="34" charset="0"/>
              </a:rPr>
              <a:t>Primario: </a:t>
            </a:r>
            <a:r>
              <a:rPr lang="es-AR" sz="1100" kern="100" dirty="0">
                <a:effectLst/>
                <a:latin typeface="Arial" panose="020B0604020202020204" pitchFamily="34" charset="0"/>
                <a:ea typeface="Calibri" panose="020F0502020204030204" pitchFamily="34" charset="0"/>
                <a:cs typeface="Arial" panose="020B0604020202020204" pitchFamily="34" charset="0"/>
              </a:rPr>
              <a:t>Describir rendimiento diagnóstico</a:t>
            </a:r>
          </a:p>
          <a:p>
            <a:pPr>
              <a:spcAft>
                <a:spcPts val="800"/>
              </a:spcAft>
            </a:pPr>
            <a:r>
              <a:rPr lang="es-AR" sz="1100" b="1" kern="100" dirty="0">
                <a:effectLst/>
                <a:latin typeface="Arial" panose="020B0604020202020204" pitchFamily="34" charset="0"/>
                <a:ea typeface="Calibri" panose="020F0502020204030204" pitchFamily="34" charset="0"/>
                <a:cs typeface="Arial" panose="020B0604020202020204" pitchFamily="34" charset="0"/>
              </a:rPr>
              <a:t>Secundario:</a:t>
            </a:r>
            <a:r>
              <a:rPr lang="es-AR" sz="1100" kern="100" dirty="0">
                <a:effectLst/>
                <a:latin typeface="Arial" panose="020B0604020202020204" pitchFamily="34" charset="0"/>
                <a:ea typeface="Calibri" panose="020F0502020204030204" pitchFamily="34" charset="0"/>
                <a:cs typeface="Arial" panose="020B0604020202020204" pitchFamily="34" charset="0"/>
              </a:rPr>
              <a:t> Discriminar prevalencia según sospecha y complicaciones a corto plazo.</a:t>
            </a:r>
          </a:p>
        </p:txBody>
      </p:sp>
      <p:sp>
        <p:nvSpPr>
          <p:cNvPr id="27" name="CuadroTexto 26">
            <a:extLst>
              <a:ext uri="{FF2B5EF4-FFF2-40B4-BE49-F238E27FC236}">
                <a16:creationId xmlns:a16="http://schemas.microsoft.com/office/drawing/2014/main" id="{5CCE7D55-A8C4-490C-B9F8-5FAE8CD1DE23}"/>
              </a:ext>
            </a:extLst>
          </p:cNvPr>
          <p:cNvSpPr txBox="1"/>
          <p:nvPr/>
        </p:nvSpPr>
        <p:spPr>
          <a:xfrm>
            <a:off x="-6978" y="4135215"/>
            <a:ext cx="2697015" cy="1166025"/>
          </a:xfrm>
          <a:prstGeom prst="rect">
            <a:avLst/>
          </a:prstGeom>
          <a:solidFill>
            <a:schemeClr val="bg1">
              <a:lumMod val="85000"/>
            </a:schemeClr>
          </a:solidFill>
          <a:ln>
            <a:noFill/>
          </a:ln>
        </p:spPr>
        <p:txBody>
          <a:bodyPr wrap="square">
            <a:spAutoFit/>
          </a:bodyPr>
          <a:lstStyle/>
          <a:p>
            <a:pPr algn="just">
              <a:lnSpc>
                <a:spcPct val="107000"/>
              </a:lnSpc>
              <a:spcAft>
                <a:spcPts val="800"/>
              </a:spcAft>
            </a:pPr>
            <a:r>
              <a:rPr lang="es-AR" sz="1100" kern="100" dirty="0">
                <a:effectLst/>
                <a:latin typeface="Arial" panose="020B0604020202020204" pitchFamily="34" charset="0"/>
                <a:ea typeface="Calibri" panose="020F0502020204030204" pitchFamily="34" charset="0"/>
                <a:cs typeface="Arial" panose="020B0604020202020204" pitchFamily="34" charset="0"/>
              </a:rPr>
              <a:t>Estudio retrospectivo, analítico y  descriptivo desde febrero del 2023 a junio 2024, donde se analizaron 16 historias clínicas y protocolos de criobiopsias realizadas en el Hospital de Alta complejidad, de Formosa. </a:t>
            </a:r>
          </a:p>
        </p:txBody>
      </p:sp>
      <p:sp>
        <p:nvSpPr>
          <p:cNvPr id="28" name="CuadroTexto 27">
            <a:extLst>
              <a:ext uri="{FF2B5EF4-FFF2-40B4-BE49-F238E27FC236}">
                <a16:creationId xmlns:a16="http://schemas.microsoft.com/office/drawing/2014/main" id="{FD31C21B-F1A6-4E62-933F-BAB6CF5F36C1}"/>
              </a:ext>
            </a:extLst>
          </p:cNvPr>
          <p:cNvSpPr txBox="1"/>
          <p:nvPr/>
        </p:nvSpPr>
        <p:spPr>
          <a:xfrm>
            <a:off x="-72848" y="5594772"/>
            <a:ext cx="2838101" cy="919482"/>
          </a:xfrm>
          <a:prstGeom prst="rect">
            <a:avLst/>
          </a:prstGeom>
          <a:solidFill>
            <a:schemeClr val="bg1">
              <a:lumMod val="85000"/>
            </a:schemeClr>
          </a:solidFill>
          <a:ln>
            <a:noFill/>
          </a:ln>
        </p:spPr>
        <p:txBody>
          <a:bodyPr wrap="square">
            <a:spAutoFit/>
          </a:bodyPr>
          <a:lstStyle/>
          <a:p>
            <a:pPr>
              <a:lnSpc>
                <a:spcPct val="107000"/>
              </a:lnSpc>
              <a:spcAft>
                <a:spcPts val="800"/>
              </a:spcAft>
            </a:pPr>
            <a:r>
              <a:rPr lang="es-AR" sz="1100" b="1" kern="100" dirty="0">
                <a:effectLst/>
                <a:latin typeface="Arial" panose="020B0604020202020204" pitchFamily="34" charset="0"/>
                <a:ea typeface="Calibri" panose="020F0502020204030204" pitchFamily="34" charset="0"/>
                <a:cs typeface="Arial" panose="020B0604020202020204" pitchFamily="34" charset="0"/>
              </a:rPr>
              <a:t>NEUMOTORAX/</a:t>
            </a:r>
            <a:r>
              <a:rPr lang="es-AR" sz="1100" b="1" kern="100" dirty="0">
                <a:latin typeface="Arial" panose="020B0604020202020204" pitchFamily="34" charset="0"/>
                <a:ea typeface="Calibri" panose="020F0502020204030204" pitchFamily="34" charset="0"/>
                <a:cs typeface="Arial" panose="020B0604020202020204" pitchFamily="34" charset="0"/>
              </a:rPr>
              <a:t>NEUMOMEDIASTINO: 0</a:t>
            </a:r>
          </a:p>
          <a:p>
            <a:pPr>
              <a:lnSpc>
                <a:spcPct val="107000"/>
              </a:lnSpc>
              <a:spcAft>
                <a:spcPts val="800"/>
              </a:spcAft>
            </a:pPr>
            <a:r>
              <a:rPr lang="es-AR" sz="1100" kern="100" dirty="0">
                <a:effectLst/>
                <a:latin typeface="Arial" panose="020B0604020202020204" pitchFamily="34" charset="0"/>
                <a:ea typeface="Calibri" panose="020F0502020204030204" pitchFamily="34" charset="0"/>
                <a:cs typeface="Arial" panose="020B0604020202020204" pitchFamily="34" charset="0"/>
              </a:rPr>
              <a:t>18.75% (3 pacientes) requirieron </a:t>
            </a:r>
            <a:r>
              <a:rPr lang="es-AR" sz="1100" kern="100" dirty="0" smtClean="0">
                <a:effectLst/>
                <a:latin typeface="Arial" panose="020B0604020202020204" pitchFamily="34" charset="0"/>
                <a:ea typeface="Calibri" panose="020F0502020204030204" pitchFamily="34" charset="0"/>
                <a:cs typeface="Arial" panose="020B0604020202020204" pitchFamily="34" charset="0"/>
              </a:rPr>
              <a:t> UTI</a:t>
            </a:r>
            <a:r>
              <a:rPr lang="es-AR" sz="1100" kern="100" dirty="0">
                <a:effectLst/>
                <a:latin typeface="Arial" panose="020B0604020202020204" pitchFamily="34" charset="0"/>
                <a:ea typeface="Calibri" panose="020F0502020204030204" pitchFamily="34" charset="0"/>
                <a:cs typeface="Arial" panose="020B0604020202020204" pitchFamily="34" charset="0"/>
              </a:rPr>
              <a:t>, quienes presentaron riesgos prequirúrgicos altos.</a:t>
            </a:r>
          </a:p>
        </p:txBody>
      </p:sp>
      <p:pic>
        <p:nvPicPr>
          <p:cNvPr id="1036" name="Picture 12">
            <a:extLst>
              <a:ext uri="{FF2B5EF4-FFF2-40B4-BE49-F238E27FC236}">
                <a16:creationId xmlns:a16="http://schemas.microsoft.com/office/drawing/2014/main" id="{C50592EF-EF8F-498A-85C8-56C4D2C627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73876" y="2754190"/>
            <a:ext cx="2370771" cy="2043290"/>
          </a:xfrm>
          <a:prstGeom prst="snip2DiagRect">
            <a:avLst/>
          </a:prstGeom>
          <a:solidFill>
            <a:srgbClr val="FFFFFF">
              <a:shade val="85000"/>
            </a:srgbClr>
          </a:solidFill>
          <a:ln w="19050" cap="sq">
            <a:solidFill>
              <a:srgbClr val="72048B"/>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034" name="Picture 10">
            <a:extLst>
              <a:ext uri="{FF2B5EF4-FFF2-40B4-BE49-F238E27FC236}">
                <a16:creationId xmlns:a16="http://schemas.microsoft.com/office/drawing/2014/main" id="{C63DA3A0-E918-4984-A31A-7AE44B4DBFA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00644" y="4933462"/>
            <a:ext cx="2344003" cy="2066360"/>
          </a:xfrm>
          <a:prstGeom prst="snip2DiagRect">
            <a:avLst/>
          </a:prstGeom>
          <a:solidFill>
            <a:srgbClr val="FFFFFF">
              <a:shade val="85000"/>
            </a:srgbClr>
          </a:solidFill>
          <a:ln w="19050" cap="sq">
            <a:solidFill>
              <a:srgbClr val="72048B"/>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22" name="CuadroTexto 21"/>
          <p:cNvSpPr txBox="1"/>
          <p:nvPr/>
        </p:nvSpPr>
        <p:spPr>
          <a:xfrm>
            <a:off x="-822" y="8294791"/>
            <a:ext cx="5145088" cy="803746"/>
          </a:xfrm>
          <a:prstGeom prst="rect">
            <a:avLst/>
          </a:prstGeom>
          <a:solidFill>
            <a:schemeClr val="bg1">
              <a:lumMod val="85000"/>
            </a:schemeClr>
          </a:solidFill>
          <a:ln w="28575">
            <a:noFill/>
          </a:ln>
        </p:spPr>
        <p:txBody>
          <a:bodyPr wrap="square" rtlCol="0">
            <a:spAutoFit/>
          </a:bodyPr>
          <a:lstStyle/>
          <a:p>
            <a:pPr algn="just">
              <a:lnSpc>
                <a:spcPct val="107000"/>
              </a:lnSpc>
              <a:spcAft>
                <a:spcPts val="800"/>
              </a:spcAft>
            </a:pPr>
            <a:r>
              <a:rPr lang="es-AR" sz="1100" kern="100" dirty="0">
                <a:latin typeface="Arial" panose="020B0604020202020204" pitchFamily="34" charset="0"/>
                <a:ea typeface="Calibri" panose="020F0502020204030204" pitchFamily="34" charset="0"/>
                <a:cs typeface="Arial" panose="020B0604020202020204" pitchFamily="34" charset="0"/>
              </a:rPr>
              <a:t>P</a:t>
            </a:r>
            <a:r>
              <a:rPr lang="es-AR" sz="1100" kern="100" dirty="0">
                <a:effectLst/>
                <a:latin typeface="Arial" panose="020B0604020202020204" pitchFamily="34" charset="0"/>
                <a:ea typeface="Calibri" panose="020F0502020204030204" pitchFamily="34" charset="0"/>
                <a:cs typeface="Arial" panose="020B0604020202020204" pitchFamily="34" charset="0"/>
              </a:rPr>
              <a:t>uede mejorar la precisión diagnóstica y reducir la </a:t>
            </a:r>
            <a:r>
              <a:rPr lang="es-AR" sz="1100" kern="100" dirty="0" err="1">
                <a:effectLst/>
                <a:latin typeface="Arial" panose="020B0604020202020204" pitchFamily="34" charset="0"/>
                <a:ea typeface="Calibri" panose="020F0502020204030204" pitchFamily="34" charset="0"/>
                <a:cs typeface="Arial" panose="020B0604020202020204" pitchFamily="34" charset="0"/>
              </a:rPr>
              <a:t>invasividad</a:t>
            </a:r>
            <a:r>
              <a:rPr lang="es-AR" sz="1100" kern="100" dirty="0">
                <a:effectLst/>
                <a:latin typeface="Arial" panose="020B0604020202020204" pitchFamily="34" charset="0"/>
                <a:ea typeface="Calibri" panose="020F0502020204030204" pitchFamily="34" charset="0"/>
                <a:cs typeface="Arial" panose="020B0604020202020204" pitchFamily="34" charset="0"/>
              </a:rPr>
              <a:t> de los procedimientos. A medida que la tecnología y la experiencia en su uso avancen, es probable que su aplicación se expanda, ofreciendo beneficios tanto para los pacientes como para los profesionales. </a:t>
            </a:r>
            <a:r>
              <a:rPr lang="es-AR" sz="1100" dirty="0">
                <a:latin typeface="Arial" panose="020B0604020202020204" pitchFamily="34" charset="0"/>
                <a:cs typeface="Arial" panose="020B0604020202020204" pitchFamily="34" charset="0"/>
              </a:rPr>
              <a:t>.</a:t>
            </a:r>
          </a:p>
        </p:txBody>
      </p:sp>
      <p:sp>
        <p:nvSpPr>
          <p:cNvPr id="24" name="CuadroTexto 23"/>
          <p:cNvSpPr txBox="1"/>
          <p:nvPr/>
        </p:nvSpPr>
        <p:spPr>
          <a:xfrm>
            <a:off x="6878" y="7046759"/>
            <a:ext cx="5131233" cy="984885"/>
          </a:xfrm>
          <a:prstGeom prst="rect">
            <a:avLst/>
          </a:prstGeom>
          <a:solidFill>
            <a:schemeClr val="bg1">
              <a:lumMod val="85000"/>
            </a:schemeClr>
          </a:solidFill>
          <a:ln w="19050">
            <a:noFill/>
          </a:ln>
        </p:spPr>
        <p:txBody>
          <a:bodyPr wrap="square" rtlCol="0">
            <a:spAutoFit/>
          </a:bodyPr>
          <a:lstStyle/>
          <a:p>
            <a:pPr algn="just">
              <a:lnSpc>
                <a:spcPct val="107000"/>
              </a:lnSpc>
              <a:spcAft>
                <a:spcPts val="800"/>
              </a:spcAft>
            </a:pPr>
            <a:r>
              <a:rPr lang="es-AR" sz="1100" kern="100" dirty="0">
                <a:effectLst/>
                <a:latin typeface="Arial" panose="020B0604020202020204" pitchFamily="34" charset="0"/>
                <a:ea typeface="Calibri" panose="020F0502020204030204" pitchFamily="34" charset="0"/>
                <a:cs typeface="Arial" panose="020B0604020202020204" pitchFamily="34" charset="0"/>
              </a:rPr>
              <a:t>La criobiopsia ha demostrado ser una herramienta valiosa no solo por el tamaño considerable de las muestras sino por el menor riesgo de complicaciones en comparación con la biopsia quirúrgica. Sin embargo, no está exenta de desafíos, requiere equipo especializado, lo que puede limitar su disponibilidad en algunos centros. </a:t>
            </a:r>
          </a:p>
        </p:txBody>
      </p:sp>
      <p:sp>
        <p:nvSpPr>
          <p:cNvPr id="36" name="CuadroTexto 35">
            <a:extLst>
              <a:ext uri="{FF2B5EF4-FFF2-40B4-BE49-F238E27FC236}">
                <a16:creationId xmlns:a16="http://schemas.microsoft.com/office/drawing/2014/main" id="{6A134ECB-64BB-4331-94A5-AFEF2C15221B}"/>
              </a:ext>
            </a:extLst>
          </p:cNvPr>
          <p:cNvSpPr txBox="1"/>
          <p:nvPr/>
        </p:nvSpPr>
        <p:spPr>
          <a:xfrm>
            <a:off x="-8239" y="6546025"/>
            <a:ext cx="2784099" cy="260328"/>
          </a:xfrm>
          <a:prstGeom prst="rect">
            <a:avLst/>
          </a:prstGeom>
          <a:solidFill>
            <a:srgbClr val="F92B6B"/>
          </a:solidFill>
          <a:ln w="19050">
            <a:solidFill>
              <a:srgbClr val="9F026C"/>
            </a:solidFill>
          </a:ln>
        </p:spPr>
        <p:txBody>
          <a:bodyPr wrap="square">
            <a:spAutoFit/>
          </a:bodyPr>
          <a:lstStyle/>
          <a:p>
            <a:pPr algn="ctr">
              <a:lnSpc>
                <a:spcPct val="107000"/>
              </a:lnSpc>
              <a:spcAft>
                <a:spcPts val="800"/>
              </a:spcAft>
            </a:pPr>
            <a:r>
              <a:rPr lang="es-AR" sz="1100" b="1" kern="100" dirty="0" smtClean="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RENTABILIDAD DIAGNOSTICA: 81.3% </a:t>
            </a:r>
          </a:p>
        </p:txBody>
      </p:sp>
      <p:sp>
        <p:nvSpPr>
          <p:cNvPr id="23" name="CuadroTexto 22">
            <a:extLst>
              <a:ext uri="{FF2B5EF4-FFF2-40B4-BE49-F238E27FC236}">
                <a16:creationId xmlns:a16="http://schemas.microsoft.com/office/drawing/2014/main" id="{CCDD6AF2-AE56-4894-99F1-5A946061ADFD}"/>
              </a:ext>
            </a:extLst>
          </p:cNvPr>
          <p:cNvSpPr txBox="1"/>
          <p:nvPr/>
        </p:nvSpPr>
        <p:spPr>
          <a:xfrm>
            <a:off x="0" y="1313094"/>
            <a:ext cx="5143500" cy="40011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AR" sz="1000" b="0" i="0" u="none" strike="noStrike" kern="1200" cap="none" spc="0" normalizeH="0" baseline="0" noProof="0" dirty="0">
                <a:ln>
                  <a:noFill/>
                </a:ln>
                <a:solidFill>
                  <a:schemeClr val="bg1"/>
                </a:solidFill>
                <a:effectLst/>
                <a:uLnTx/>
                <a:uFillTx/>
                <a:latin typeface="Calibri" panose="020F0502020204030204"/>
                <a:ea typeface="+mn-ea"/>
                <a:cs typeface="+mn-cs"/>
              </a:rPr>
              <a:t>Dra. Daniela Cabral, Dra. Alejandra Benavides, Dra. Yesica Amarilla,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AR" sz="1000" b="0" i="0" u="none" strike="noStrike" kern="1200" cap="none" spc="0" normalizeH="0" baseline="0" noProof="0" dirty="0">
                <a:ln>
                  <a:noFill/>
                </a:ln>
                <a:solidFill>
                  <a:schemeClr val="bg1"/>
                </a:solidFill>
                <a:effectLst/>
                <a:uLnTx/>
                <a:uFillTx/>
                <a:latin typeface="Calibri" panose="020F0502020204030204"/>
                <a:ea typeface="+mn-ea"/>
                <a:cs typeface="+mn-cs"/>
              </a:rPr>
              <a:t>Dr. Héctor Varas, Dr. Ángel Sánchez, Dr. Artemio García</a:t>
            </a:r>
          </a:p>
        </p:txBody>
      </p:sp>
      <p:sp>
        <p:nvSpPr>
          <p:cNvPr id="25" name="CuadroTexto 24">
            <a:extLst>
              <a:ext uri="{FF2B5EF4-FFF2-40B4-BE49-F238E27FC236}">
                <a16:creationId xmlns:a16="http://schemas.microsoft.com/office/drawing/2014/main" id="{DB087F01-725C-4781-9E85-78BE8C42A483}"/>
              </a:ext>
            </a:extLst>
          </p:cNvPr>
          <p:cNvSpPr txBox="1"/>
          <p:nvPr/>
        </p:nvSpPr>
        <p:spPr>
          <a:xfrm>
            <a:off x="341591" y="830352"/>
            <a:ext cx="445615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schemeClr val="bg1"/>
                </a:solidFill>
                <a:effectLst/>
                <a:uLnTx/>
                <a:uFillTx/>
                <a:latin typeface="Calibri" panose="020F0502020204030204"/>
                <a:ea typeface="+mn-ea"/>
                <a:cs typeface="+mn-cs"/>
              </a:rPr>
              <a:t>APLICACIÓN DE LA CRIOBIOPSIA EN LA PRÁCTICA CLÍNICA EN FORMOSA - Un análisis retrospectivo</a:t>
            </a:r>
          </a:p>
        </p:txBody>
      </p:sp>
      <p:sp>
        <p:nvSpPr>
          <p:cNvPr id="29" name="CuadroTexto 28">
            <a:extLst>
              <a:ext uri="{FF2B5EF4-FFF2-40B4-BE49-F238E27FC236}">
                <a16:creationId xmlns:a16="http://schemas.microsoft.com/office/drawing/2014/main" id="{8E924F79-D656-4079-80D8-F6A4EEFF85D5}"/>
              </a:ext>
            </a:extLst>
          </p:cNvPr>
          <p:cNvSpPr txBox="1"/>
          <p:nvPr/>
        </p:nvSpPr>
        <p:spPr>
          <a:xfrm>
            <a:off x="-496" y="1732368"/>
            <a:ext cx="1156086" cy="261610"/>
          </a:xfrm>
          <a:prstGeom prst="rect">
            <a:avLst/>
          </a:prstGeom>
          <a:solidFill>
            <a:srgbClr val="9F026C"/>
          </a:solidFill>
        </p:spPr>
        <p:txBody>
          <a:bodyPr wrap="none" rtlCol="0">
            <a:spAutoFit/>
          </a:bodyPr>
          <a:lstStyle/>
          <a:p>
            <a:r>
              <a:rPr lang="es-MX" sz="1100" b="1" dirty="0">
                <a:solidFill>
                  <a:schemeClr val="bg1"/>
                </a:solidFill>
              </a:rPr>
              <a:t>INTRODUCCIÓN:</a:t>
            </a:r>
            <a:endParaRPr lang="es-AR" sz="1100" b="1" dirty="0">
              <a:solidFill>
                <a:schemeClr val="bg1"/>
              </a:solidFill>
            </a:endParaRPr>
          </a:p>
        </p:txBody>
      </p:sp>
      <p:sp>
        <p:nvSpPr>
          <p:cNvPr id="30" name="CuadroTexto 29">
            <a:extLst>
              <a:ext uri="{FF2B5EF4-FFF2-40B4-BE49-F238E27FC236}">
                <a16:creationId xmlns:a16="http://schemas.microsoft.com/office/drawing/2014/main" id="{2B0492AF-049C-4D17-92E5-714B09C79DD7}"/>
              </a:ext>
            </a:extLst>
          </p:cNvPr>
          <p:cNvSpPr txBox="1"/>
          <p:nvPr/>
        </p:nvSpPr>
        <p:spPr>
          <a:xfrm>
            <a:off x="-6952" y="3913287"/>
            <a:ext cx="1717137" cy="261610"/>
          </a:xfrm>
          <a:prstGeom prst="rect">
            <a:avLst/>
          </a:prstGeom>
          <a:solidFill>
            <a:srgbClr val="9F026C"/>
          </a:solidFill>
        </p:spPr>
        <p:txBody>
          <a:bodyPr wrap="none" rtlCol="0">
            <a:spAutoFit/>
          </a:bodyPr>
          <a:lstStyle/>
          <a:p>
            <a:r>
              <a:rPr lang="es-MX" sz="1100" b="1" dirty="0">
                <a:solidFill>
                  <a:schemeClr val="bg1"/>
                </a:solidFill>
              </a:rPr>
              <a:t>MATERIALES Y MÉTODOS:</a:t>
            </a:r>
            <a:endParaRPr lang="es-AR" sz="1100" b="1" dirty="0">
              <a:solidFill>
                <a:schemeClr val="bg1"/>
              </a:solidFill>
            </a:endParaRPr>
          </a:p>
        </p:txBody>
      </p:sp>
      <p:sp>
        <p:nvSpPr>
          <p:cNvPr id="31" name="CuadroTexto 30">
            <a:extLst>
              <a:ext uri="{FF2B5EF4-FFF2-40B4-BE49-F238E27FC236}">
                <a16:creationId xmlns:a16="http://schemas.microsoft.com/office/drawing/2014/main" id="{9BFF7A64-04EC-4FDC-8450-9AB99B298B62}"/>
              </a:ext>
            </a:extLst>
          </p:cNvPr>
          <p:cNvSpPr txBox="1"/>
          <p:nvPr/>
        </p:nvSpPr>
        <p:spPr>
          <a:xfrm>
            <a:off x="-1628" y="2591009"/>
            <a:ext cx="867545" cy="261610"/>
          </a:xfrm>
          <a:prstGeom prst="rect">
            <a:avLst/>
          </a:prstGeom>
          <a:solidFill>
            <a:srgbClr val="9F026C"/>
          </a:solidFill>
        </p:spPr>
        <p:txBody>
          <a:bodyPr wrap="none" rtlCol="0">
            <a:spAutoFit/>
          </a:bodyPr>
          <a:lstStyle/>
          <a:p>
            <a:r>
              <a:rPr lang="es-MX" sz="1100" b="1" dirty="0">
                <a:solidFill>
                  <a:schemeClr val="bg1"/>
                </a:solidFill>
              </a:rPr>
              <a:t>OBJETIVOS:</a:t>
            </a:r>
            <a:endParaRPr lang="es-AR" sz="1100" b="1" dirty="0">
              <a:solidFill>
                <a:schemeClr val="bg1"/>
              </a:solidFill>
            </a:endParaRPr>
          </a:p>
        </p:txBody>
      </p:sp>
      <p:sp>
        <p:nvSpPr>
          <p:cNvPr id="32" name="CuadroTexto 31">
            <a:extLst>
              <a:ext uri="{FF2B5EF4-FFF2-40B4-BE49-F238E27FC236}">
                <a16:creationId xmlns:a16="http://schemas.microsoft.com/office/drawing/2014/main" id="{47B5A368-B539-4ABB-ABF7-C37BFFA78F14}"/>
              </a:ext>
            </a:extLst>
          </p:cNvPr>
          <p:cNvSpPr txBox="1"/>
          <p:nvPr/>
        </p:nvSpPr>
        <p:spPr>
          <a:xfrm>
            <a:off x="-12777" y="5333162"/>
            <a:ext cx="997389" cy="261610"/>
          </a:xfrm>
          <a:prstGeom prst="rect">
            <a:avLst/>
          </a:prstGeom>
          <a:solidFill>
            <a:srgbClr val="9F026C"/>
          </a:solidFill>
        </p:spPr>
        <p:txBody>
          <a:bodyPr wrap="none" rtlCol="0">
            <a:spAutoFit/>
          </a:bodyPr>
          <a:lstStyle/>
          <a:p>
            <a:r>
              <a:rPr lang="es-MX" sz="1100" b="1" dirty="0">
                <a:solidFill>
                  <a:schemeClr val="bg1"/>
                </a:solidFill>
              </a:rPr>
              <a:t>RESULTADOS:</a:t>
            </a:r>
            <a:endParaRPr lang="es-AR" sz="1100" b="1" dirty="0">
              <a:solidFill>
                <a:schemeClr val="bg1"/>
              </a:solidFill>
            </a:endParaRPr>
          </a:p>
        </p:txBody>
      </p:sp>
      <p:sp>
        <p:nvSpPr>
          <p:cNvPr id="33" name="CuadroTexto 32">
            <a:extLst>
              <a:ext uri="{FF2B5EF4-FFF2-40B4-BE49-F238E27FC236}">
                <a16:creationId xmlns:a16="http://schemas.microsoft.com/office/drawing/2014/main" id="{C4A28E77-B0C2-4CF7-9424-6F2D7513FB18}"/>
              </a:ext>
            </a:extLst>
          </p:cNvPr>
          <p:cNvSpPr txBox="1"/>
          <p:nvPr/>
        </p:nvSpPr>
        <p:spPr>
          <a:xfrm>
            <a:off x="-8239" y="6828726"/>
            <a:ext cx="875561" cy="261610"/>
          </a:xfrm>
          <a:prstGeom prst="rect">
            <a:avLst/>
          </a:prstGeom>
          <a:solidFill>
            <a:srgbClr val="9F026C"/>
          </a:solidFill>
        </p:spPr>
        <p:txBody>
          <a:bodyPr wrap="none" rtlCol="0">
            <a:spAutoFit/>
          </a:bodyPr>
          <a:lstStyle/>
          <a:p>
            <a:r>
              <a:rPr lang="es-MX" sz="1100" b="1" dirty="0">
                <a:solidFill>
                  <a:schemeClr val="bg1"/>
                </a:solidFill>
              </a:rPr>
              <a:t>DISCUSIÓN:</a:t>
            </a:r>
            <a:endParaRPr lang="es-AR" sz="1100" b="1" dirty="0">
              <a:solidFill>
                <a:schemeClr val="bg1"/>
              </a:solidFill>
            </a:endParaRPr>
          </a:p>
        </p:txBody>
      </p:sp>
      <p:sp>
        <p:nvSpPr>
          <p:cNvPr id="34" name="CuadroTexto 33">
            <a:extLst>
              <a:ext uri="{FF2B5EF4-FFF2-40B4-BE49-F238E27FC236}">
                <a16:creationId xmlns:a16="http://schemas.microsoft.com/office/drawing/2014/main" id="{85A125E9-5FA3-4516-81C8-87EA6C34F6D6}"/>
              </a:ext>
            </a:extLst>
          </p:cNvPr>
          <p:cNvSpPr txBox="1"/>
          <p:nvPr/>
        </p:nvSpPr>
        <p:spPr>
          <a:xfrm>
            <a:off x="-17585" y="8074307"/>
            <a:ext cx="1007007" cy="261610"/>
          </a:xfrm>
          <a:prstGeom prst="rect">
            <a:avLst/>
          </a:prstGeom>
          <a:solidFill>
            <a:srgbClr val="9F026C"/>
          </a:solidFill>
        </p:spPr>
        <p:txBody>
          <a:bodyPr wrap="none" rtlCol="0">
            <a:spAutoFit/>
          </a:bodyPr>
          <a:lstStyle/>
          <a:p>
            <a:r>
              <a:rPr lang="es-MX" sz="1100" b="1" dirty="0">
                <a:solidFill>
                  <a:schemeClr val="bg1"/>
                </a:solidFill>
              </a:rPr>
              <a:t>CONCLUSIÓN:</a:t>
            </a:r>
            <a:endParaRPr lang="es-AR" sz="1100" b="1" dirty="0">
              <a:solidFill>
                <a:schemeClr val="bg1"/>
              </a:solidFill>
            </a:endParaRPr>
          </a:p>
        </p:txBody>
      </p:sp>
    </p:spTree>
    <p:extLst>
      <p:ext uri="{BB962C8B-B14F-4D97-AF65-F5344CB8AC3E}">
        <p14:creationId xmlns:p14="http://schemas.microsoft.com/office/powerpoint/2010/main" val="1442231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1148</TotalTime>
  <Words>262</Words>
  <Application>Microsoft Office PowerPoint</Application>
  <PresentationFormat>Personalizado</PresentationFormat>
  <Paragraphs>18</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Alejandra Benavides</dc:creator>
  <cp:lastModifiedBy>Windows 10</cp:lastModifiedBy>
  <cp:revision>61</cp:revision>
  <dcterms:created xsi:type="dcterms:W3CDTF">2023-10-17T12:08:16Z</dcterms:created>
  <dcterms:modified xsi:type="dcterms:W3CDTF">2024-10-17T12:42:22Z</dcterms:modified>
</cp:coreProperties>
</file>