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254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E8ECF4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rgbClr val="E8ECF4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2262" y="-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85764" y="2840569"/>
            <a:ext cx="4371976" cy="196003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1525" y="5181600"/>
            <a:ext cx="3600450" cy="2336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406301" y="5875866"/>
            <a:ext cx="4371976" cy="1816101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301" y="3875620"/>
            <a:ext cx="4371976" cy="200025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44660" y="2844800"/>
            <a:ext cx="1259088" cy="804545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7175" y="2046816"/>
            <a:ext cx="2272607" cy="853017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4 Marcador de texto"/>
          <p:cNvSpPr>
            <a:spLocks noGrp="1"/>
          </p:cNvSpPr>
          <p:nvPr>
            <p:ph type="body" sz="quarter" idx="21"/>
          </p:nvPr>
        </p:nvSpPr>
        <p:spPr>
          <a:xfrm>
            <a:off x="2612826" y="2046816"/>
            <a:ext cx="2273499" cy="853016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257175" y="364066"/>
            <a:ext cx="1692176" cy="154940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2010966" y="364069"/>
            <a:ext cx="2875360" cy="780415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3 Marcador de texto"/>
          <p:cNvSpPr>
            <a:spLocks noGrp="1"/>
          </p:cNvSpPr>
          <p:nvPr>
            <p:ph type="body" sz="half" idx="21"/>
          </p:nvPr>
        </p:nvSpPr>
        <p:spPr>
          <a:xfrm>
            <a:off x="257175" y="1913468"/>
            <a:ext cx="1692176" cy="625475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008162" y="6400801"/>
            <a:ext cx="3086101" cy="75565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2 Marcador de posición de imagen"/>
          <p:cNvSpPr>
            <a:spLocks noGrp="1"/>
          </p:cNvSpPr>
          <p:nvPr>
            <p:ph type="pic" sz="half" idx="21"/>
          </p:nvPr>
        </p:nvSpPr>
        <p:spPr>
          <a:xfrm>
            <a:off x="1008162" y="817032"/>
            <a:ext cx="3086101" cy="54864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08162" y="7156452"/>
            <a:ext cx="3086101" cy="10731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57175" y="366183"/>
            <a:ext cx="4629150" cy="152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627701" y="8594400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155" y="477545"/>
            <a:ext cx="1017795" cy="35004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2 Subtítulo"/>
          <p:cNvSpPr txBox="1">
            <a:spLocks noGrp="1"/>
          </p:cNvSpPr>
          <p:nvPr>
            <p:ph type="body" sz="quarter" idx="4294967295"/>
          </p:nvPr>
        </p:nvSpPr>
        <p:spPr>
          <a:xfrm>
            <a:off x="4135437" y="107950"/>
            <a:ext cx="1008063" cy="4699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</a:lstStyle>
          <a:p>
            <a:r>
              <a:rPr b="1" dirty="0"/>
              <a:t>N° P095</a:t>
            </a:r>
          </a:p>
        </p:txBody>
      </p:sp>
      <p:sp>
        <p:nvSpPr>
          <p:cNvPr id="96" name="1 Título"/>
          <p:cNvSpPr txBox="1">
            <a:spLocks noGrp="1"/>
          </p:cNvSpPr>
          <p:nvPr>
            <p:ph type="title" idx="4294967295"/>
          </p:nvPr>
        </p:nvSpPr>
        <p:spPr>
          <a:xfrm>
            <a:off x="123478" y="107949"/>
            <a:ext cx="3981797" cy="735015"/>
          </a:xfrm>
          <a:prstGeom prst="rect">
            <a:avLst/>
          </a:prstGeom>
          <a:solidFill>
            <a:srgbClr val="558ED5"/>
          </a:solidFill>
        </p:spPr>
        <p:txBody>
          <a:bodyPr/>
          <a:lstStyle>
            <a:lvl1pPr>
              <a:defRPr sz="1100" b="1">
                <a:solidFill>
                  <a:srgbClr val="FFFFFF"/>
                </a:solidFill>
              </a:defRPr>
            </a:lvl1pPr>
          </a:lstStyle>
          <a:p>
            <a:r>
              <a:rPr dirty="0"/>
              <a:t>ASOCIACIÓN ENTRE LOS RESULTADOS DE LA PRUEBA DE EJERCICIO CARDIOPULMONAR Y COMPLICACIONES POSTOPERATORIAS EN PACIENTES CANDIDATOS A CIRUGIA DE RESECCION PULMONAR.</a:t>
            </a:r>
          </a:p>
        </p:txBody>
      </p:sp>
      <p:sp>
        <p:nvSpPr>
          <p:cNvPr id="97" name="3 Rectángulo"/>
          <p:cNvSpPr txBox="1"/>
          <p:nvPr/>
        </p:nvSpPr>
        <p:spPr>
          <a:xfrm>
            <a:off x="25181" y="827583"/>
            <a:ext cx="4229042" cy="345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900"/>
            </a:pPr>
            <a:r>
              <a:t>Forlenza Parrao Rosario, Malet Ruiz José María </a:t>
            </a:r>
          </a:p>
          <a:p>
            <a:pPr algn="ctr">
              <a:defRPr sz="900"/>
            </a:pPr>
            <a:r>
              <a:t>Hospital de Rehabilitación Respiratoria María Ferrer. Buenos Aires, CABA</a:t>
            </a:r>
          </a:p>
        </p:txBody>
      </p:sp>
      <p:sp>
        <p:nvSpPr>
          <p:cNvPr id="98" name="5 Rectángulo"/>
          <p:cNvSpPr/>
          <p:nvPr/>
        </p:nvSpPr>
        <p:spPr>
          <a:xfrm>
            <a:off x="123477" y="1187624"/>
            <a:ext cx="4896546" cy="1408078"/>
          </a:xfrm>
          <a:prstGeom prst="rect">
            <a:avLst/>
          </a:prstGeom>
          <a:solidFill>
            <a:srgbClr val="DCE6F2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900"/>
            </a:pPr>
            <a:r>
              <a:rPr sz="950" dirty="0"/>
              <a:t>La </a:t>
            </a:r>
            <a:r>
              <a:rPr sz="950" dirty="0" err="1"/>
              <a:t>cirugía</a:t>
            </a:r>
            <a:r>
              <a:rPr sz="950" dirty="0"/>
              <a:t> para </a:t>
            </a:r>
            <a:r>
              <a:rPr sz="950" dirty="0" err="1"/>
              <a:t>cáncer</a:t>
            </a:r>
            <a:r>
              <a:rPr sz="950" dirty="0"/>
              <a:t> de </a:t>
            </a:r>
            <a:r>
              <a:rPr sz="950" dirty="0" err="1"/>
              <a:t>pulmón</a:t>
            </a:r>
            <a:r>
              <a:rPr sz="950" dirty="0"/>
              <a:t> es el </a:t>
            </a:r>
            <a:r>
              <a:rPr sz="950" dirty="0" err="1"/>
              <a:t>tratamiento</a:t>
            </a:r>
            <a:r>
              <a:rPr sz="950" dirty="0"/>
              <a:t> </a:t>
            </a:r>
            <a:r>
              <a:rPr sz="950" dirty="0" err="1"/>
              <a:t>óptimo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estadios</a:t>
            </a:r>
            <a:r>
              <a:rPr sz="950" dirty="0"/>
              <a:t> </a:t>
            </a:r>
            <a:r>
              <a:rPr sz="950" dirty="0" err="1"/>
              <a:t>iniciales</a:t>
            </a:r>
            <a:r>
              <a:rPr sz="950" dirty="0"/>
              <a:t>, </a:t>
            </a:r>
            <a:r>
              <a:rPr sz="950" dirty="0" err="1"/>
              <a:t>pero</a:t>
            </a:r>
            <a:r>
              <a:rPr sz="950" dirty="0"/>
              <a:t> las CPO </a:t>
            </a:r>
            <a:r>
              <a:rPr sz="950" dirty="0" err="1"/>
              <a:t>representan</a:t>
            </a:r>
            <a:r>
              <a:rPr sz="950" dirty="0"/>
              <a:t> </a:t>
            </a:r>
            <a:r>
              <a:rPr sz="950" dirty="0" err="1"/>
              <a:t>una</a:t>
            </a:r>
            <a:r>
              <a:rPr sz="950" dirty="0"/>
              <a:t> </a:t>
            </a:r>
            <a:r>
              <a:rPr sz="950" dirty="0" err="1"/>
              <a:t>fuente</a:t>
            </a:r>
            <a:r>
              <a:rPr sz="950" dirty="0"/>
              <a:t> de </a:t>
            </a:r>
            <a:r>
              <a:rPr sz="950" dirty="0" err="1"/>
              <a:t>morbimortalidad</a:t>
            </a:r>
            <a:r>
              <a:rPr sz="950" dirty="0"/>
              <a:t> evitable. La </a:t>
            </a:r>
            <a:r>
              <a:rPr sz="950" dirty="0" err="1"/>
              <a:t>evaluación</a:t>
            </a:r>
            <a:r>
              <a:rPr sz="950" dirty="0"/>
              <a:t> </a:t>
            </a:r>
            <a:r>
              <a:rPr sz="950" dirty="0" err="1"/>
              <a:t>preoperatoria</a:t>
            </a:r>
            <a:r>
              <a:rPr sz="950" dirty="0"/>
              <a:t> </a:t>
            </a:r>
            <a:r>
              <a:rPr sz="950" dirty="0" err="1"/>
              <a:t>busca</a:t>
            </a:r>
            <a:r>
              <a:rPr sz="950" dirty="0"/>
              <a:t> </a:t>
            </a:r>
            <a:r>
              <a:rPr sz="950" dirty="0" err="1"/>
              <a:t>identificar</a:t>
            </a:r>
            <a:r>
              <a:rPr sz="950" dirty="0"/>
              <a:t> </a:t>
            </a:r>
            <a:r>
              <a:rPr sz="950" dirty="0" err="1"/>
              <a:t>pacientes</a:t>
            </a:r>
            <a:r>
              <a:rPr sz="950" dirty="0"/>
              <a:t> con mayor </a:t>
            </a:r>
            <a:r>
              <a:rPr sz="950" dirty="0" err="1"/>
              <a:t>riesgo</a:t>
            </a:r>
            <a:r>
              <a:rPr sz="950" dirty="0"/>
              <a:t> de CPO.</a:t>
            </a:r>
          </a:p>
          <a:p>
            <a:pPr algn="just">
              <a:defRPr sz="900"/>
            </a:pPr>
            <a:r>
              <a:rPr sz="950" dirty="0"/>
              <a:t>La PECP </a:t>
            </a:r>
            <a:r>
              <a:rPr sz="950" dirty="0" err="1"/>
              <a:t>ofrecería</a:t>
            </a:r>
            <a:r>
              <a:rPr sz="950" dirty="0"/>
              <a:t> mayor </a:t>
            </a:r>
            <a:r>
              <a:rPr sz="950" dirty="0" err="1"/>
              <a:t>precisión</a:t>
            </a:r>
            <a:r>
              <a:rPr sz="950" dirty="0"/>
              <a:t> de </a:t>
            </a:r>
            <a:r>
              <a:rPr sz="950" dirty="0" err="1"/>
              <a:t>riesgo</a:t>
            </a:r>
            <a:r>
              <a:rPr sz="950" dirty="0"/>
              <a:t> </a:t>
            </a:r>
            <a:r>
              <a:rPr sz="950" dirty="0" err="1"/>
              <a:t>quirúrgico</a:t>
            </a:r>
            <a:r>
              <a:rPr sz="950" dirty="0"/>
              <a:t>,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comparación</a:t>
            </a:r>
            <a:r>
              <a:rPr sz="950" dirty="0"/>
              <a:t> con </a:t>
            </a:r>
            <a:r>
              <a:rPr sz="950" dirty="0" err="1"/>
              <a:t>los</a:t>
            </a:r>
            <a:r>
              <a:rPr sz="950" dirty="0"/>
              <a:t> </a:t>
            </a:r>
            <a:r>
              <a:rPr sz="950" dirty="0" err="1"/>
              <a:t>estudios</a:t>
            </a:r>
            <a:r>
              <a:rPr sz="950" dirty="0"/>
              <a:t> </a:t>
            </a:r>
            <a:r>
              <a:rPr sz="950" dirty="0" err="1"/>
              <a:t>en</a:t>
            </a:r>
            <a:r>
              <a:rPr sz="950" dirty="0"/>
              <a:t> </a:t>
            </a:r>
            <a:r>
              <a:rPr sz="950" dirty="0" err="1"/>
              <a:t>reposo</a:t>
            </a:r>
            <a:r>
              <a:rPr sz="950" dirty="0"/>
              <a:t>. Por </a:t>
            </a:r>
            <a:r>
              <a:rPr sz="950" dirty="0" err="1"/>
              <a:t>su</a:t>
            </a:r>
            <a:r>
              <a:rPr sz="950" dirty="0"/>
              <a:t> </a:t>
            </a:r>
            <a:r>
              <a:rPr sz="950" dirty="0" err="1"/>
              <a:t>complejidad</a:t>
            </a:r>
            <a:r>
              <a:rPr sz="950" dirty="0"/>
              <a:t> y alto </a:t>
            </a:r>
            <a:r>
              <a:rPr sz="950" dirty="0" err="1"/>
              <a:t>costo</a:t>
            </a:r>
            <a:r>
              <a:rPr sz="950" dirty="0"/>
              <a:t>, se </a:t>
            </a:r>
            <a:r>
              <a:rPr sz="950" dirty="0" err="1"/>
              <a:t>reserva</a:t>
            </a:r>
            <a:r>
              <a:rPr sz="950" dirty="0"/>
              <a:t> a </a:t>
            </a:r>
            <a:r>
              <a:rPr sz="950" dirty="0" err="1"/>
              <a:t>pacientes</a:t>
            </a:r>
            <a:r>
              <a:rPr sz="950" dirty="0"/>
              <a:t> que </a:t>
            </a:r>
            <a:r>
              <a:rPr sz="950" dirty="0" err="1"/>
              <a:t>presentan</a:t>
            </a:r>
            <a:r>
              <a:rPr sz="950" dirty="0"/>
              <a:t> </a:t>
            </a:r>
            <a:r>
              <a:rPr sz="950" dirty="0" err="1"/>
              <a:t>alteración</a:t>
            </a:r>
            <a:r>
              <a:rPr sz="950" dirty="0"/>
              <a:t> de </a:t>
            </a:r>
            <a:r>
              <a:rPr sz="950" dirty="0" err="1"/>
              <a:t>estos</a:t>
            </a:r>
            <a:r>
              <a:rPr sz="950" dirty="0"/>
              <a:t> </a:t>
            </a:r>
            <a:r>
              <a:rPr sz="950" dirty="0" err="1"/>
              <a:t>últimos</a:t>
            </a:r>
            <a:r>
              <a:rPr sz="950" dirty="0"/>
              <a:t>.</a:t>
            </a:r>
          </a:p>
          <a:p>
            <a:pPr algn="just">
              <a:defRPr sz="900"/>
            </a:pPr>
            <a:r>
              <a:rPr sz="950" dirty="0" err="1"/>
              <a:t>Valores</a:t>
            </a:r>
            <a:r>
              <a:rPr sz="950" dirty="0"/>
              <a:t> de VO</a:t>
            </a:r>
            <a:r>
              <a:rPr sz="950" baseline="-5999" dirty="0"/>
              <a:t>2</a:t>
            </a:r>
            <a:r>
              <a:rPr sz="950" dirty="0"/>
              <a:t>máx ≥ 20 ml/kg/min son </a:t>
            </a:r>
            <a:r>
              <a:rPr sz="950" dirty="0" err="1"/>
              <a:t>seguros</a:t>
            </a:r>
            <a:r>
              <a:rPr sz="950" dirty="0"/>
              <a:t> para </a:t>
            </a:r>
            <a:r>
              <a:rPr sz="950" dirty="0" err="1"/>
              <a:t>cualquier</a:t>
            </a:r>
            <a:r>
              <a:rPr sz="950" dirty="0"/>
              <a:t> </a:t>
            </a:r>
            <a:r>
              <a:rPr sz="950" dirty="0" err="1"/>
              <a:t>tipo</a:t>
            </a:r>
            <a:r>
              <a:rPr sz="950" dirty="0"/>
              <a:t> de </a:t>
            </a:r>
            <a:r>
              <a:rPr sz="950" dirty="0" err="1"/>
              <a:t>resección</a:t>
            </a:r>
            <a:r>
              <a:rPr sz="950" dirty="0"/>
              <a:t>, </a:t>
            </a:r>
            <a:r>
              <a:rPr sz="950" dirty="0" err="1"/>
              <a:t>mientras</a:t>
            </a:r>
            <a:r>
              <a:rPr sz="950" dirty="0"/>
              <a:t> que un VO</a:t>
            </a:r>
            <a:r>
              <a:rPr sz="950" baseline="-5999" dirty="0"/>
              <a:t>2</a:t>
            </a:r>
            <a:r>
              <a:rPr sz="950" dirty="0"/>
              <a:t>máx &lt; 10 ml/kg/min o &lt;35% es </a:t>
            </a:r>
            <a:r>
              <a:rPr sz="950" dirty="0" err="1"/>
              <a:t>una</a:t>
            </a:r>
            <a:r>
              <a:rPr sz="950" dirty="0"/>
              <a:t> </a:t>
            </a:r>
            <a:r>
              <a:rPr sz="950" dirty="0" err="1"/>
              <a:t>contraindicación</a:t>
            </a:r>
            <a:r>
              <a:rPr sz="950" dirty="0"/>
              <a:t> </a:t>
            </a:r>
            <a:r>
              <a:rPr sz="950" dirty="0" err="1"/>
              <a:t>relativa</a:t>
            </a:r>
            <a:r>
              <a:rPr sz="950" dirty="0"/>
              <a:t> para </a:t>
            </a:r>
            <a:r>
              <a:rPr sz="950" dirty="0" err="1"/>
              <a:t>cirugía</a:t>
            </a:r>
            <a:r>
              <a:rPr sz="950" dirty="0"/>
              <a:t>. </a:t>
            </a:r>
            <a:r>
              <a:rPr sz="950" dirty="0" err="1"/>
              <a:t>Valores</a:t>
            </a:r>
            <a:r>
              <a:rPr sz="950" dirty="0"/>
              <a:t> </a:t>
            </a:r>
            <a:r>
              <a:rPr sz="950" dirty="0" err="1"/>
              <a:t>intermedios</a:t>
            </a:r>
            <a:r>
              <a:rPr sz="950" dirty="0"/>
              <a:t> se </a:t>
            </a:r>
            <a:r>
              <a:rPr sz="950" dirty="0" err="1"/>
              <a:t>asocian</a:t>
            </a:r>
            <a:r>
              <a:rPr sz="950" dirty="0"/>
              <a:t> a </a:t>
            </a:r>
            <a:r>
              <a:rPr sz="950" dirty="0" err="1"/>
              <a:t>riesgo</a:t>
            </a:r>
            <a:r>
              <a:rPr sz="950" dirty="0"/>
              <a:t> </a:t>
            </a:r>
            <a:r>
              <a:rPr sz="950" dirty="0" err="1"/>
              <a:t>aumentado</a:t>
            </a:r>
            <a:r>
              <a:rPr sz="950" dirty="0"/>
              <a:t> de </a:t>
            </a:r>
            <a:r>
              <a:rPr sz="950" dirty="0" err="1"/>
              <a:t>morbimortalidad</a:t>
            </a:r>
            <a:r>
              <a:rPr sz="950" dirty="0"/>
              <a:t>.</a:t>
            </a:r>
          </a:p>
        </p:txBody>
      </p:sp>
      <p:sp>
        <p:nvSpPr>
          <p:cNvPr id="99" name="6 Rectángulo"/>
          <p:cNvSpPr/>
          <p:nvPr/>
        </p:nvSpPr>
        <p:spPr>
          <a:xfrm>
            <a:off x="123477" y="2680352"/>
            <a:ext cx="4896546" cy="384721"/>
          </a:xfrm>
          <a:prstGeom prst="rect">
            <a:avLst/>
          </a:prstGeom>
          <a:solidFill>
            <a:srgbClr val="DCE6F2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900" b="1" u="sng"/>
            </a:pPr>
            <a:r>
              <a:rPr sz="950" dirty="0" err="1"/>
              <a:t>Objetivo</a:t>
            </a:r>
            <a:r>
              <a:rPr sz="950" b="0" u="none" dirty="0"/>
              <a:t>: </a:t>
            </a:r>
            <a:r>
              <a:rPr sz="950" b="0" u="none" dirty="0" err="1"/>
              <a:t>Describir</a:t>
            </a:r>
            <a:r>
              <a:rPr sz="950" b="0" u="none" dirty="0"/>
              <a:t> </a:t>
            </a:r>
            <a:r>
              <a:rPr sz="950" b="0" u="none" dirty="0" err="1"/>
              <a:t>características</a:t>
            </a:r>
            <a:r>
              <a:rPr sz="950" b="0" u="none" dirty="0"/>
              <a:t> </a:t>
            </a:r>
            <a:r>
              <a:rPr sz="950" b="0" u="none" dirty="0" err="1"/>
              <a:t>clínicas</a:t>
            </a:r>
            <a:r>
              <a:rPr sz="950" b="0" u="none" dirty="0"/>
              <a:t> y </a:t>
            </a:r>
            <a:r>
              <a:rPr sz="950" b="0" u="none" dirty="0" err="1"/>
              <a:t>funcionales</a:t>
            </a:r>
            <a:r>
              <a:rPr sz="950" b="0" u="none" dirty="0"/>
              <a:t> de </a:t>
            </a:r>
            <a:r>
              <a:rPr sz="950" b="0" u="none" dirty="0" err="1"/>
              <a:t>pacientes</a:t>
            </a:r>
            <a:r>
              <a:rPr sz="950" b="0" u="none" dirty="0"/>
              <a:t> </a:t>
            </a:r>
            <a:r>
              <a:rPr sz="950" b="0" u="none" dirty="0" err="1"/>
              <a:t>candidatos</a:t>
            </a:r>
            <a:r>
              <a:rPr sz="950" b="0" u="none" dirty="0"/>
              <a:t> a  </a:t>
            </a:r>
            <a:r>
              <a:rPr sz="950" b="0" u="none" dirty="0" err="1"/>
              <a:t>resección</a:t>
            </a:r>
            <a:r>
              <a:rPr sz="950" b="0" u="none" dirty="0"/>
              <a:t> </a:t>
            </a:r>
            <a:r>
              <a:rPr sz="950" b="0" u="none" dirty="0" err="1"/>
              <a:t>pulmonar</a:t>
            </a:r>
            <a:r>
              <a:rPr sz="950" b="0" u="none" dirty="0"/>
              <a:t> </a:t>
            </a:r>
            <a:r>
              <a:rPr sz="950" b="0" u="none" dirty="0" err="1"/>
              <a:t>sometidos</a:t>
            </a:r>
            <a:r>
              <a:rPr sz="950" b="0" u="none" dirty="0"/>
              <a:t> a PECP, y </a:t>
            </a:r>
            <a:r>
              <a:rPr sz="950" b="0" u="none" dirty="0" err="1"/>
              <a:t>frecuencia</a:t>
            </a:r>
            <a:r>
              <a:rPr sz="950" b="0" u="none" dirty="0"/>
              <a:t> de CPO </a:t>
            </a:r>
            <a:r>
              <a:rPr sz="950" b="0" u="none" dirty="0" err="1"/>
              <a:t>según</a:t>
            </a:r>
            <a:r>
              <a:rPr sz="950" b="0" u="none" dirty="0"/>
              <a:t> VO</a:t>
            </a:r>
            <a:r>
              <a:rPr sz="950" b="0" u="none" baseline="-5999" dirty="0"/>
              <a:t>2</a:t>
            </a:r>
            <a:r>
              <a:rPr sz="950" b="0" u="none" dirty="0"/>
              <a:t>máx. </a:t>
            </a:r>
          </a:p>
        </p:txBody>
      </p:sp>
      <p:sp>
        <p:nvSpPr>
          <p:cNvPr id="100" name="7 Rectángulo"/>
          <p:cNvSpPr/>
          <p:nvPr/>
        </p:nvSpPr>
        <p:spPr>
          <a:xfrm>
            <a:off x="123477" y="3161691"/>
            <a:ext cx="4896546" cy="677108"/>
          </a:xfrm>
          <a:prstGeom prst="rect">
            <a:avLst/>
          </a:prstGeom>
          <a:solidFill>
            <a:srgbClr val="DCE6F2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900" b="1" u="sng"/>
            </a:pPr>
            <a:r>
              <a:rPr sz="950" dirty="0" err="1"/>
              <a:t>Materiales</a:t>
            </a:r>
            <a:r>
              <a:rPr sz="950" dirty="0"/>
              <a:t> y </a:t>
            </a:r>
            <a:r>
              <a:rPr sz="950" dirty="0" err="1"/>
              <a:t>Métodos</a:t>
            </a:r>
            <a:r>
              <a:rPr sz="950" b="0" u="none" dirty="0"/>
              <a:t>: </a:t>
            </a:r>
            <a:r>
              <a:rPr sz="950" b="0" u="none" dirty="0" err="1"/>
              <a:t>Estudio</a:t>
            </a:r>
            <a:r>
              <a:rPr sz="950" b="0" u="none" dirty="0"/>
              <a:t> </a:t>
            </a:r>
            <a:r>
              <a:rPr sz="950" b="0" u="none" dirty="0" err="1"/>
              <a:t>observacional</a:t>
            </a:r>
            <a:r>
              <a:rPr sz="950" b="0" u="none" dirty="0"/>
              <a:t>, </a:t>
            </a:r>
            <a:r>
              <a:rPr sz="950" b="0" u="none" dirty="0" err="1"/>
              <a:t>retrospectivo</a:t>
            </a:r>
            <a:r>
              <a:rPr sz="950" b="0" u="none" dirty="0"/>
              <a:t> y </a:t>
            </a:r>
            <a:r>
              <a:rPr sz="950" b="0" u="none" dirty="0" err="1"/>
              <a:t>descriptivo</a:t>
            </a:r>
            <a:r>
              <a:rPr sz="950" b="0" u="none" dirty="0"/>
              <a:t>. </a:t>
            </a:r>
            <a:r>
              <a:rPr sz="950" b="0" u="none" dirty="0" err="1"/>
              <a:t>Pacientes</a:t>
            </a:r>
            <a:r>
              <a:rPr sz="950" b="0" u="none" dirty="0"/>
              <a:t> ≥ 18 </a:t>
            </a:r>
            <a:r>
              <a:rPr sz="950" b="0" u="none" dirty="0" err="1"/>
              <a:t>años</a:t>
            </a:r>
            <a:r>
              <a:rPr sz="950" b="0" u="none" dirty="0"/>
              <a:t>, con PECP, </a:t>
            </a:r>
            <a:r>
              <a:rPr sz="950" b="0" u="none" dirty="0" err="1"/>
              <a:t>candidatos</a:t>
            </a:r>
            <a:r>
              <a:rPr sz="950" b="0" u="none" dirty="0"/>
              <a:t> a </a:t>
            </a:r>
            <a:r>
              <a:rPr sz="950" b="0" u="none" dirty="0" err="1"/>
              <a:t>resección</a:t>
            </a:r>
            <a:r>
              <a:rPr sz="950" b="0" u="none" dirty="0"/>
              <a:t> </a:t>
            </a:r>
            <a:r>
              <a:rPr sz="950" b="0" u="none" dirty="0" err="1"/>
              <a:t>pulmonar</a:t>
            </a:r>
            <a:r>
              <a:rPr sz="950" b="0" u="none" dirty="0"/>
              <a:t>, entre </a:t>
            </a:r>
            <a:r>
              <a:rPr sz="950" b="0" u="none" dirty="0" err="1"/>
              <a:t>enero</a:t>
            </a:r>
            <a:r>
              <a:rPr sz="950" b="0" u="none" dirty="0"/>
              <a:t> ’18 y mayo ’24. Se </a:t>
            </a:r>
            <a:r>
              <a:rPr sz="950" b="0" u="none" dirty="0" err="1"/>
              <a:t>recogieron</a:t>
            </a:r>
            <a:r>
              <a:rPr sz="950" b="0" u="none" dirty="0"/>
              <a:t> </a:t>
            </a:r>
            <a:r>
              <a:rPr sz="950" b="0" u="none" dirty="0" err="1"/>
              <a:t>datos</a:t>
            </a:r>
            <a:r>
              <a:rPr sz="950" b="0" u="none" dirty="0"/>
              <a:t> </a:t>
            </a:r>
            <a:r>
              <a:rPr sz="950" b="0" u="none" dirty="0" err="1"/>
              <a:t>demográficos</a:t>
            </a:r>
            <a:r>
              <a:rPr sz="950" b="0" u="none" dirty="0"/>
              <a:t>, </a:t>
            </a:r>
            <a:r>
              <a:rPr sz="950" b="0" u="none" dirty="0" err="1"/>
              <a:t>comorbilidades</a:t>
            </a:r>
            <a:r>
              <a:rPr sz="950" b="0" u="none" dirty="0"/>
              <a:t>, </a:t>
            </a:r>
            <a:r>
              <a:rPr sz="950" b="0" u="none" dirty="0" err="1"/>
              <a:t>resultados</a:t>
            </a:r>
            <a:r>
              <a:rPr sz="950" b="0" u="none" dirty="0"/>
              <a:t> de </a:t>
            </a:r>
            <a:r>
              <a:rPr sz="950" b="0" u="none" dirty="0" err="1"/>
              <a:t>estudios</a:t>
            </a:r>
            <a:r>
              <a:rPr sz="950" b="0" u="none" dirty="0"/>
              <a:t> </a:t>
            </a:r>
            <a:r>
              <a:rPr sz="950" b="0" u="none" dirty="0" err="1"/>
              <a:t>funcionales</a:t>
            </a:r>
            <a:r>
              <a:rPr sz="950" b="0" u="none" dirty="0"/>
              <a:t>, CPO, y </a:t>
            </a:r>
            <a:r>
              <a:rPr sz="950" b="0" u="none" dirty="0" err="1"/>
              <a:t>mortalidad</a:t>
            </a:r>
            <a:r>
              <a:rPr sz="950" b="0" u="none" dirty="0"/>
              <a:t> a 30 días. </a:t>
            </a:r>
            <a:r>
              <a:rPr sz="950" b="0" u="none" dirty="0" err="1"/>
              <a:t>Análisis</a:t>
            </a:r>
            <a:r>
              <a:rPr sz="950" b="0" u="none" dirty="0"/>
              <a:t> de </a:t>
            </a:r>
            <a:r>
              <a:rPr sz="950" b="0" u="none" dirty="0" err="1"/>
              <a:t>datos</a:t>
            </a:r>
            <a:r>
              <a:rPr sz="950" b="0" u="none" dirty="0"/>
              <a:t> con JASP v 0.18.3.  </a:t>
            </a:r>
          </a:p>
        </p:txBody>
      </p:sp>
      <p:sp>
        <p:nvSpPr>
          <p:cNvPr id="101" name="8 Rectángulo"/>
          <p:cNvSpPr/>
          <p:nvPr/>
        </p:nvSpPr>
        <p:spPr>
          <a:xfrm>
            <a:off x="123477" y="7424156"/>
            <a:ext cx="4896546" cy="1115690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900"/>
            </a:pPr>
            <a:r>
              <a:rPr sz="950" dirty="0"/>
              <a:t>40 </a:t>
            </a:r>
            <a:r>
              <a:rPr sz="950" dirty="0" err="1"/>
              <a:t>pacientes</a:t>
            </a:r>
            <a:r>
              <a:rPr sz="950" dirty="0"/>
              <a:t> </a:t>
            </a:r>
            <a:r>
              <a:rPr sz="950" dirty="0" err="1"/>
              <a:t>referidos</a:t>
            </a:r>
            <a:r>
              <a:rPr sz="950" dirty="0"/>
              <a:t> para </a:t>
            </a:r>
            <a:r>
              <a:rPr sz="950" dirty="0" err="1"/>
              <a:t>realización</a:t>
            </a:r>
            <a:r>
              <a:rPr sz="950" dirty="0"/>
              <a:t> de PECP; 35 con </a:t>
            </a:r>
            <a:r>
              <a:rPr sz="950" dirty="0" err="1"/>
              <a:t>información</a:t>
            </a:r>
            <a:r>
              <a:rPr sz="950" dirty="0"/>
              <a:t> </a:t>
            </a:r>
            <a:r>
              <a:rPr sz="950" dirty="0" err="1"/>
              <a:t>clínica</a:t>
            </a:r>
            <a:r>
              <a:rPr sz="950" dirty="0"/>
              <a:t> </a:t>
            </a:r>
            <a:r>
              <a:rPr sz="950" dirty="0" err="1"/>
              <a:t>completa</a:t>
            </a:r>
            <a:r>
              <a:rPr sz="950" dirty="0"/>
              <a:t>, 25 </a:t>
            </a:r>
            <a:r>
              <a:rPr sz="950" dirty="0" err="1"/>
              <a:t>sometidos</a:t>
            </a:r>
            <a:r>
              <a:rPr sz="950" dirty="0"/>
              <a:t> a </a:t>
            </a:r>
            <a:r>
              <a:rPr sz="950" dirty="0" err="1"/>
              <a:t>cirugía</a:t>
            </a:r>
            <a:r>
              <a:rPr sz="950" dirty="0"/>
              <a:t> de </a:t>
            </a:r>
            <a:r>
              <a:rPr sz="950" dirty="0" err="1"/>
              <a:t>resección</a:t>
            </a:r>
            <a:r>
              <a:rPr sz="950" dirty="0"/>
              <a:t>. Las </a:t>
            </a:r>
            <a:r>
              <a:rPr sz="950" dirty="0" err="1"/>
              <a:t>comorbilidades</a:t>
            </a:r>
            <a:r>
              <a:rPr sz="950" dirty="0"/>
              <a:t> </a:t>
            </a:r>
            <a:r>
              <a:rPr sz="950" dirty="0" err="1"/>
              <a:t>más</a:t>
            </a:r>
            <a:r>
              <a:rPr sz="950" dirty="0"/>
              <a:t> </a:t>
            </a:r>
            <a:r>
              <a:rPr sz="950" dirty="0" err="1"/>
              <a:t>frecuentes</a:t>
            </a:r>
            <a:r>
              <a:rPr sz="950" dirty="0"/>
              <a:t> </a:t>
            </a:r>
            <a:r>
              <a:rPr sz="950" dirty="0" err="1"/>
              <a:t>fueron</a:t>
            </a:r>
            <a:r>
              <a:rPr sz="950" dirty="0"/>
              <a:t> las </a:t>
            </a:r>
            <a:r>
              <a:rPr sz="950" dirty="0" err="1"/>
              <a:t>cardiovasculares</a:t>
            </a:r>
            <a:r>
              <a:rPr sz="950" dirty="0"/>
              <a:t> (CV), </a:t>
            </a:r>
            <a:r>
              <a:rPr sz="950" dirty="0" err="1"/>
              <a:t>principalmente</a:t>
            </a:r>
            <a:r>
              <a:rPr sz="950" dirty="0"/>
              <a:t> la HTA (56%), y la EPOC (48%). </a:t>
            </a:r>
          </a:p>
          <a:p>
            <a:pPr algn="just">
              <a:defRPr sz="900" u="sng"/>
            </a:pPr>
            <a:r>
              <a:rPr sz="950" dirty="0"/>
              <a:t>CPO</a:t>
            </a:r>
            <a:r>
              <a:rPr sz="950" u="none" dirty="0"/>
              <a:t>: 68% CPO </a:t>
            </a:r>
            <a:r>
              <a:rPr sz="950" u="none" dirty="0" err="1"/>
              <a:t>respiratorias</a:t>
            </a:r>
            <a:r>
              <a:rPr sz="950" u="none" dirty="0"/>
              <a:t>, 48% </a:t>
            </a:r>
            <a:r>
              <a:rPr sz="950" u="none" dirty="0" err="1"/>
              <a:t>infecciosas</a:t>
            </a:r>
            <a:r>
              <a:rPr sz="950" u="none" dirty="0"/>
              <a:t>, 42% CV, 8% </a:t>
            </a:r>
            <a:r>
              <a:rPr sz="950" u="none" dirty="0" err="1"/>
              <a:t>mortalidad</a:t>
            </a:r>
            <a:r>
              <a:rPr sz="950" u="none" dirty="0"/>
              <a:t>. </a:t>
            </a:r>
            <a:r>
              <a:rPr sz="950" b="1" u="none" dirty="0"/>
              <a:t>70% de las CPO CV, 64% de las CPO </a:t>
            </a:r>
            <a:r>
              <a:rPr sz="950" b="1" u="none" dirty="0" err="1"/>
              <a:t>respiratorias</a:t>
            </a:r>
            <a:r>
              <a:rPr sz="950" b="1" u="none" dirty="0"/>
              <a:t> y 75% de las CPO </a:t>
            </a:r>
            <a:r>
              <a:rPr sz="950" b="1" u="none" dirty="0" err="1"/>
              <a:t>infecciosas</a:t>
            </a:r>
            <a:r>
              <a:rPr sz="950" b="1" u="none" dirty="0"/>
              <a:t> </a:t>
            </a:r>
            <a:r>
              <a:rPr sz="950" b="1" u="none" dirty="0" err="1"/>
              <a:t>ocurrieron</a:t>
            </a:r>
            <a:r>
              <a:rPr sz="950" b="1" u="none" dirty="0"/>
              <a:t> </a:t>
            </a:r>
            <a:r>
              <a:rPr sz="950" b="1" u="none" dirty="0" err="1"/>
              <a:t>en</a:t>
            </a:r>
            <a:r>
              <a:rPr sz="950" b="1" u="none" dirty="0"/>
              <a:t> el </a:t>
            </a:r>
            <a:r>
              <a:rPr sz="950" b="1" u="none" dirty="0" err="1"/>
              <a:t>grupo</a:t>
            </a:r>
            <a:r>
              <a:rPr sz="950" b="1" u="none" dirty="0"/>
              <a:t> con VO2max &lt;20</a:t>
            </a:r>
            <a:r>
              <a:rPr sz="950" u="none" dirty="0"/>
              <a:t>. </a:t>
            </a:r>
            <a:r>
              <a:rPr sz="950" b="1" u="none" dirty="0"/>
              <a:t>Las dos </a:t>
            </a:r>
            <a:r>
              <a:rPr sz="950" b="1" u="none" dirty="0" err="1"/>
              <a:t>muertes</a:t>
            </a:r>
            <a:r>
              <a:rPr sz="950" b="1" u="none" dirty="0"/>
              <a:t> se </a:t>
            </a:r>
            <a:r>
              <a:rPr sz="950" b="1" u="none" dirty="0" err="1"/>
              <a:t>registraron</a:t>
            </a:r>
            <a:r>
              <a:rPr sz="950" b="1" u="none" dirty="0"/>
              <a:t> </a:t>
            </a:r>
            <a:r>
              <a:rPr sz="950" b="1" u="none" dirty="0" err="1"/>
              <a:t>en</a:t>
            </a:r>
            <a:r>
              <a:rPr sz="950" b="1" u="none" dirty="0"/>
              <a:t> el </a:t>
            </a:r>
            <a:r>
              <a:rPr sz="950" b="1" u="none" dirty="0" err="1"/>
              <a:t>grupo</a:t>
            </a:r>
            <a:r>
              <a:rPr sz="950" b="1" u="none" dirty="0"/>
              <a:t> de </a:t>
            </a:r>
            <a:r>
              <a:rPr sz="950" b="1" u="none" dirty="0" err="1"/>
              <a:t>pacientes</a:t>
            </a:r>
            <a:r>
              <a:rPr sz="950" b="1" u="none" dirty="0"/>
              <a:t> con VO2max &lt;20, umbral </a:t>
            </a:r>
            <a:r>
              <a:rPr sz="950" b="1" u="none" dirty="0" err="1"/>
              <a:t>precoz</a:t>
            </a:r>
            <a:r>
              <a:rPr sz="950" b="1" u="none" dirty="0"/>
              <a:t> y VE/VCO2 &gt;35</a:t>
            </a:r>
            <a:r>
              <a:rPr sz="950" u="none" dirty="0"/>
              <a:t>.</a:t>
            </a:r>
          </a:p>
        </p:txBody>
      </p:sp>
      <p:sp>
        <p:nvSpPr>
          <p:cNvPr id="102" name="10 CuadroTexto"/>
          <p:cNvSpPr txBox="1"/>
          <p:nvPr/>
        </p:nvSpPr>
        <p:spPr>
          <a:xfrm>
            <a:off x="123477" y="3898366"/>
            <a:ext cx="4896546" cy="228512"/>
          </a:xfrm>
          <a:prstGeom prst="rect">
            <a:avLst/>
          </a:prstGeom>
          <a:solidFill>
            <a:srgbClr val="558E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000" b="1" u="sng">
                <a:solidFill>
                  <a:srgbClr val="FFFFFF"/>
                </a:solidFill>
              </a:defRPr>
            </a:lvl1pPr>
          </a:lstStyle>
          <a:p>
            <a:r>
              <a:t>RESULTADOS</a:t>
            </a:r>
          </a:p>
        </p:txBody>
      </p:sp>
      <p:graphicFrame>
        <p:nvGraphicFramePr>
          <p:cNvPr id="103" name="12 Tabla"/>
          <p:cNvGraphicFramePr/>
          <p:nvPr>
            <p:extLst>
              <p:ext uri="{D42A27DB-BD31-4B8C-83A1-F6EECF244321}">
                <p14:modId xmlns:p14="http://schemas.microsoft.com/office/powerpoint/2010/main" val="1603556292"/>
              </p:ext>
            </p:extLst>
          </p:nvPr>
        </p:nvGraphicFramePr>
        <p:xfrm>
          <a:off x="136178" y="4202442"/>
          <a:ext cx="4854226" cy="124777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55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187"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900" b="1"/>
                        <a:t>Características clínicas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chemeClr val="accent1"/>
                      </a:solidFill>
                    </a:lnL>
                    <a:lnR w="25400">
                      <a:solidFill>
                        <a:schemeClr val="accent1"/>
                      </a:solidFill>
                    </a:lnR>
                    <a:lnT w="25400">
                      <a:solidFill>
                        <a:schemeClr val="accent1"/>
                      </a:solidFill>
                    </a:lnT>
                    <a:lnB w="25400">
                      <a:solidFill>
                        <a:schemeClr val="accent1"/>
                      </a:solidFill>
                    </a:lnB>
                    <a:solidFill>
                      <a:srgbClr val="E8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900" b="1" dirty="0" err="1"/>
                        <a:t>Características</a:t>
                      </a:r>
                      <a:r>
                        <a:rPr sz="900" b="1" dirty="0"/>
                        <a:t> </a:t>
                      </a:r>
                      <a:r>
                        <a:rPr sz="900" b="1" dirty="0" err="1"/>
                        <a:t>funcionales</a:t>
                      </a:r>
                      <a:endParaRPr sz="900" b="1" dirty="0"/>
                    </a:p>
                  </a:txBody>
                  <a:tcPr marL="0" marR="0" marT="0" marB="0" anchor="ctr" horzOverflow="overflow">
                    <a:lnL w="25400">
                      <a:solidFill>
                        <a:schemeClr val="accent1"/>
                      </a:solidFill>
                    </a:lnL>
                    <a:lnT w="25400">
                      <a:solidFill>
                        <a:schemeClr val="accent1"/>
                      </a:solidFill>
                    </a:lnT>
                    <a:lnB w="25400">
                      <a:solidFill>
                        <a:schemeClr val="accent1"/>
                      </a:solidFill>
                    </a:lnB>
                    <a:solidFill>
                      <a:srgbClr val="E8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8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Hombres</a:t>
                      </a:r>
                    </a:p>
                  </a:txBody>
                  <a:tcPr marL="0" marR="0" marT="0" marB="0" anchor="b" horzOverflow="overflow">
                    <a:lnT w="25400">
                      <a:solidFill>
                        <a:schemeClr val="accent1"/>
                      </a:solidFill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13 (52%)</a:t>
                      </a:r>
                    </a:p>
                  </a:txBody>
                  <a:tcPr marL="0" marR="0" marT="0" marB="0" anchor="b" horzOverflow="overflow">
                    <a:lnT w="25400">
                      <a:solidFill>
                        <a:schemeClr val="accent1"/>
                      </a:solidFill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 dirty="0"/>
                        <a:t>VEF1 </a:t>
                      </a:r>
                      <a:r>
                        <a:rPr sz="1000" dirty="0" err="1"/>
                        <a:t>preBD</a:t>
                      </a:r>
                      <a:r>
                        <a:rPr sz="1000" dirty="0"/>
                        <a:t> (%)</a:t>
                      </a:r>
                    </a:p>
                  </a:txBody>
                  <a:tcPr marL="0" marR="0" marT="0" marB="0" anchor="b" horzOverflow="overflow">
                    <a:lnT w="25400">
                      <a:solidFill>
                        <a:schemeClr val="accent1"/>
                      </a:solidFill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 77 (54.5-86)</a:t>
                      </a:r>
                    </a:p>
                  </a:txBody>
                  <a:tcPr marL="0" marR="0" marT="0" marB="0" anchor="b" horzOverflow="overflow">
                    <a:lnT w="25400">
                      <a:solidFill>
                        <a:schemeClr val="accent1"/>
                      </a:solidFill>
                    </a:lnT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94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Edad (años)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64 (57-71)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/>
                      </a:pPr>
                      <a:r>
                        <a:t>VO</a:t>
                      </a:r>
                      <a:r>
                        <a:rPr baseline="-5999"/>
                        <a:t>2</a:t>
                      </a:r>
                      <a:r>
                        <a:t>máx (mL/kg/min)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18.1 (15.5 - 21.7)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45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TBQ (n)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22 (88)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/>
                      </a:pPr>
                      <a:r>
                        <a:t>VO</a:t>
                      </a:r>
                      <a:r>
                        <a:rPr baseline="-5999"/>
                        <a:t>2</a:t>
                      </a:r>
                      <a:r>
                        <a:t>máx &gt; 20 mL/kg/min (n)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10 (40%)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94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EPOC (n)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12 (48%)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/>
                      </a:pPr>
                      <a:r>
                        <a:t>VO</a:t>
                      </a:r>
                      <a:r>
                        <a:rPr baseline="-5999"/>
                        <a:t>2</a:t>
                      </a:r>
                      <a:r>
                        <a:t>máx &gt; 15 mL/kg/min (n)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20 (80%)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94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HTA (n)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/>
                        <a:t>  14 (56%)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/>
                      </a:pPr>
                      <a:r>
                        <a:rPr i="1"/>
                        <a:t>S</a:t>
                      </a:r>
                      <a:r>
                        <a:t> VE/VCO</a:t>
                      </a:r>
                      <a:r>
                        <a:rPr baseline="-5999"/>
                        <a:t>2</a:t>
                      </a:r>
                      <a:r>
                        <a:t> &gt; 35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000" dirty="0"/>
                        <a:t>11 (44%)</a:t>
                      </a:r>
                    </a:p>
                  </a:txBody>
                  <a:tcPr marL="0" marR="0" marT="0" marB="0" anchor="b" horzOverflow="overflow"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4" name="13 Rectángulo"/>
          <p:cNvSpPr/>
          <p:nvPr/>
        </p:nvSpPr>
        <p:spPr>
          <a:xfrm>
            <a:off x="123477" y="8611029"/>
            <a:ext cx="4896546" cy="384721"/>
          </a:xfrm>
          <a:prstGeom prst="rect">
            <a:avLst/>
          </a:prstGeom>
          <a:solidFill>
            <a:srgbClr val="B9CDE5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900" b="1" u="sng"/>
            </a:pPr>
            <a:r>
              <a:rPr sz="950" dirty="0" err="1"/>
              <a:t>Conclusiones</a:t>
            </a:r>
            <a:r>
              <a:rPr sz="950" b="0" u="none" dirty="0"/>
              <a:t>: La PECP es la </a:t>
            </a:r>
            <a:r>
              <a:rPr sz="950" b="0" u="none" dirty="0" err="1"/>
              <a:t>mejor</a:t>
            </a:r>
            <a:r>
              <a:rPr sz="950" b="0" u="none" dirty="0"/>
              <a:t> </a:t>
            </a:r>
            <a:r>
              <a:rPr sz="950" b="0" u="none" dirty="0" err="1"/>
              <a:t>herramienta</a:t>
            </a:r>
            <a:r>
              <a:rPr sz="950" b="0" u="none" dirty="0"/>
              <a:t> disponible para </a:t>
            </a:r>
            <a:r>
              <a:rPr sz="950" b="0" u="none" dirty="0" err="1"/>
              <a:t>evaluar</a:t>
            </a:r>
            <a:r>
              <a:rPr sz="950" b="0" u="none" dirty="0"/>
              <a:t> el </a:t>
            </a:r>
            <a:r>
              <a:rPr sz="950" b="0" u="none" dirty="0" err="1"/>
              <a:t>riesgo</a:t>
            </a:r>
            <a:r>
              <a:rPr sz="950" b="0" u="none" dirty="0"/>
              <a:t> </a:t>
            </a:r>
            <a:r>
              <a:rPr sz="950" b="0" u="none" dirty="0" err="1"/>
              <a:t>quirúrgico</a:t>
            </a:r>
            <a:r>
              <a:rPr sz="950" b="0" u="none" dirty="0"/>
              <a:t> </a:t>
            </a:r>
            <a:r>
              <a:rPr sz="950" b="0" u="none" dirty="0" err="1"/>
              <a:t>en</a:t>
            </a:r>
            <a:r>
              <a:rPr sz="950" b="0" u="none" dirty="0"/>
              <a:t> </a:t>
            </a:r>
            <a:r>
              <a:rPr sz="950" b="0" u="none" dirty="0" err="1"/>
              <a:t>pacientes</a:t>
            </a:r>
            <a:r>
              <a:rPr sz="950" b="0" u="none" dirty="0"/>
              <a:t> </a:t>
            </a:r>
            <a:r>
              <a:rPr sz="950" b="0" u="none" dirty="0" err="1"/>
              <a:t>candidatos</a:t>
            </a:r>
            <a:r>
              <a:rPr sz="950" b="0" u="none" dirty="0"/>
              <a:t> a </a:t>
            </a:r>
            <a:r>
              <a:rPr sz="950" b="0" u="none" dirty="0" err="1"/>
              <a:t>resección</a:t>
            </a:r>
            <a:r>
              <a:rPr sz="950" b="0" u="none" dirty="0"/>
              <a:t> </a:t>
            </a:r>
            <a:r>
              <a:rPr sz="950" b="0" u="none" dirty="0" err="1"/>
              <a:t>pulmonar</a:t>
            </a:r>
            <a:r>
              <a:rPr sz="950" b="0" u="none" dirty="0"/>
              <a:t>. El VO2max es un </a:t>
            </a:r>
            <a:r>
              <a:rPr sz="950" b="0" u="none" dirty="0" err="1"/>
              <a:t>sólido</a:t>
            </a:r>
            <a:r>
              <a:rPr sz="950" b="0" u="none" dirty="0"/>
              <a:t> predictor de CPO.   </a:t>
            </a:r>
          </a:p>
        </p:txBody>
      </p:sp>
      <p:pic>
        <p:nvPicPr>
          <p:cNvPr id="3" name="Imagen 2" descr="Gráfico, Gráfico de cajas y bigotes&#10;&#10;Descripción generada automáticamente">
            <a:extLst>
              <a:ext uri="{FF2B5EF4-FFF2-40B4-BE49-F238E27FC236}">
                <a16:creationId xmlns:a16="http://schemas.microsoft.com/office/drawing/2014/main" id="{D3176459-5496-22B2-6573-6B1AE8316A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8" y="5616868"/>
            <a:ext cx="2497670" cy="1665113"/>
          </a:xfrm>
          <a:prstGeom prst="rect">
            <a:avLst/>
          </a:prstGeom>
        </p:spPr>
      </p:pic>
      <p:pic>
        <p:nvPicPr>
          <p:cNvPr id="5" name="Imagen 4" descr="Gráfico, Gráfico de cajas y bigotes&#10;&#10;Descripción generada automáticamente">
            <a:extLst>
              <a:ext uri="{FF2B5EF4-FFF2-40B4-BE49-F238E27FC236}">
                <a16:creationId xmlns:a16="http://schemas.microsoft.com/office/drawing/2014/main" id="{96B4E576-D763-02BE-BE46-AAA73CE336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910" y="5577780"/>
            <a:ext cx="2573439" cy="171562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498</Words>
  <Application>Microsoft Office PowerPoint</Application>
  <PresentationFormat>Presentación en pantalla (16:9)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ASOCIACIÓN ENTRE LOS RESULTADOS DE LA PRUEBA DE EJERCICIO CARDIOPULMONAR Y COMPLICACIONES POSTOPERATORIAS EN PACIENTES CANDIDATOS A CIRUGIA DE RESECCION PULMONAR.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Rosario Soledad Forlenza Parrao</dc:creator>
  <cp:lastModifiedBy>Rosario Soledad Forlenza Parrao</cp:lastModifiedBy>
  <cp:revision>3</cp:revision>
  <dcterms:modified xsi:type="dcterms:W3CDTF">2024-10-17T22:38:41Z</dcterms:modified>
</cp:coreProperties>
</file>