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5040313"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15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100" d="100"/>
          <a:sy n="100" d="100"/>
        </p:scale>
        <p:origin x="1830" y="-2862"/>
      </p:cViewPr>
      <p:guideLst>
        <p:guide orient="horz" pos="2880"/>
        <p:guide pos="15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78024" y="1496484"/>
            <a:ext cx="4284266" cy="3183467"/>
          </a:xfrm>
        </p:spPr>
        <p:txBody>
          <a:bodyPr anchor="b"/>
          <a:lstStyle>
            <a:lvl1pPr algn="ctr">
              <a:defRPr sz="330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30039" y="4802717"/>
            <a:ext cx="3780235" cy="2207683"/>
          </a:xfrm>
        </p:spPr>
        <p:txBody>
          <a:bodyPr/>
          <a:lstStyle>
            <a:lvl1pPr marL="0" indent="0" algn="ctr">
              <a:buNone/>
              <a:defRPr sz="1323"/>
            </a:lvl1pPr>
            <a:lvl2pPr marL="252009" indent="0" algn="ctr">
              <a:buNone/>
              <a:defRPr sz="1102"/>
            </a:lvl2pPr>
            <a:lvl3pPr marL="504017" indent="0" algn="ctr">
              <a:buNone/>
              <a:defRPr sz="992"/>
            </a:lvl3pPr>
            <a:lvl4pPr marL="756026" indent="0" algn="ctr">
              <a:buNone/>
              <a:defRPr sz="882"/>
            </a:lvl4pPr>
            <a:lvl5pPr marL="1008035" indent="0" algn="ctr">
              <a:buNone/>
              <a:defRPr sz="882"/>
            </a:lvl5pPr>
            <a:lvl6pPr marL="1260043" indent="0" algn="ctr">
              <a:buNone/>
              <a:defRPr sz="882"/>
            </a:lvl6pPr>
            <a:lvl7pPr marL="1512052" indent="0" algn="ctr">
              <a:buNone/>
              <a:defRPr sz="882"/>
            </a:lvl7pPr>
            <a:lvl8pPr marL="1764060" indent="0" algn="ctr">
              <a:buNone/>
              <a:defRPr sz="882"/>
            </a:lvl8pPr>
            <a:lvl9pPr marL="2016069" indent="0" algn="ctr">
              <a:buNone/>
              <a:defRPr sz="88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358340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03065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06975" y="486834"/>
            <a:ext cx="1086817"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6522" y="486834"/>
            <a:ext cx="3197449"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559051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41329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43897" y="2279653"/>
            <a:ext cx="4347270" cy="3803649"/>
          </a:xfrm>
        </p:spPr>
        <p:txBody>
          <a:bodyPr anchor="b"/>
          <a:lstStyle>
            <a:lvl1pPr>
              <a:defRPr sz="330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3897" y="6119286"/>
            <a:ext cx="4347270" cy="2000249"/>
          </a:xfrm>
        </p:spPr>
        <p:txBody>
          <a:bodyPr/>
          <a:lstStyle>
            <a:lvl1pPr marL="0" indent="0">
              <a:buNone/>
              <a:defRPr sz="1323">
                <a:solidFill>
                  <a:schemeClr val="tx1"/>
                </a:solidFill>
              </a:defRPr>
            </a:lvl1pPr>
            <a:lvl2pPr marL="252009" indent="0">
              <a:buNone/>
              <a:defRPr sz="1102">
                <a:solidFill>
                  <a:schemeClr val="tx1">
                    <a:tint val="75000"/>
                  </a:schemeClr>
                </a:solidFill>
              </a:defRPr>
            </a:lvl2pPr>
            <a:lvl3pPr marL="504017" indent="0">
              <a:buNone/>
              <a:defRPr sz="992">
                <a:solidFill>
                  <a:schemeClr val="tx1">
                    <a:tint val="75000"/>
                  </a:schemeClr>
                </a:solidFill>
              </a:defRPr>
            </a:lvl3pPr>
            <a:lvl4pPr marL="756026" indent="0">
              <a:buNone/>
              <a:defRPr sz="882">
                <a:solidFill>
                  <a:schemeClr val="tx1">
                    <a:tint val="75000"/>
                  </a:schemeClr>
                </a:solidFill>
              </a:defRPr>
            </a:lvl4pPr>
            <a:lvl5pPr marL="1008035" indent="0">
              <a:buNone/>
              <a:defRPr sz="882">
                <a:solidFill>
                  <a:schemeClr val="tx1">
                    <a:tint val="75000"/>
                  </a:schemeClr>
                </a:solidFill>
              </a:defRPr>
            </a:lvl5pPr>
            <a:lvl6pPr marL="1260043" indent="0">
              <a:buNone/>
              <a:defRPr sz="882">
                <a:solidFill>
                  <a:schemeClr val="tx1">
                    <a:tint val="75000"/>
                  </a:schemeClr>
                </a:solidFill>
              </a:defRPr>
            </a:lvl6pPr>
            <a:lvl7pPr marL="1512052" indent="0">
              <a:buNone/>
              <a:defRPr sz="882">
                <a:solidFill>
                  <a:schemeClr val="tx1">
                    <a:tint val="75000"/>
                  </a:schemeClr>
                </a:solidFill>
              </a:defRPr>
            </a:lvl7pPr>
            <a:lvl8pPr marL="1764060" indent="0">
              <a:buNone/>
              <a:defRPr sz="882">
                <a:solidFill>
                  <a:schemeClr val="tx1">
                    <a:tint val="75000"/>
                  </a:schemeClr>
                </a:solidFill>
              </a:defRPr>
            </a:lvl8pPr>
            <a:lvl9pPr marL="2016069" indent="0">
              <a:buNone/>
              <a:defRPr sz="88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02621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46522" y="2434167"/>
            <a:ext cx="2142133"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551658" y="2434167"/>
            <a:ext cx="2142133"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262377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47178" y="486836"/>
            <a:ext cx="4347270"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7179" y="2241551"/>
            <a:ext cx="2132288" cy="1098549"/>
          </a:xfrm>
        </p:spPr>
        <p:txBody>
          <a:bodyPr anchor="b"/>
          <a:lstStyle>
            <a:lvl1pPr marL="0" indent="0">
              <a:buNone/>
              <a:defRPr sz="1323" b="1"/>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s-ES"/>
              <a:t>Haga clic para modificar los estilos de texto del patrón</a:t>
            </a:r>
          </a:p>
        </p:txBody>
      </p:sp>
      <p:sp>
        <p:nvSpPr>
          <p:cNvPr id="4" name="Content Placeholder 3"/>
          <p:cNvSpPr>
            <a:spLocks noGrp="1"/>
          </p:cNvSpPr>
          <p:nvPr>
            <p:ph sz="half" idx="2"/>
          </p:nvPr>
        </p:nvSpPr>
        <p:spPr>
          <a:xfrm>
            <a:off x="347179" y="3340100"/>
            <a:ext cx="2132288"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51658" y="2241551"/>
            <a:ext cx="2142790" cy="1098549"/>
          </a:xfrm>
        </p:spPr>
        <p:txBody>
          <a:bodyPr anchor="b"/>
          <a:lstStyle>
            <a:lvl1pPr marL="0" indent="0">
              <a:buNone/>
              <a:defRPr sz="1323" b="1"/>
            </a:lvl1pPr>
            <a:lvl2pPr marL="252009" indent="0">
              <a:buNone/>
              <a:defRPr sz="1102" b="1"/>
            </a:lvl2pPr>
            <a:lvl3pPr marL="504017" indent="0">
              <a:buNone/>
              <a:defRPr sz="992" b="1"/>
            </a:lvl3pPr>
            <a:lvl4pPr marL="756026" indent="0">
              <a:buNone/>
              <a:defRPr sz="882" b="1"/>
            </a:lvl4pPr>
            <a:lvl5pPr marL="1008035" indent="0">
              <a:buNone/>
              <a:defRPr sz="882" b="1"/>
            </a:lvl5pPr>
            <a:lvl6pPr marL="1260043" indent="0">
              <a:buNone/>
              <a:defRPr sz="882" b="1"/>
            </a:lvl6pPr>
            <a:lvl7pPr marL="1512052" indent="0">
              <a:buNone/>
              <a:defRPr sz="882" b="1"/>
            </a:lvl7pPr>
            <a:lvl8pPr marL="1764060" indent="0">
              <a:buNone/>
              <a:defRPr sz="882" b="1"/>
            </a:lvl8pPr>
            <a:lvl9pPr marL="2016069" indent="0">
              <a:buNone/>
              <a:defRPr sz="882" b="1"/>
            </a:lvl9pPr>
          </a:lstStyle>
          <a:p>
            <a:pPr lvl="0"/>
            <a:r>
              <a:rPr lang="es-ES"/>
              <a:t>Haga clic para modificar los estilos de texto del patrón</a:t>
            </a:r>
          </a:p>
        </p:txBody>
      </p:sp>
      <p:sp>
        <p:nvSpPr>
          <p:cNvPr id="6" name="Content Placeholder 5"/>
          <p:cNvSpPr>
            <a:spLocks noGrp="1"/>
          </p:cNvSpPr>
          <p:nvPr>
            <p:ph sz="quarter" idx="4"/>
          </p:nvPr>
        </p:nvSpPr>
        <p:spPr>
          <a:xfrm>
            <a:off x="2551658" y="3340100"/>
            <a:ext cx="2142790"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8" name="Footer Placeholder 7"/>
          <p:cNvSpPr>
            <a:spLocks noGrp="1"/>
          </p:cNvSpPr>
          <p:nvPr>
            <p:ph type="ftr" sz="quarter" idx="11"/>
          </p:nvPr>
        </p:nvSpPr>
        <p:spPr/>
        <p:txBody>
          <a:bodyPr/>
          <a:lstStyle/>
          <a:p>
            <a:endParaRPr lang="es-AR" dirty="0"/>
          </a:p>
        </p:txBody>
      </p:sp>
      <p:sp>
        <p:nvSpPr>
          <p:cNvPr id="9" name="Slide Number Placeholder 8"/>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267094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4" name="Footer Placeholder 3"/>
          <p:cNvSpPr>
            <a:spLocks noGrp="1"/>
          </p:cNvSpPr>
          <p:nvPr>
            <p:ph type="ftr" sz="quarter" idx="11"/>
          </p:nvPr>
        </p:nvSpPr>
        <p:spPr/>
        <p:txBody>
          <a:bodyPr/>
          <a:lstStyle/>
          <a:p>
            <a:endParaRPr lang="es-AR" dirty="0"/>
          </a:p>
        </p:txBody>
      </p:sp>
      <p:sp>
        <p:nvSpPr>
          <p:cNvPr id="5" name="Slide Number Placeholder 4"/>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313841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3" name="Footer Placeholder 2"/>
          <p:cNvSpPr>
            <a:spLocks noGrp="1"/>
          </p:cNvSpPr>
          <p:nvPr>
            <p:ph type="ftr" sz="quarter" idx="11"/>
          </p:nvPr>
        </p:nvSpPr>
        <p:spPr/>
        <p:txBody>
          <a:bodyPr/>
          <a:lstStyle/>
          <a:p>
            <a:endParaRPr lang="es-AR" dirty="0"/>
          </a:p>
        </p:txBody>
      </p:sp>
      <p:sp>
        <p:nvSpPr>
          <p:cNvPr id="4" name="Slide Number Placeholder 3"/>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06144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78" y="609600"/>
            <a:ext cx="1625632" cy="2133600"/>
          </a:xfrm>
        </p:spPr>
        <p:txBody>
          <a:bodyPr anchor="b"/>
          <a:lstStyle>
            <a:lvl1pPr>
              <a:defRPr sz="1764"/>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42790" y="1316569"/>
            <a:ext cx="2551658" cy="6498167"/>
          </a:xfrm>
        </p:spPr>
        <p:txBody>
          <a:bodyPr/>
          <a:lstStyle>
            <a:lvl1pPr>
              <a:defRPr sz="1764"/>
            </a:lvl1pPr>
            <a:lvl2pPr>
              <a:defRPr sz="1543"/>
            </a:lvl2pPr>
            <a:lvl3pPr>
              <a:defRPr sz="1323"/>
            </a:lvl3pPr>
            <a:lvl4pPr>
              <a:defRPr sz="1102"/>
            </a:lvl4pPr>
            <a:lvl5pPr>
              <a:defRPr sz="1102"/>
            </a:lvl5pPr>
            <a:lvl6pPr>
              <a:defRPr sz="1102"/>
            </a:lvl6pPr>
            <a:lvl7pPr>
              <a:defRPr sz="1102"/>
            </a:lvl7pPr>
            <a:lvl8pPr>
              <a:defRPr sz="1102"/>
            </a:lvl8pPr>
            <a:lvl9pPr>
              <a:defRPr sz="110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7178" y="2743200"/>
            <a:ext cx="1625632" cy="5082117"/>
          </a:xfrm>
        </p:spPr>
        <p:txBody>
          <a:bodyPr/>
          <a:lstStyle>
            <a:lvl1pPr marL="0" indent="0">
              <a:buNone/>
              <a:defRPr sz="882"/>
            </a:lvl1pPr>
            <a:lvl2pPr marL="252009" indent="0">
              <a:buNone/>
              <a:defRPr sz="772"/>
            </a:lvl2pPr>
            <a:lvl3pPr marL="504017" indent="0">
              <a:buNone/>
              <a:defRPr sz="661"/>
            </a:lvl3pPr>
            <a:lvl4pPr marL="756026" indent="0">
              <a:buNone/>
              <a:defRPr sz="551"/>
            </a:lvl4pPr>
            <a:lvl5pPr marL="1008035" indent="0">
              <a:buNone/>
              <a:defRPr sz="551"/>
            </a:lvl5pPr>
            <a:lvl6pPr marL="1260043" indent="0">
              <a:buNone/>
              <a:defRPr sz="551"/>
            </a:lvl6pPr>
            <a:lvl7pPr marL="1512052" indent="0">
              <a:buNone/>
              <a:defRPr sz="551"/>
            </a:lvl7pPr>
            <a:lvl8pPr marL="1764060" indent="0">
              <a:buNone/>
              <a:defRPr sz="551"/>
            </a:lvl8pPr>
            <a:lvl9pPr marL="2016069" indent="0">
              <a:buNone/>
              <a:defRPr sz="5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5719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78" y="609600"/>
            <a:ext cx="1625632" cy="2133600"/>
          </a:xfrm>
        </p:spPr>
        <p:txBody>
          <a:bodyPr anchor="b"/>
          <a:lstStyle>
            <a:lvl1pPr>
              <a:defRPr sz="176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42790" y="1316569"/>
            <a:ext cx="2551658" cy="6498167"/>
          </a:xfrm>
        </p:spPr>
        <p:txBody>
          <a:bodyPr anchor="t"/>
          <a:lstStyle>
            <a:lvl1pPr marL="0" indent="0">
              <a:buNone/>
              <a:defRPr sz="1764"/>
            </a:lvl1pPr>
            <a:lvl2pPr marL="252009" indent="0">
              <a:buNone/>
              <a:defRPr sz="1543"/>
            </a:lvl2pPr>
            <a:lvl3pPr marL="504017" indent="0">
              <a:buNone/>
              <a:defRPr sz="1323"/>
            </a:lvl3pPr>
            <a:lvl4pPr marL="756026" indent="0">
              <a:buNone/>
              <a:defRPr sz="1102"/>
            </a:lvl4pPr>
            <a:lvl5pPr marL="1008035" indent="0">
              <a:buNone/>
              <a:defRPr sz="1102"/>
            </a:lvl5pPr>
            <a:lvl6pPr marL="1260043" indent="0">
              <a:buNone/>
              <a:defRPr sz="1102"/>
            </a:lvl6pPr>
            <a:lvl7pPr marL="1512052" indent="0">
              <a:buNone/>
              <a:defRPr sz="1102"/>
            </a:lvl7pPr>
            <a:lvl8pPr marL="1764060" indent="0">
              <a:buNone/>
              <a:defRPr sz="1102"/>
            </a:lvl8pPr>
            <a:lvl9pPr marL="2016069" indent="0">
              <a:buNone/>
              <a:defRPr sz="110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347178" y="2743200"/>
            <a:ext cx="1625632" cy="5082117"/>
          </a:xfrm>
        </p:spPr>
        <p:txBody>
          <a:bodyPr/>
          <a:lstStyle>
            <a:lvl1pPr marL="0" indent="0">
              <a:buNone/>
              <a:defRPr sz="882"/>
            </a:lvl1pPr>
            <a:lvl2pPr marL="252009" indent="0">
              <a:buNone/>
              <a:defRPr sz="772"/>
            </a:lvl2pPr>
            <a:lvl3pPr marL="504017" indent="0">
              <a:buNone/>
              <a:defRPr sz="661"/>
            </a:lvl3pPr>
            <a:lvl4pPr marL="756026" indent="0">
              <a:buNone/>
              <a:defRPr sz="551"/>
            </a:lvl4pPr>
            <a:lvl5pPr marL="1008035" indent="0">
              <a:buNone/>
              <a:defRPr sz="551"/>
            </a:lvl5pPr>
            <a:lvl6pPr marL="1260043" indent="0">
              <a:buNone/>
              <a:defRPr sz="551"/>
            </a:lvl6pPr>
            <a:lvl7pPr marL="1512052" indent="0">
              <a:buNone/>
              <a:defRPr sz="551"/>
            </a:lvl7pPr>
            <a:lvl8pPr marL="1764060" indent="0">
              <a:buNone/>
              <a:defRPr sz="551"/>
            </a:lvl8pPr>
            <a:lvl9pPr marL="2016069" indent="0">
              <a:buNone/>
              <a:defRPr sz="5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BE53771-3B0D-4615-9769-EC5978655185}"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C0B828DB-D868-466D-8351-EB86EB3F1F4C}" type="slidenum">
              <a:rPr lang="es-AR" smtClean="0"/>
              <a:t>‹Nº›</a:t>
            </a:fld>
            <a:endParaRPr lang="es-AR" dirty="0"/>
          </a:p>
        </p:txBody>
      </p:sp>
    </p:spTree>
    <p:extLst>
      <p:ext uri="{BB962C8B-B14F-4D97-AF65-F5344CB8AC3E}">
        <p14:creationId xmlns:p14="http://schemas.microsoft.com/office/powerpoint/2010/main" val="142972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6522" y="486836"/>
            <a:ext cx="4347270"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6522" y="2434167"/>
            <a:ext cx="4347270"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46522" y="8475136"/>
            <a:ext cx="1134070" cy="486833"/>
          </a:xfrm>
          <a:prstGeom prst="rect">
            <a:avLst/>
          </a:prstGeom>
        </p:spPr>
        <p:txBody>
          <a:bodyPr vert="horz" lIns="91440" tIns="45720" rIns="91440" bIns="45720" rtlCol="0" anchor="ctr"/>
          <a:lstStyle>
            <a:lvl1pPr algn="l">
              <a:defRPr sz="661">
                <a:solidFill>
                  <a:schemeClr val="tx1">
                    <a:tint val="75000"/>
                  </a:schemeClr>
                </a:solidFill>
              </a:defRPr>
            </a:lvl1pPr>
          </a:lstStyle>
          <a:p>
            <a:fld id="{7BE53771-3B0D-4615-9769-EC5978655185}" type="datetimeFigureOut">
              <a:rPr lang="es-AR" smtClean="0"/>
              <a:t>16/10/2024</a:t>
            </a:fld>
            <a:endParaRPr lang="es-AR" dirty="0"/>
          </a:p>
        </p:txBody>
      </p:sp>
      <p:sp>
        <p:nvSpPr>
          <p:cNvPr id="5" name="Footer Placeholder 4"/>
          <p:cNvSpPr>
            <a:spLocks noGrp="1"/>
          </p:cNvSpPr>
          <p:nvPr>
            <p:ph type="ftr" sz="quarter" idx="3"/>
          </p:nvPr>
        </p:nvSpPr>
        <p:spPr>
          <a:xfrm>
            <a:off x="1669604" y="8475136"/>
            <a:ext cx="1701106" cy="486833"/>
          </a:xfrm>
          <a:prstGeom prst="rect">
            <a:avLst/>
          </a:prstGeom>
        </p:spPr>
        <p:txBody>
          <a:bodyPr vert="horz" lIns="91440" tIns="45720" rIns="91440" bIns="45720" rtlCol="0" anchor="ctr"/>
          <a:lstStyle>
            <a:lvl1pPr algn="ctr">
              <a:defRPr sz="661">
                <a:solidFill>
                  <a:schemeClr val="tx1">
                    <a:tint val="75000"/>
                  </a:schemeClr>
                </a:solidFill>
              </a:defRPr>
            </a:lvl1pPr>
          </a:lstStyle>
          <a:p>
            <a:endParaRPr lang="es-AR" dirty="0"/>
          </a:p>
        </p:txBody>
      </p:sp>
      <p:sp>
        <p:nvSpPr>
          <p:cNvPr id="6" name="Slide Number Placeholder 5"/>
          <p:cNvSpPr>
            <a:spLocks noGrp="1"/>
          </p:cNvSpPr>
          <p:nvPr>
            <p:ph type="sldNum" sz="quarter" idx="4"/>
          </p:nvPr>
        </p:nvSpPr>
        <p:spPr>
          <a:xfrm>
            <a:off x="3559721" y="8475136"/>
            <a:ext cx="1134070" cy="486833"/>
          </a:xfrm>
          <a:prstGeom prst="rect">
            <a:avLst/>
          </a:prstGeom>
        </p:spPr>
        <p:txBody>
          <a:bodyPr vert="horz" lIns="91440" tIns="45720" rIns="91440" bIns="45720" rtlCol="0" anchor="ctr"/>
          <a:lstStyle>
            <a:lvl1pPr algn="r">
              <a:defRPr sz="661">
                <a:solidFill>
                  <a:schemeClr val="tx1">
                    <a:tint val="75000"/>
                  </a:schemeClr>
                </a:solidFill>
              </a:defRPr>
            </a:lvl1pPr>
          </a:lstStyle>
          <a:p>
            <a:fld id="{C0B828DB-D868-466D-8351-EB86EB3F1F4C}" type="slidenum">
              <a:rPr lang="es-AR" smtClean="0"/>
              <a:t>‹Nº›</a:t>
            </a:fld>
            <a:endParaRPr lang="es-AR" dirty="0"/>
          </a:p>
        </p:txBody>
      </p:sp>
    </p:spTree>
    <p:extLst>
      <p:ext uri="{BB962C8B-B14F-4D97-AF65-F5344CB8AC3E}">
        <p14:creationId xmlns:p14="http://schemas.microsoft.com/office/powerpoint/2010/main" val="297624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04017" rtl="0" eaLnBrk="1" latinLnBrk="0" hangingPunct="1">
        <a:lnSpc>
          <a:spcPct val="90000"/>
        </a:lnSpc>
        <a:spcBef>
          <a:spcPct val="0"/>
        </a:spcBef>
        <a:buNone/>
        <a:defRPr sz="2425" kern="1200">
          <a:solidFill>
            <a:schemeClr val="tx1"/>
          </a:solidFill>
          <a:latin typeface="+mj-lt"/>
          <a:ea typeface="+mj-ea"/>
          <a:cs typeface="+mj-cs"/>
        </a:defRPr>
      </a:lvl1pPr>
    </p:titleStyle>
    <p:bodyStyle>
      <a:lvl1pPr marL="126004" indent="-126004" algn="l" defTabSz="504017"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1pPr>
      <a:lvl2pPr marL="378013" indent="-126004" algn="l" defTabSz="504017" rtl="0" eaLnBrk="1" latinLnBrk="0" hangingPunct="1">
        <a:lnSpc>
          <a:spcPct val="90000"/>
        </a:lnSpc>
        <a:spcBef>
          <a:spcPts val="276"/>
        </a:spcBef>
        <a:buFont typeface="Arial" panose="020B0604020202020204" pitchFamily="34" charset="0"/>
        <a:buChar char="•"/>
        <a:defRPr sz="1323" kern="1200">
          <a:solidFill>
            <a:schemeClr val="tx1"/>
          </a:solidFill>
          <a:latin typeface="+mn-lt"/>
          <a:ea typeface="+mn-ea"/>
          <a:cs typeface="+mn-cs"/>
        </a:defRPr>
      </a:lvl2pPr>
      <a:lvl3pPr marL="630022" indent="-126004" algn="l" defTabSz="504017" rtl="0" eaLnBrk="1" latinLnBrk="0" hangingPunct="1">
        <a:lnSpc>
          <a:spcPct val="90000"/>
        </a:lnSpc>
        <a:spcBef>
          <a:spcPts val="276"/>
        </a:spcBef>
        <a:buFont typeface="Arial" panose="020B0604020202020204" pitchFamily="34" charset="0"/>
        <a:buChar char="•"/>
        <a:defRPr sz="1102" kern="1200">
          <a:solidFill>
            <a:schemeClr val="tx1"/>
          </a:solidFill>
          <a:latin typeface="+mn-lt"/>
          <a:ea typeface="+mn-ea"/>
          <a:cs typeface="+mn-cs"/>
        </a:defRPr>
      </a:lvl3pPr>
      <a:lvl4pPr marL="882030"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4pPr>
      <a:lvl5pPr marL="1134039"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5pPr>
      <a:lvl6pPr marL="1386048"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6pPr>
      <a:lvl7pPr marL="1638056"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7pPr>
      <a:lvl8pPr marL="1890065"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8pPr>
      <a:lvl9pPr marL="2142073" indent="-126004" algn="l" defTabSz="504017" rtl="0" eaLnBrk="1" latinLnBrk="0" hangingPunct="1">
        <a:lnSpc>
          <a:spcPct val="90000"/>
        </a:lnSpc>
        <a:spcBef>
          <a:spcPts val="276"/>
        </a:spcBef>
        <a:buFont typeface="Arial" panose="020B0604020202020204" pitchFamily="34" charset="0"/>
        <a:buChar char="•"/>
        <a:defRPr sz="992" kern="1200">
          <a:solidFill>
            <a:schemeClr val="tx1"/>
          </a:solidFill>
          <a:latin typeface="+mn-lt"/>
          <a:ea typeface="+mn-ea"/>
          <a:cs typeface="+mn-cs"/>
        </a:defRPr>
      </a:lvl9pPr>
    </p:bodyStyle>
    <p:otherStyle>
      <a:defPPr>
        <a:defRPr lang="en-US"/>
      </a:defPPr>
      <a:lvl1pPr marL="0" algn="l" defTabSz="504017" rtl="0" eaLnBrk="1" latinLnBrk="0" hangingPunct="1">
        <a:defRPr sz="992" kern="1200">
          <a:solidFill>
            <a:schemeClr val="tx1"/>
          </a:solidFill>
          <a:latin typeface="+mn-lt"/>
          <a:ea typeface="+mn-ea"/>
          <a:cs typeface="+mn-cs"/>
        </a:defRPr>
      </a:lvl1pPr>
      <a:lvl2pPr marL="252009" algn="l" defTabSz="504017" rtl="0" eaLnBrk="1" latinLnBrk="0" hangingPunct="1">
        <a:defRPr sz="992" kern="1200">
          <a:solidFill>
            <a:schemeClr val="tx1"/>
          </a:solidFill>
          <a:latin typeface="+mn-lt"/>
          <a:ea typeface="+mn-ea"/>
          <a:cs typeface="+mn-cs"/>
        </a:defRPr>
      </a:lvl2pPr>
      <a:lvl3pPr marL="504017" algn="l" defTabSz="504017" rtl="0" eaLnBrk="1" latinLnBrk="0" hangingPunct="1">
        <a:defRPr sz="992" kern="1200">
          <a:solidFill>
            <a:schemeClr val="tx1"/>
          </a:solidFill>
          <a:latin typeface="+mn-lt"/>
          <a:ea typeface="+mn-ea"/>
          <a:cs typeface="+mn-cs"/>
        </a:defRPr>
      </a:lvl3pPr>
      <a:lvl4pPr marL="756026" algn="l" defTabSz="504017" rtl="0" eaLnBrk="1" latinLnBrk="0" hangingPunct="1">
        <a:defRPr sz="992" kern="1200">
          <a:solidFill>
            <a:schemeClr val="tx1"/>
          </a:solidFill>
          <a:latin typeface="+mn-lt"/>
          <a:ea typeface="+mn-ea"/>
          <a:cs typeface="+mn-cs"/>
        </a:defRPr>
      </a:lvl4pPr>
      <a:lvl5pPr marL="1008035" algn="l" defTabSz="504017" rtl="0" eaLnBrk="1" latinLnBrk="0" hangingPunct="1">
        <a:defRPr sz="992" kern="1200">
          <a:solidFill>
            <a:schemeClr val="tx1"/>
          </a:solidFill>
          <a:latin typeface="+mn-lt"/>
          <a:ea typeface="+mn-ea"/>
          <a:cs typeface="+mn-cs"/>
        </a:defRPr>
      </a:lvl5pPr>
      <a:lvl6pPr marL="1260043" algn="l" defTabSz="504017" rtl="0" eaLnBrk="1" latinLnBrk="0" hangingPunct="1">
        <a:defRPr sz="992" kern="1200">
          <a:solidFill>
            <a:schemeClr val="tx1"/>
          </a:solidFill>
          <a:latin typeface="+mn-lt"/>
          <a:ea typeface="+mn-ea"/>
          <a:cs typeface="+mn-cs"/>
        </a:defRPr>
      </a:lvl6pPr>
      <a:lvl7pPr marL="1512052" algn="l" defTabSz="504017" rtl="0" eaLnBrk="1" latinLnBrk="0" hangingPunct="1">
        <a:defRPr sz="992" kern="1200">
          <a:solidFill>
            <a:schemeClr val="tx1"/>
          </a:solidFill>
          <a:latin typeface="+mn-lt"/>
          <a:ea typeface="+mn-ea"/>
          <a:cs typeface="+mn-cs"/>
        </a:defRPr>
      </a:lvl7pPr>
      <a:lvl8pPr marL="1764060" algn="l" defTabSz="504017" rtl="0" eaLnBrk="1" latinLnBrk="0" hangingPunct="1">
        <a:defRPr sz="992" kern="1200">
          <a:solidFill>
            <a:schemeClr val="tx1"/>
          </a:solidFill>
          <a:latin typeface="+mn-lt"/>
          <a:ea typeface="+mn-ea"/>
          <a:cs typeface="+mn-cs"/>
        </a:defRPr>
      </a:lvl8pPr>
      <a:lvl9pPr marL="2016069" algn="l" defTabSz="504017" rtl="0" eaLnBrk="1" latinLnBrk="0" hangingPunct="1">
        <a:defRPr sz="9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a:extLst>
              <a:ext uri="{FF2B5EF4-FFF2-40B4-BE49-F238E27FC236}">
                <a16:creationId xmlns:a16="http://schemas.microsoft.com/office/drawing/2014/main" id="{C8C56B21-A407-3A04-1A20-4FDBED2C2A5D}"/>
              </a:ext>
            </a:extLst>
          </p:cNvPr>
          <p:cNvSpPr txBox="1"/>
          <p:nvPr/>
        </p:nvSpPr>
        <p:spPr>
          <a:xfrm>
            <a:off x="87288" y="2854760"/>
            <a:ext cx="4854951" cy="815608"/>
          </a:xfrm>
          <a:prstGeom prst="rect">
            <a:avLst/>
          </a:prstGeom>
          <a:noFill/>
        </p:spPr>
        <p:txBody>
          <a:bodyPr wrap="square" rtlCol="0">
            <a:spAutoFit/>
          </a:bodyPr>
          <a:lstStyle/>
          <a:p>
            <a:pPr algn="just" rtl="0" fontAlgn="base">
              <a:spcBef>
                <a:spcPts val="0"/>
              </a:spcBef>
              <a:spcAft>
                <a:spcPts val="0"/>
              </a:spcAft>
            </a:pPr>
            <a:r>
              <a:rPr lang="es-AR" sz="900" b="1" u="sng" dirty="0">
                <a:cs typeface="Calibri" pitchFamily="34" charset="0"/>
              </a:rPr>
              <a:t>AP</a:t>
            </a:r>
            <a:r>
              <a:rPr lang="es-AR" sz="1000" b="1" dirty="0">
                <a:cs typeface="Calibri" pitchFamily="34" charset="0"/>
              </a:rPr>
              <a:t>: </a:t>
            </a:r>
            <a:r>
              <a:rPr lang="es-MX" sz="900" b="0" i="0" u="none" strike="noStrike" dirty="0">
                <a:solidFill>
                  <a:srgbClr val="000000"/>
                </a:solidFill>
                <a:effectLst/>
                <a:cs typeface="Calibri" pitchFamily="34" charset="0"/>
              </a:rPr>
              <a:t>Ex Tbq 40 paq/año, HTA (valsartán 80 mg/día), Fenómeno de Raynaud trifásico </a:t>
            </a:r>
            <a:r>
              <a:rPr lang="es-MX" sz="900" dirty="0">
                <a:solidFill>
                  <a:srgbClr val="000000"/>
                </a:solidFill>
                <a:cs typeface="Calibri" pitchFamily="34" charset="0"/>
              </a:rPr>
              <a:t> desde 2</a:t>
            </a:r>
            <a:r>
              <a:rPr lang="es-MX" sz="900" b="0" i="0" u="none" strike="noStrike" dirty="0">
                <a:solidFill>
                  <a:srgbClr val="000000"/>
                </a:solidFill>
                <a:effectLst/>
                <a:cs typeface="Calibri" pitchFamily="34" charset="0"/>
              </a:rPr>
              <a:t>020</a:t>
            </a:r>
            <a:endParaRPr lang="es-MX" sz="900" dirty="0">
              <a:solidFill>
                <a:srgbClr val="000000"/>
              </a:solidFill>
              <a:cs typeface="Calibri" pitchFamily="34" charset="0"/>
            </a:endParaRPr>
          </a:p>
          <a:p>
            <a:pPr algn="just" rtl="0" fontAlgn="base">
              <a:spcBef>
                <a:spcPts val="0"/>
              </a:spcBef>
              <a:spcAft>
                <a:spcPts val="0"/>
              </a:spcAft>
            </a:pPr>
            <a:r>
              <a:rPr lang="es-MX" sz="900" b="0" i="0" u="none" strike="noStrike" dirty="0">
                <a:solidFill>
                  <a:srgbClr val="000000"/>
                </a:solidFill>
                <a:effectLst/>
                <a:cs typeface="Calibri" pitchFamily="34" charset="0"/>
              </a:rPr>
              <a:t>Disnea de 3 años de evolución aprox. hasta CF 3 actual, </a:t>
            </a:r>
            <a:r>
              <a:rPr lang="es-MX" sz="900" dirty="0">
                <a:solidFill>
                  <a:srgbClr val="000000"/>
                </a:solidFill>
                <a:cs typeface="Calibri" pitchFamily="34" charset="0"/>
              </a:rPr>
              <a:t>mialgias desde 2020 en cinturas y musculatura proximal, sin debilidad muscular</a:t>
            </a:r>
          </a:p>
          <a:p>
            <a:pPr algn="just" rtl="0" fontAlgn="base">
              <a:spcBef>
                <a:spcPts val="0"/>
              </a:spcBef>
              <a:spcAft>
                <a:spcPts val="0"/>
              </a:spcAft>
            </a:pPr>
            <a:r>
              <a:rPr lang="es-AR" sz="1000" b="1" i="0" u="sng" strike="noStrike" dirty="0">
                <a:solidFill>
                  <a:srgbClr val="000000"/>
                </a:solidFill>
                <a:effectLst/>
                <a:cs typeface="Calibri" pitchFamily="34" charset="0"/>
              </a:rPr>
              <a:t>EF</a:t>
            </a:r>
            <a:r>
              <a:rPr lang="es-AR" sz="900" b="0" i="0" u="none" strike="noStrike" dirty="0">
                <a:solidFill>
                  <a:srgbClr val="000000"/>
                </a:solidFill>
                <a:effectLst/>
                <a:cs typeface="Calibri" pitchFamily="34" charset="0"/>
              </a:rPr>
              <a:t>:TA 146/95 FC 75 lpm, Sat 0,21 92% Peso 84.5 kg Talla 182cm. Disnea mMRC 3</a:t>
            </a:r>
          </a:p>
          <a:p>
            <a:pPr algn="just" rtl="0" fontAlgn="base">
              <a:spcBef>
                <a:spcPts val="0"/>
              </a:spcBef>
              <a:spcAft>
                <a:spcPts val="0"/>
              </a:spcAft>
            </a:pPr>
            <a:r>
              <a:rPr lang="es-AR" sz="900" b="0" i="0" u="none" strike="noStrike" dirty="0">
                <a:solidFill>
                  <a:srgbClr val="000000"/>
                </a:solidFill>
                <a:effectLst/>
                <a:cs typeface="Calibri" pitchFamily="34" charset="0"/>
              </a:rPr>
              <a:t>rales crepitantes bibasales tipo velcro, arrítmico,  IY 1/3 RHY+ ,</a:t>
            </a:r>
            <a:r>
              <a:rPr lang="es-AR" sz="900" dirty="0">
                <a:solidFill>
                  <a:srgbClr val="000000"/>
                </a:solidFill>
                <a:cs typeface="Calibri" pitchFamily="34" charset="0"/>
              </a:rPr>
              <a:t>l</a:t>
            </a:r>
            <a:r>
              <a:rPr lang="es-AR" sz="900" b="0" i="0" u="none" strike="noStrike" dirty="0">
                <a:solidFill>
                  <a:srgbClr val="000000"/>
                </a:solidFill>
                <a:effectLst/>
                <a:cs typeface="Calibri" pitchFamily="34" charset="0"/>
              </a:rPr>
              <a:t>eve cianosis subungueal</a:t>
            </a:r>
          </a:p>
        </p:txBody>
      </p:sp>
      <p:sp>
        <p:nvSpPr>
          <p:cNvPr id="2" name="Título 1">
            <a:extLst>
              <a:ext uri="{FF2B5EF4-FFF2-40B4-BE49-F238E27FC236}">
                <a16:creationId xmlns:a16="http://schemas.microsoft.com/office/drawing/2014/main" id="{F891E1DF-923A-EFFB-6829-A553F7912733}"/>
              </a:ext>
            </a:extLst>
          </p:cNvPr>
          <p:cNvSpPr>
            <a:spLocks noGrp="1"/>
          </p:cNvSpPr>
          <p:nvPr>
            <p:ph type="ctrTitle"/>
          </p:nvPr>
        </p:nvSpPr>
        <p:spPr>
          <a:xfrm>
            <a:off x="48405" y="978262"/>
            <a:ext cx="4870756" cy="1579331"/>
          </a:xfrm>
        </p:spPr>
        <p:txBody>
          <a:bodyPr>
            <a:normAutofit/>
          </a:bodyPr>
          <a:lstStyle/>
          <a:p>
            <a:pPr rtl="0">
              <a:spcBef>
                <a:spcPts val="0"/>
              </a:spcBef>
              <a:spcAft>
                <a:spcPts val="0"/>
              </a:spcAft>
            </a:pPr>
            <a:r>
              <a:rPr lang="es-MX" sz="1000" b="0" i="1" u="none" strike="noStrike" dirty="0">
                <a:solidFill>
                  <a:srgbClr val="000000"/>
                </a:solidFill>
                <a:effectLst/>
                <a:latin typeface="Calibri" panose="020F0502020204030204" pitchFamily="34" charset="0"/>
              </a:rPr>
              <a:t>Programa de Hipertensión Pulmonar y Consultorio Multidisciplinario Colágeno-EPID</a:t>
            </a:r>
            <a:br>
              <a:rPr lang="es-MX" sz="1000" b="0" dirty="0">
                <a:effectLst/>
              </a:rPr>
            </a:br>
            <a:r>
              <a:rPr lang="es-MX" sz="1000" b="0" i="1" u="none" strike="noStrike" dirty="0">
                <a:solidFill>
                  <a:srgbClr val="000000"/>
                </a:solidFill>
                <a:effectLst/>
                <a:latin typeface="Calibri" panose="020F0502020204030204" pitchFamily="34" charset="0"/>
              </a:rPr>
              <a:t>Centro Universitario de Neumonología UBA Unidad de Neumotisiología</a:t>
            </a:r>
            <a:br>
              <a:rPr lang="es-MX" sz="1000" b="0" dirty="0">
                <a:effectLst/>
              </a:rPr>
            </a:br>
            <a:r>
              <a:rPr lang="es-MX" sz="1000" b="0" i="1" u="none" strike="noStrike" dirty="0">
                <a:solidFill>
                  <a:srgbClr val="000000"/>
                </a:solidFill>
                <a:effectLst/>
                <a:latin typeface="Calibri" panose="020F0502020204030204" pitchFamily="34" charset="0"/>
              </a:rPr>
              <a:t>Hospital «Dr. J. M. Ramos Mejía»</a:t>
            </a:r>
            <a:br>
              <a:rPr lang="es-MX" b="0" dirty="0">
                <a:effectLst/>
              </a:rPr>
            </a:br>
            <a:endParaRPr lang="es-AR" dirty="0"/>
          </a:p>
        </p:txBody>
      </p:sp>
      <p:sp>
        <p:nvSpPr>
          <p:cNvPr id="8" name="CuadroTexto 7">
            <a:extLst>
              <a:ext uri="{FF2B5EF4-FFF2-40B4-BE49-F238E27FC236}">
                <a16:creationId xmlns:a16="http://schemas.microsoft.com/office/drawing/2014/main" id="{194A996A-125E-3820-DF49-FAB020FED0BF}"/>
              </a:ext>
            </a:extLst>
          </p:cNvPr>
          <p:cNvSpPr txBox="1"/>
          <p:nvPr/>
        </p:nvSpPr>
        <p:spPr>
          <a:xfrm>
            <a:off x="81915" y="2557593"/>
            <a:ext cx="4909093" cy="369332"/>
          </a:xfrm>
          <a:prstGeom prst="rect">
            <a:avLst/>
          </a:prstGeom>
          <a:noFill/>
        </p:spPr>
        <p:txBody>
          <a:bodyPr wrap="square" rtlCol="0">
            <a:spAutoFit/>
          </a:bodyPr>
          <a:lstStyle/>
          <a:p>
            <a:pPr fontAlgn="base"/>
            <a:r>
              <a:rPr lang="es-AR" sz="900" b="1" u="sng" dirty="0"/>
              <a:t>MC</a:t>
            </a:r>
            <a:r>
              <a:rPr lang="es-AR" sz="900" b="1" dirty="0"/>
              <a:t>: </a:t>
            </a:r>
            <a:r>
              <a:rPr lang="es-AR" sz="900" dirty="0"/>
              <a:t>Paciente masculino 63 años, primera consulta 10</a:t>
            </a:r>
            <a:r>
              <a:rPr lang="es-AR" sz="900" dirty="0">
                <a:solidFill>
                  <a:srgbClr val="000000"/>
                </a:solidFill>
              </a:rPr>
              <a:t>/23</a:t>
            </a:r>
            <a:r>
              <a:rPr lang="es-AR" sz="900" b="1" dirty="0">
                <a:solidFill>
                  <a:srgbClr val="000000"/>
                </a:solidFill>
              </a:rPr>
              <a:t>. </a:t>
            </a:r>
            <a:r>
              <a:rPr lang="es-MX" sz="900" b="0" i="0" u="none" strike="noStrike" dirty="0">
                <a:solidFill>
                  <a:srgbClr val="000000"/>
                </a:solidFill>
                <a:effectLst/>
              </a:rPr>
              <a:t>Derivado al Programa HP </a:t>
            </a:r>
            <a:r>
              <a:rPr lang="es-MX" sz="900" dirty="0">
                <a:solidFill>
                  <a:srgbClr val="000000"/>
                </a:solidFill>
              </a:rPr>
              <a:t>desde  Consultorio Multidisciplinario Colágeno-EPID por </a:t>
            </a:r>
            <a:r>
              <a:rPr lang="es-MX" sz="900" b="0" i="0" u="none" strike="noStrike" dirty="0">
                <a:solidFill>
                  <a:srgbClr val="000000"/>
                </a:solidFill>
                <a:effectLst/>
              </a:rPr>
              <a:t>PSAP elevada en ecocardiograma TT.</a:t>
            </a:r>
            <a:endParaRPr lang="es-MX" sz="900" b="0" dirty="0">
              <a:effectLst/>
            </a:endParaRPr>
          </a:p>
        </p:txBody>
      </p:sp>
      <p:sp>
        <p:nvSpPr>
          <p:cNvPr id="7" name="CuadroTexto 6">
            <a:extLst>
              <a:ext uri="{FF2B5EF4-FFF2-40B4-BE49-F238E27FC236}">
                <a16:creationId xmlns:a16="http://schemas.microsoft.com/office/drawing/2014/main" id="{31A68E19-B3A7-9AB3-9B7A-62D9FA99E5D4}"/>
              </a:ext>
            </a:extLst>
          </p:cNvPr>
          <p:cNvSpPr txBox="1"/>
          <p:nvPr/>
        </p:nvSpPr>
        <p:spPr>
          <a:xfrm>
            <a:off x="81914" y="4362870"/>
            <a:ext cx="4909093" cy="784830"/>
          </a:xfrm>
          <a:prstGeom prst="rect">
            <a:avLst/>
          </a:prstGeom>
          <a:noFill/>
        </p:spPr>
        <p:txBody>
          <a:bodyPr wrap="square" rtlCol="0">
            <a:spAutoFit/>
          </a:bodyPr>
          <a:lstStyle/>
          <a:p>
            <a:pPr algn="just" rtl="0" fontAlgn="base">
              <a:spcBef>
                <a:spcPts val="0"/>
              </a:spcBef>
              <a:spcAft>
                <a:spcPts val="0"/>
              </a:spcAft>
            </a:pPr>
            <a:r>
              <a:rPr lang="es-AR" sz="900" b="1" u="sng" dirty="0"/>
              <a:t>EcoTT</a:t>
            </a:r>
            <a:r>
              <a:rPr lang="es-AR" sz="900" dirty="0"/>
              <a:t>: </a:t>
            </a:r>
            <a:r>
              <a:rPr lang="es-AR" sz="900" b="0" i="0" u="none" strike="noStrike" dirty="0">
                <a:solidFill>
                  <a:srgbClr val="000000"/>
                </a:solidFill>
                <a:effectLst/>
                <a:latin typeface="Calibri" panose="020F0502020204030204" pitchFamily="34" charset="0"/>
              </a:rPr>
              <a:t>AD levemente dilatada área 20 cm2</a:t>
            </a:r>
            <a:r>
              <a:rPr lang="es-AR" sz="900" dirty="0">
                <a:solidFill>
                  <a:srgbClr val="000000"/>
                </a:solidFill>
                <a:latin typeface="Arial" panose="020B0604020202020204" pitchFamily="34" charset="0"/>
              </a:rPr>
              <a:t> </a:t>
            </a:r>
            <a:r>
              <a:rPr lang="es-AR" sz="900" b="0" i="0" u="none" strike="noStrike" dirty="0">
                <a:solidFill>
                  <a:srgbClr val="000000"/>
                </a:solidFill>
                <a:effectLst/>
                <a:latin typeface="Calibri" panose="020F0502020204030204" pitchFamily="34" charset="0"/>
              </a:rPr>
              <a:t>Movimiento paradojal del  SIV 2ario a sobrecarga de cámaras derechas. Disfunción diastólica leve E/e´6</a:t>
            </a:r>
            <a:r>
              <a:rPr lang="es-AR" sz="900" dirty="0">
                <a:solidFill>
                  <a:srgbClr val="000000"/>
                </a:solidFill>
                <a:latin typeface="Arial" panose="020B0604020202020204" pitchFamily="34" charset="0"/>
              </a:rPr>
              <a:t> </a:t>
            </a:r>
            <a:r>
              <a:rPr lang="es-AR" sz="900" b="0" i="0" u="none" strike="noStrike" dirty="0">
                <a:solidFill>
                  <a:srgbClr val="000000"/>
                </a:solidFill>
                <a:effectLst/>
                <a:latin typeface="Calibri" panose="020F0502020204030204" pitchFamily="34" charset="0"/>
              </a:rPr>
              <a:t>VD moderadamente dilatado, base 55 tercio medio 47 con deterioro severo de la función sistólica. TAPSE 16 mm FAC 29%</a:t>
            </a:r>
            <a:r>
              <a:rPr lang="es-AR" sz="900" dirty="0">
                <a:solidFill>
                  <a:srgbClr val="000000"/>
                </a:solidFill>
                <a:latin typeface="Arial" panose="020B0604020202020204" pitchFamily="34" charset="0"/>
              </a:rPr>
              <a:t> </a:t>
            </a:r>
            <a:r>
              <a:rPr lang="es-AR" sz="900" b="0" i="0" u="none" strike="noStrike" dirty="0">
                <a:solidFill>
                  <a:srgbClr val="000000"/>
                </a:solidFill>
                <a:effectLst/>
                <a:latin typeface="Calibri" panose="020F0502020204030204" pitchFamily="34" charset="0"/>
              </a:rPr>
              <a:t>PSAP estimada 110 mmHg. VRT 4,9 m/seg.  TAPSE/PSAP 0,14</a:t>
            </a:r>
          </a:p>
          <a:p>
            <a:pPr algn="just" rtl="0" fontAlgn="base">
              <a:spcBef>
                <a:spcPts val="0"/>
              </a:spcBef>
              <a:spcAft>
                <a:spcPts val="0"/>
              </a:spcAft>
            </a:pPr>
            <a:r>
              <a:rPr lang="es-AR" sz="900" b="1" i="0" u="sng" strike="noStrike" dirty="0">
                <a:solidFill>
                  <a:srgbClr val="000000"/>
                </a:solidFill>
                <a:effectLst/>
              </a:rPr>
              <a:t>Centellograma</a:t>
            </a:r>
            <a:r>
              <a:rPr lang="es-AR" sz="900" b="0" i="0" u="none" strike="noStrike" dirty="0">
                <a:solidFill>
                  <a:srgbClr val="000000"/>
                </a:solidFill>
                <a:effectLst/>
              </a:rPr>
              <a:t>: se descartan trombos crónicos en AP</a:t>
            </a:r>
            <a:endParaRPr lang="es-AR" sz="900" dirty="0"/>
          </a:p>
        </p:txBody>
      </p:sp>
      <p:sp>
        <p:nvSpPr>
          <p:cNvPr id="12" name="CuadroTexto 11">
            <a:extLst>
              <a:ext uri="{FF2B5EF4-FFF2-40B4-BE49-F238E27FC236}">
                <a16:creationId xmlns:a16="http://schemas.microsoft.com/office/drawing/2014/main" id="{A9BAC367-DFBB-3F15-33CA-7AA20521C1B0}"/>
              </a:ext>
            </a:extLst>
          </p:cNvPr>
          <p:cNvSpPr txBox="1"/>
          <p:nvPr/>
        </p:nvSpPr>
        <p:spPr>
          <a:xfrm>
            <a:off x="81915" y="3564946"/>
            <a:ext cx="4909092" cy="646331"/>
          </a:xfrm>
          <a:prstGeom prst="rect">
            <a:avLst/>
          </a:prstGeom>
          <a:noFill/>
        </p:spPr>
        <p:txBody>
          <a:bodyPr wrap="square" rtlCol="0">
            <a:spAutoFit/>
          </a:bodyPr>
          <a:lstStyle/>
          <a:p>
            <a:pPr>
              <a:lnSpc>
                <a:spcPct val="150000"/>
              </a:lnSpc>
            </a:pPr>
            <a:r>
              <a:rPr lang="es-AR" sz="900" b="1" u="sng" dirty="0"/>
              <a:t>LAB</a:t>
            </a:r>
            <a:r>
              <a:rPr lang="es-AR" sz="900" b="1" dirty="0"/>
              <a:t> : </a:t>
            </a:r>
            <a:r>
              <a:rPr lang="es-AR" sz="900" dirty="0"/>
              <a:t>Dentro de parámetros normales.                    </a:t>
            </a:r>
            <a:r>
              <a:rPr lang="es-AR" sz="900" b="1" u="sng" dirty="0"/>
              <a:t>Serologías</a:t>
            </a:r>
            <a:r>
              <a:rPr lang="es-AR" sz="900" b="1" dirty="0"/>
              <a:t>: </a:t>
            </a:r>
            <a:r>
              <a:rPr lang="es-AR" sz="900" dirty="0"/>
              <a:t>Negativas</a:t>
            </a:r>
          </a:p>
          <a:p>
            <a:pPr>
              <a:lnSpc>
                <a:spcPct val="150000"/>
              </a:lnSpc>
            </a:pPr>
            <a:r>
              <a:rPr lang="es-AR" sz="900" b="1" u="sng" dirty="0"/>
              <a:t>Colagenograma:</a:t>
            </a:r>
            <a:r>
              <a:rPr lang="it-IT" sz="900" b="1" u="sng" dirty="0"/>
              <a:t> </a:t>
            </a:r>
            <a:r>
              <a:rPr lang="it-IT" sz="900" dirty="0"/>
              <a:t>FAN 1/80 nuclear moteado,  Ac Anti SSA-RO &gt;200, Anti-RO 52 +129, AntiPL12 +36</a:t>
            </a:r>
            <a:endParaRPr lang="es-AR" sz="900" dirty="0"/>
          </a:p>
          <a:p>
            <a:endParaRPr lang="es-AR" sz="900" dirty="0"/>
          </a:p>
        </p:txBody>
      </p:sp>
      <p:sp>
        <p:nvSpPr>
          <p:cNvPr id="15" name="CuadroTexto 14">
            <a:extLst>
              <a:ext uri="{FF2B5EF4-FFF2-40B4-BE49-F238E27FC236}">
                <a16:creationId xmlns:a16="http://schemas.microsoft.com/office/drawing/2014/main" id="{548A0D9F-E0AE-778D-BEC8-3FD588E0A62C}"/>
              </a:ext>
            </a:extLst>
          </p:cNvPr>
          <p:cNvSpPr txBox="1"/>
          <p:nvPr/>
        </p:nvSpPr>
        <p:spPr>
          <a:xfrm>
            <a:off x="1081309" y="5282657"/>
            <a:ext cx="2560175" cy="230832"/>
          </a:xfrm>
          <a:prstGeom prst="rect">
            <a:avLst/>
          </a:prstGeom>
          <a:noFill/>
        </p:spPr>
        <p:txBody>
          <a:bodyPr wrap="square" rtlCol="0">
            <a:spAutoFit/>
          </a:bodyPr>
          <a:lstStyle/>
          <a:p>
            <a:r>
              <a:rPr lang="es-MX" sz="900" b="1" i="0" u="sng" strike="noStrike" dirty="0">
                <a:solidFill>
                  <a:srgbClr val="000000"/>
                </a:solidFill>
                <a:effectLst/>
                <a:latin typeface="Calibri" panose="020F0502020204030204" pitchFamily="34" charset="0"/>
              </a:rPr>
              <a:t>Espirometría y DLCO (Plet) sin prueba post BD:</a:t>
            </a:r>
          </a:p>
        </p:txBody>
      </p:sp>
      <p:sp>
        <p:nvSpPr>
          <p:cNvPr id="16" name="CuadroTexto 15">
            <a:extLst>
              <a:ext uri="{FF2B5EF4-FFF2-40B4-BE49-F238E27FC236}">
                <a16:creationId xmlns:a16="http://schemas.microsoft.com/office/drawing/2014/main" id="{BEEE4E1B-F62A-98D5-F885-B9A8E8EDE542}"/>
              </a:ext>
            </a:extLst>
          </p:cNvPr>
          <p:cNvSpPr txBox="1"/>
          <p:nvPr/>
        </p:nvSpPr>
        <p:spPr>
          <a:xfrm>
            <a:off x="2555630" y="4032682"/>
            <a:ext cx="2421645" cy="338554"/>
          </a:xfrm>
          <a:prstGeom prst="rect">
            <a:avLst/>
          </a:prstGeom>
          <a:noFill/>
          <a:ln w="12700">
            <a:solidFill>
              <a:schemeClr val="tx1"/>
            </a:solidFill>
            <a:prstDash val="dashDot"/>
          </a:ln>
          <a:effectLst/>
        </p:spPr>
        <p:txBody>
          <a:bodyPr wrap="square" rtlCol="0">
            <a:spAutoFit/>
          </a:bodyPr>
          <a:lstStyle/>
          <a:p>
            <a:pPr algn="just"/>
            <a:r>
              <a:rPr lang="es-AR" sz="800" b="1" u="sng" dirty="0"/>
              <a:t>ECG</a:t>
            </a:r>
            <a:r>
              <a:rPr lang="es-AR" sz="800" dirty="0"/>
              <a:t>: Extrasistolia V, duplas, tripletas y en episodios de TV no sostenida. Signos de sobrecarga de AD y VD</a:t>
            </a:r>
          </a:p>
        </p:txBody>
      </p:sp>
      <p:sp>
        <p:nvSpPr>
          <p:cNvPr id="19" name="CuadroTexto 18">
            <a:extLst>
              <a:ext uri="{FF2B5EF4-FFF2-40B4-BE49-F238E27FC236}">
                <a16:creationId xmlns:a16="http://schemas.microsoft.com/office/drawing/2014/main" id="{4F9E3CDF-7699-B231-601E-5E55297A5D89}"/>
              </a:ext>
            </a:extLst>
          </p:cNvPr>
          <p:cNvSpPr txBox="1"/>
          <p:nvPr/>
        </p:nvSpPr>
        <p:spPr>
          <a:xfrm>
            <a:off x="41071" y="8013803"/>
            <a:ext cx="4916905" cy="1200329"/>
          </a:xfrm>
          <a:prstGeom prst="rect">
            <a:avLst/>
          </a:prstGeom>
          <a:noFill/>
        </p:spPr>
        <p:txBody>
          <a:bodyPr wrap="square" rtlCol="0">
            <a:spAutoFit/>
          </a:bodyPr>
          <a:lstStyle/>
          <a:p>
            <a:r>
              <a:rPr lang="es-AR" sz="900" b="1" u="sng" dirty="0"/>
              <a:t>Tratamiento: </a:t>
            </a:r>
            <a:r>
              <a:rPr lang="es-AR" sz="900" dirty="0"/>
              <a:t>Sildenafil 75 mg/d, Treprostinil 9 inhalaciones c/6 hrs (216 mcg/día), Furosemida 40 mg/día trisemanal y a regular, Amiodarona 200 mg/d, Bisoprolol 2,5 mg/d, Micofenolato 2-3 gr/día,  OCD a 3 L/m, AKM, AKR. (sin valsartán por hipotensión). Paciente en lista de espera para Tx bipulmonar</a:t>
            </a:r>
          </a:p>
          <a:p>
            <a:endParaRPr lang="es-AR" sz="900" dirty="0"/>
          </a:p>
          <a:p>
            <a:r>
              <a:rPr lang="es-ES" sz="900" b="1" u="sng" dirty="0">
                <a:ea typeface="Arial MT"/>
                <a:cs typeface="Arial MT"/>
              </a:rPr>
              <a:t>CONCLUSIÓN:  </a:t>
            </a:r>
            <a:r>
              <a:rPr lang="es-ES" sz="900" dirty="0">
                <a:ea typeface="Arial MT"/>
                <a:cs typeface="Arial MT"/>
              </a:rPr>
              <a:t>Se presenta este caso porque si bien la asociación entre miopatías autoinmunes y compromiso intersticial pulmonar es muy frecuente, no lo es la asociación de las mismas con el síndrome CFEP e HP severa como complicación y conlleva muy mal pronóstico</a:t>
            </a:r>
            <a:endParaRPr lang="es-AR" sz="900" dirty="0"/>
          </a:p>
        </p:txBody>
      </p:sp>
      <p:pic>
        <p:nvPicPr>
          <p:cNvPr id="21" name="Imagen 20">
            <a:extLst>
              <a:ext uri="{FF2B5EF4-FFF2-40B4-BE49-F238E27FC236}">
                <a16:creationId xmlns:a16="http://schemas.microsoft.com/office/drawing/2014/main" id="{560977C8-6E8A-9316-375A-5FAEB62790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4038" y="6970864"/>
            <a:ext cx="1303186" cy="1039589"/>
          </a:xfrm>
          <a:prstGeom prst="rect">
            <a:avLst/>
          </a:prstGeom>
        </p:spPr>
      </p:pic>
      <p:pic>
        <p:nvPicPr>
          <p:cNvPr id="23" name="Imagen 22">
            <a:extLst>
              <a:ext uri="{FF2B5EF4-FFF2-40B4-BE49-F238E27FC236}">
                <a16:creationId xmlns:a16="http://schemas.microsoft.com/office/drawing/2014/main" id="{D5B99AF3-E026-2B87-C6B6-41E23B1EE1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1567" y="7007465"/>
            <a:ext cx="1437231" cy="1002988"/>
          </a:xfrm>
          <a:prstGeom prst="rect">
            <a:avLst/>
          </a:prstGeom>
        </p:spPr>
      </p:pic>
      <p:sp>
        <p:nvSpPr>
          <p:cNvPr id="4" name="CuadroTexto 3">
            <a:extLst>
              <a:ext uri="{FF2B5EF4-FFF2-40B4-BE49-F238E27FC236}">
                <a16:creationId xmlns:a16="http://schemas.microsoft.com/office/drawing/2014/main" id="{91E9E9F1-9C4D-7C3D-1AE9-8543A93A4FE0}"/>
              </a:ext>
            </a:extLst>
          </p:cNvPr>
          <p:cNvSpPr txBox="1"/>
          <p:nvPr/>
        </p:nvSpPr>
        <p:spPr>
          <a:xfrm>
            <a:off x="56955" y="5866198"/>
            <a:ext cx="4787277" cy="369332"/>
          </a:xfrm>
          <a:prstGeom prst="rect">
            <a:avLst/>
          </a:prstGeom>
          <a:noFill/>
        </p:spPr>
        <p:txBody>
          <a:bodyPr wrap="square" rtlCol="0">
            <a:spAutoFit/>
          </a:bodyPr>
          <a:lstStyle/>
          <a:p>
            <a:r>
              <a:rPr lang="es-AR" sz="900" b="1" u="sng" dirty="0"/>
              <a:t>TM6M</a:t>
            </a:r>
            <a:r>
              <a:rPr lang="es-AR" sz="900" dirty="0"/>
              <a:t>: (0,21) Desaturación significativa hasta 77% al minuto 6 con </a:t>
            </a:r>
          </a:p>
          <a:p>
            <a:r>
              <a:rPr lang="es-AR" sz="900" dirty="0"/>
              <a:t>BORG 5 y 249.6 mts recorridos. FC final 64 lpm, al 7º min 63 lpm</a:t>
            </a:r>
            <a:endParaRPr lang="es-AR" dirty="0"/>
          </a:p>
        </p:txBody>
      </p:sp>
      <p:sp>
        <p:nvSpPr>
          <p:cNvPr id="6" name="CuadroTexto 5">
            <a:extLst>
              <a:ext uri="{FF2B5EF4-FFF2-40B4-BE49-F238E27FC236}">
                <a16:creationId xmlns:a16="http://schemas.microsoft.com/office/drawing/2014/main" id="{4FB18D35-E1AB-E148-91E2-BC08852D9511}"/>
              </a:ext>
            </a:extLst>
          </p:cNvPr>
          <p:cNvSpPr txBox="1"/>
          <p:nvPr/>
        </p:nvSpPr>
        <p:spPr>
          <a:xfrm>
            <a:off x="17432" y="2022979"/>
            <a:ext cx="4991907" cy="646331"/>
          </a:xfrm>
          <a:prstGeom prst="rect">
            <a:avLst/>
          </a:prstGeom>
          <a:noFill/>
        </p:spPr>
        <p:txBody>
          <a:bodyPr wrap="square" rtlCol="0">
            <a:spAutoFit/>
          </a:bodyPr>
          <a:lstStyle/>
          <a:p>
            <a:pPr marL="63500">
              <a:spcBef>
                <a:spcPts val="5"/>
              </a:spcBef>
            </a:pPr>
            <a:r>
              <a:rPr lang="es-ES" sz="900" kern="0" dirty="0">
                <a:ea typeface="Arial MT"/>
              </a:rPr>
              <a:t>E</a:t>
            </a:r>
            <a:r>
              <a:rPr lang="es-ES" sz="900" dirty="0">
                <a:effectLst/>
                <a:ea typeface="Arial MT"/>
              </a:rPr>
              <a:t>l </a:t>
            </a:r>
            <a:r>
              <a:rPr lang="es-ES" sz="900" dirty="0">
                <a:ea typeface="Arial MT"/>
              </a:rPr>
              <a:t>Sd. </a:t>
            </a:r>
            <a:r>
              <a:rPr lang="es-ES" sz="900" dirty="0">
                <a:effectLst/>
                <a:ea typeface="Arial MT"/>
              </a:rPr>
              <a:t>CFEP es una entidad infrecuente cuya prevalencia en pacientes con FPI es cerca del 8%.Se identifica por el hallazgo tomográfico de</a:t>
            </a:r>
            <a:r>
              <a:rPr lang="es-ES" sz="900" spc="5" dirty="0">
                <a:effectLst/>
                <a:ea typeface="Arial MT"/>
              </a:rPr>
              <a:t> </a:t>
            </a:r>
            <a:r>
              <a:rPr lang="es-ES" sz="900" dirty="0">
                <a:effectLst/>
                <a:ea typeface="Arial MT"/>
              </a:rPr>
              <a:t>reticulación con predominio basal y periférico, panalización</a:t>
            </a:r>
            <a:r>
              <a:rPr lang="es-ES" sz="900" spc="5" dirty="0">
                <a:effectLst/>
                <a:ea typeface="Arial MT"/>
              </a:rPr>
              <a:t> </a:t>
            </a:r>
            <a:r>
              <a:rPr lang="es-ES" sz="900" dirty="0">
                <a:effectLst/>
                <a:ea typeface="Arial MT"/>
              </a:rPr>
              <a:t>y presencia simultánea de enfisema en lóbulos</a:t>
            </a:r>
            <a:r>
              <a:rPr lang="es-ES" sz="900" spc="5" dirty="0">
                <a:effectLst/>
                <a:ea typeface="Arial MT"/>
              </a:rPr>
              <a:t> </a:t>
            </a:r>
            <a:r>
              <a:rPr lang="es-ES" sz="900" dirty="0">
                <a:effectLst/>
                <a:ea typeface="Arial MT"/>
              </a:rPr>
              <a:t>superiores. Frecuente asociación con SSc y AR. Casi 50% de los casos se asocian con </a:t>
            </a:r>
            <a:r>
              <a:rPr lang="es-ES" sz="900" dirty="0">
                <a:ea typeface="Arial MT"/>
              </a:rPr>
              <a:t>el </a:t>
            </a:r>
            <a:r>
              <a:rPr lang="es-ES" sz="900" dirty="0">
                <a:effectLst/>
                <a:ea typeface="Arial MT"/>
              </a:rPr>
              <a:t>desarrollo de HP</a:t>
            </a:r>
          </a:p>
        </p:txBody>
      </p:sp>
      <p:pic>
        <p:nvPicPr>
          <p:cNvPr id="10" name="Imagen 9">
            <a:extLst>
              <a:ext uri="{FF2B5EF4-FFF2-40B4-BE49-F238E27FC236}">
                <a16:creationId xmlns:a16="http://schemas.microsoft.com/office/drawing/2014/main" id="{ADBDDC4D-E3BC-2560-AAE7-065A4804AE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2401" y="7052810"/>
            <a:ext cx="1272467" cy="912298"/>
          </a:xfrm>
          <a:prstGeom prst="rect">
            <a:avLst/>
          </a:prstGeom>
        </p:spPr>
      </p:pic>
      <p:pic>
        <p:nvPicPr>
          <p:cNvPr id="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720" y="57775"/>
            <a:ext cx="1732283" cy="637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16 CuadroTexto"/>
          <p:cNvSpPr txBox="1"/>
          <p:nvPr/>
        </p:nvSpPr>
        <p:spPr>
          <a:xfrm>
            <a:off x="35764" y="783116"/>
            <a:ext cx="4955245" cy="923330"/>
          </a:xfrm>
          <a:prstGeom prst="rect">
            <a:avLst/>
          </a:prstGeom>
          <a:noFill/>
        </p:spPr>
        <p:txBody>
          <a:bodyPr wrap="square" rtlCol="0">
            <a:spAutoFit/>
          </a:bodyPr>
          <a:lstStyle/>
          <a:p>
            <a:pPr algn="ctr"/>
            <a:r>
              <a:rPr lang="es-AR" sz="1100" b="1" dirty="0"/>
              <a:t>SÍNDROME DE COMBINACIÓN FIBROSIS ENFISEMA PULMONAR CON HIPERTENSIÓN PULMONAR SEVERA Y SINDROME ANTISINTETASA: UNA COMBINACIÓN DE MAL PRONÓSTICO</a:t>
            </a:r>
          </a:p>
          <a:p>
            <a:r>
              <a:rPr lang="es-AR" sz="1050" dirty="0"/>
              <a:t>   Autores: </a:t>
            </a:r>
            <a:r>
              <a:rPr lang="es-AR" sz="1050" u="sng" dirty="0"/>
              <a:t>Flores Maldonado Verónica</a:t>
            </a:r>
            <a:r>
              <a:rPr lang="es-AR" sz="1050" dirty="0"/>
              <a:t>; Szwarstein Pablo; Kaplan Paula; Montoya       </a:t>
            </a:r>
          </a:p>
          <a:p>
            <a:r>
              <a:rPr lang="es-AR" sz="1050" dirty="0"/>
              <a:t>                   Sandra Fabiana; D’Amelio Nicolás; Iriarte Vasquez Javier; Kerzberg Eduardo</a:t>
            </a:r>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8525" y="57775"/>
            <a:ext cx="1502959" cy="72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a:extLst>
              <a:ext uri="{BEBA8EAE-BF5A-486C-A8C5-ECC9F3942E4B}">
                <a14:imgProps xmlns:a14="http://schemas.microsoft.com/office/drawing/2010/main">
                  <a14:imgLayer r:embed="rId8">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72879" y="6236299"/>
            <a:ext cx="3933862" cy="689896"/>
          </a:xfrm>
          <a:prstGeom prst="rect">
            <a:avLst/>
          </a:prstGeom>
          <a:noFill/>
          <a:ln w="9525">
            <a:solidFill>
              <a:schemeClr val="accent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76631" y="4855860"/>
            <a:ext cx="1314883" cy="1225999"/>
          </a:xfrm>
          <a:prstGeom prst="rect">
            <a:avLst/>
          </a:prstGeom>
          <a:ln w="9525">
            <a:solidFill>
              <a:schemeClr val="accent5">
                <a:lumMod val="50000"/>
              </a:schemeClr>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030" name="Picture 6"/>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34876" y="6466055"/>
            <a:ext cx="974463" cy="115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6138" y="4041568"/>
            <a:ext cx="2407596" cy="33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3803515" y="111867"/>
            <a:ext cx="1154461" cy="523220"/>
          </a:xfrm>
          <a:prstGeom prst="rect">
            <a:avLst/>
          </a:prstGeom>
          <a:noFill/>
        </p:spPr>
        <p:txBody>
          <a:bodyPr wrap="square" rtlCol="0">
            <a:spAutoFit/>
          </a:bodyPr>
          <a:lstStyle/>
          <a:p>
            <a:pPr algn="ctr"/>
            <a:r>
              <a:rPr lang="es-ES" sz="2800" b="1" dirty="0"/>
              <a:t>P 096</a:t>
            </a:r>
            <a:endParaRPr lang="es-AR" sz="2800" b="1" dirty="0"/>
          </a:p>
        </p:txBody>
      </p:sp>
    </p:spTree>
    <p:extLst>
      <p:ext uri="{BB962C8B-B14F-4D97-AF65-F5344CB8AC3E}">
        <p14:creationId xmlns:p14="http://schemas.microsoft.com/office/powerpoint/2010/main" val="423405116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763</TotalTime>
  <Words>539</Words>
  <Application>Microsoft Office PowerPoint</Application>
  <PresentationFormat>Personalizado</PresentationFormat>
  <Paragraphs>22</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MT</vt:lpstr>
      <vt:lpstr>Calibri</vt:lpstr>
      <vt:lpstr>Calibri Light</vt:lpstr>
      <vt:lpstr>Tema de Office</vt:lpstr>
      <vt:lpstr>Programa de Hipertensión Pulmonar y Consultorio Multidisciplinario Colágeno-EPID Centro Universitario de Neumonología UBA Unidad de Neumotisiología Hospital «Dr. J. M. Ramos Mejía»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HIPERTENSIÓN PULMONAR EN SINDROME COMBINACIÓN FIBROSIS ENFISEMA PULMONAR Flores Maldonado Veronica, Szwarstein Pablo, Kaplan Paula, Montoya Sandra,  D’amelio Nicolas, Kerzberg Eduardo  Programa de Hipertensión Pulmonar Centro Universitario de Neumonología UBA Unidad de Neumotisiología Hospital «Dr. J. M. Ramos Mejía»</dc:title>
  <dc:creator>veronica flores</dc:creator>
  <cp:lastModifiedBy>veronica flores</cp:lastModifiedBy>
  <cp:revision>26</cp:revision>
  <dcterms:created xsi:type="dcterms:W3CDTF">2024-10-06T01:59:16Z</dcterms:created>
  <dcterms:modified xsi:type="dcterms:W3CDTF">2024-10-17T02:05:51Z</dcterms:modified>
</cp:coreProperties>
</file>