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43500" cy="91440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B9D3"/>
    <a:srgbClr val="4C213D"/>
    <a:srgbClr val="E2BFFD"/>
    <a:srgbClr val="E285FB"/>
    <a:srgbClr val="690485"/>
    <a:srgbClr val="174650"/>
    <a:srgbClr val="34015B"/>
    <a:srgbClr val="590CD4"/>
    <a:srgbClr val="5C0AC6"/>
    <a:srgbClr val="5A0C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1392" y="-20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763" y="1496484"/>
            <a:ext cx="4371975" cy="3183467"/>
          </a:xfrm>
        </p:spPr>
        <p:txBody>
          <a:bodyPr anchor="b"/>
          <a:lstStyle>
            <a:lvl1pPr algn="ctr">
              <a:defRPr sz="3375"/>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2938" y="4802717"/>
            <a:ext cx="3857625"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E8ED11C-C915-4947-9F68-46E68F1DDC43}" type="datetimeFigureOut">
              <a:rPr lang="es-AR" smtClean="0"/>
              <a:t>13/10/2024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564828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8ED11C-C915-4947-9F68-46E68F1DDC43}" type="datetimeFigureOut">
              <a:rPr lang="es-AR" smtClean="0"/>
              <a:t>13/10/2024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1176066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0818" y="486834"/>
            <a:ext cx="1109067"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616" y="486834"/>
            <a:ext cx="3262908"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8ED11C-C915-4947-9F68-46E68F1DDC43}" type="datetimeFigureOut">
              <a:rPr lang="es-AR" smtClean="0"/>
              <a:t>13/10/2024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220200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E8ED11C-C915-4947-9F68-46E68F1DDC43}" type="datetimeFigureOut">
              <a:rPr lang="es-AR" smtClean="0"/>
              <a:t>13/10/2024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408399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0937" y="2279653"/>
            <a:ext cx="4436269" cy="3803649"/>
          </a:xfrm>
        </p:spPr>
        <p:txBody>
          <a:bodyPr anchor="b"/>
          <a:lstStyle>
            <a:lvl1pPr>
              <a:defRPr sz="3375"/>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0937" y="6119286"/>
            <a:ext cx="4436269" cy="2000249"/>
          </a:xfrm>
        </p:spPr>
        <p:txBody>
          <a:bodyPr/>
          <a:lstStyle>
            <a:lvl1pPr marL="0" indent="0">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E8ED11C-C915-4947-9F68-46E68F1DDC43}" type="datetimeFigureOut">
              <a:rPr lang="es-AR" smtClean="0"/>
              <a:t>13/10/2024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303979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615" y="2434167"/>
            <a:ext cx="2185988"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3897" y="2434167"/>
            <a:ext cx="2185988"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E8ED11C-C915-4947-9F68-46E68F1DDC43}" type="datetimeFigureOut">
              <a:rPr lang="es-AR" smtClean="0"/>
              <a:t>13/10/2024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316784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285" y="486836"/>
            <a:ext cx="4436269"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286" y="2241551"/>
            <a:ext cx="2175941"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286" y="3340100"/>
            <a:ext cx="2175941"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3897" y="2241551"/>
            <a:ext cx="2186657"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3897" y="3340100"/>
            <a:ext cx="2186657"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8ED11C-C915-4947-9F68-46E68F1DDC43}" type="datetimeFigureOut">
              <a:rPr lang="es-AR" smtClean="0"/>
              <a:t>13/10/2024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1547698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E8ED11C-C915-4947-9F68-46E68F1DDC43}" type="datetimeFigureOut">
              <a:rPr lang="es-AR" smtClean="0"/>
              <a:t>13/10/2024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3395817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ED11C-C915-4947-9F68-46E68F1DDC43}" type="datetimeFigureOut">
              <a:rPr lang="es-AR" smtClean="0"/>
              <a:t>13/10/2024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353018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6657" y="1316569"/>
            <a:ext cx="2603897"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8ED11C-C915-4947-9F68-46E68F1DDC43}" type="datetimeFigureOut">
              <a:rPr lang="es-AR" smtClean="0"/>
              <a:t>13/10/2024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77527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285" y="609600"/>
            <a:ext cx="1658913" cy="2133600"/>
          </a:xfrm>
        </p:spPr>
        <p:txBody>
          <a:bodyPr anchor="b"/>
          <a:lstStyle>
            <a:lvl1pPr>
              <a:defRPr sz="18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6657" y="1316569"/>
            <a:ext cx="2603897" cy="6498167"/>
          </a:xfrm>
        </p:spPr>
        <p:txBody>
          <a:bodyPr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285" y="2743200"/>
            <a:ext cx="165891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E8ED11C-C915-4947-9F68-46E68F1DDC43}" type="datetimeFigureOut">
              <a:rPr lang="es-AR" smtClean="0"/>
              <a:t>13/10/2024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67ECE62A-57A0-4A04-94A8-0A39ACD343E5}" type="slidenum">
              <a:rPr lang="es-AR" smtClean="0"/>
              <a:t>‹Nº›</a:t>
            </a:fld>
            <a:endParaRPr lang="es-AR"/>
          </a:p>
        </p:txBody>
      </p:sp>
    </p:spTree>
    <p:extLst>
      <p:ext uri="{BB962C8B-B14F-4D97-AF65-F5344CB8AC3E}">
        <p14:creationId xmlns:p14="http://schemas.microsoft.com/office/powerpoint/2010/main" val="4062069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616" y="486836"/>
            <a:ext cx="4436269"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616" y="2434167"/>
            <a:ext cx="4436269"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615" y="8475136"/>
            <a:ext cx="1157288"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0E8ED11C-C915-4947-9F68-46E68F1DDC43}" type="datetimeFigureOut">
              <a:rPr lang="es-AR" smtClean="0"/>
              <a:t>13/10/2024</a:t>
            </a:fld>
            <a:endParaRPr lang="es-AR"/>
          </a:p>
        </p:txBody>
      </p:sp>
      <p:sp>
        <p:nvSpPr>
          <p:cNvPr id="5" name="Footer Placeholder 4"/>
          <p:cNvSpPr>
            <a:spLocks noGrp="1"/>
          </p:cNvSpPr>
          <p:nvPr>
            <p:ph type="ftr" sz="quarter" idx="3"/>
          </p:nvPr>
        </p:nvSpPr>
        <p:spPr>
          <a:xfrm>
            <a:off x="1703785" y="8475136"/>
            <a:ext cx="1735931"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32597" y="8475136"/>
            <a:ext cx="1157288"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67ECE62A-57A0-4A04-94A8-0A39ACD343E5}" type="slidenum">
              <a:rPr lang="es-AR" smtClean="0"/>
              <a:t>‹Nº›</a:t>
            </a:fld>
            <a:endParaRPr lang="es-AR"/>
          </a:p>
        </p:txBody>
      </p:sp>
    </p:spTree>
    <p:extLst>
      <p:ext uri="{BB962C8B-B14F-4D97-AF65-F5344CB8AC3E}">
        <p14:creationId xmlns:p14="http://schemas.microsoft.com/office/powerpoint/2010/main" val="1775900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lumMod val="9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B8D67F3B-34CD-C219-39A2-0119110A7224}"/>
              </a:ext>
            </a:extLst>
          </p:cNvPr>
          <p:cNvGrpSpPr/>
          <p:nvPr/>
        </p:nvGrpSpPr>
        <p:grpSpPr>
          <a:xfrm>
            <a:off x="-1" y="106558"/>
            <a:ext cx="5143501" cy="541806"/>
            <a:chOff x="-1" y="106558"/>
            <a:chExt cx="5143501" cy="541806"/>
          </a:xfrm>
        </p:grpSpPr>
        <p:sp>
          <p:nvSpPr>
            <p:cNvPr id="7" name="Rectángulo 6">
              <a:extLst>
                <a:ext uri="{FF2B5EF4-FFF2-40B4-BE49-F238E27FC236}">
                  <a16:creationId xmlns:a16="http://schemas.microsoft.com/office/drawing/2014/main" id="{C837AA7F-49AE-8C5D-FABE-7F564D3D3E68}"/>
                </a:ext>
              </a:extLst>
            </p:cNvPr>
            <p:cNvSpPr/>
            <p:nvPr/>
          </p:nvSpPr>
          <p:spPr>
            <a:xfrm>
              <a:off x="-1" y="106558"/>
              <a:ext cx="5143501" cy="541806"/>
            </a:xfrm>
            <a:prstGeom prst="rect">
              <a:avLst/>
            </a:prstGeom>
            <a:gradFill flip="none" rotWithShape="1">
              <a:gsLst>
                <a:gs pos="0">
                  <a:srgbClr val="440CD4"/>
                </a:gs>
                <a:gs pos="29370">
                  <a:srgbClr val="440CD4"/>
                </a:gs>
                <a:gs pos="70600">
                  <a:srgbClr val="690383"/>
                </a:gs>
                <a:gs pos="100000">
                  <a:srgbClr val="690485"/>
                </a:gs>
              </a:gsLst>
              <a:lin ang="0" scaled="1"/>
              <a:tileRect/>
            </a:gradFill>
            <a:ln w="19050" cap="rnd"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dirty="0">
                <a:ln>
                  <a:noFill/>
                </a:ln>
                <a:solidFill>
                  <a:prstClr val="white"/>
                </a:solidFill>
                <a:effectLst/>
                <a:uLnTx/>
                <a:uFillTx/>
                <a:latin typeface="Century Gothic" panose="020B0502020202020204"/>
                <a:ea typeface="+mn-ea"/>
                <a:cs typeface="+mn-cs"/>
              </a:endParaRPr>
            </a:p>
          </p:txBody>
        </p:sp>
        <p:sp>
          <p:nvSpPr>
            <p:cNvPr id="8" name="CuadroTexto 7">
              <a:extLst>
                <a:ext uri="{FF2B5EF4-FFF2-40B4-BE49-F238E27FC236}">
                  <a16:creationId xmlns:a16="http://schemas.microsoft.com/office/drawing/2014/main" id="{99D19C65-2814-AB59-B841-0F94AFFA5AC4}"/>
                </a:ext>
              </a:extLst>
            </p:cNvPr>
            <p:cNvSpPr txBox="1"/>
            <p:nvPr/>
          </p:nvSpPr>
          <p:spPr>
            <a:xfrm>
              <a:off x="4253938" y="208184"/>
              <a:ext cx="889551" cy="338554"/>
            </a:xfrm>
            <a:prstGeom prst="rect">
              <a:avLst/>
            </a:prstGeom>
            <a:noFill/>
          </p:spPr>
          <p:txBody>
            <a:bodyPr wrap="square">
              <a:spAutoFit/>
            </a:bodyPr>
            <a:lstStyle/>
            <a:p>
              <a:pPr algn="ctr"/>
              <a:r>
                <a:rPr lang="es-AR" sz="1600" dirty="0">
                  <a:solidFill>
                    <a:prstClr val="white"/>
                  </a:solidFill>
                  <a:effectLst>
                    <a:outerShdw blurRad="38100" dist="38100" dir="2700000" algn="tl">
                      <a:srgbClr val="000000">
                        <a:alpha val="43137"/>
                      </a:srgbClr>
                    </a:outerShdw>
                  </a:effectLst>
                  <a:latin typeface="Bahnschrift SemiBold Condensed" panose="020B0502040204020203" pitchFamily="34" charset="0"/>
                  <a:ea typeface="Open Sans" panose="020B0606030504020204" pitchFamily="34" charset="0"/>
                  <a:cs typeface="Segoe UI Semibold" panose="020B0702040204020203" pitchFamily="34" charset="0"/>
                </a:rPr>
                <a:t>P-097</a:t>
              </a:r>
            </a:p>
          </p:txBody>
        </p:sp>
        <p:pic>
          <p:nvPicPr>
            <p:cNvPr id="9" name="Imagen 8">
              <a:extLst>
                <a:ext uri="{FF2B5EF4-FFF2-40B4-BE49-F238E27FC236}">
                  <a16:creationId xmlns:a16="http://schemas.microsoft.com/office/drawing/2014/main" id="{699E9831-8C10-F4AD-E06F-60D42687A303}"/>
                </a:ext>
              </a:extLst>
            </p:cNvPr>
            <p:cNvPicPr>
              <a:picLocks noChangeAspect="1"/>
            </p:cNvPicPr>
            <p:nvPr/>
          </p:nvPicPr>
          <p:blipFill rotWithShape="1">
            <a:blip r:embed="rId2"/>
            <a:srcRect l="1714" t="9701" r="1714"/>
            <a:stretch/>
          </p:blipFill>
          <p:spPr>
            <a:xfrm>
              <a:off x="1462074" y="106558"/>
              <a:ext cx="2219340" cy="541806"/>
            </a:xfrm>
            <a:prstGeom prst="rect">
              <a:avLst/>
            </a:prstGeom>
          </p:spPr>
        </p:pic>
      </p:grpSp>
      <p:grpSp>
        <p:nvGrpSpPr>
          <p:cNvPr id="12" name="Grupo 11">
            <a:extLst>
              <a:ext uri="{FF2B5EF4-FFF2-40B4-BE49-F238E27FC236}">
                <a16:creationId xmlns:a16="http://schemas.microsoft.com/office/drawing/2014/main" id="{611223D6-3E74-1FEA-24AC-7342B3F92773}"/>
              </a:ext>
            </a:extLst>
          </p:cNvPr>
          <p:cNvGrpSpPr/>
          <p:nvPr/>
        </p:nvGrpSpPr>
        <p:grpSpPr>
          <a:xfrm>
            <a:off x="0" y="8778848"/>
            <a:ext cx="5143501" cy="313935"/>
            <a:chOff x="-12" y="4225230"/>
            <a:chExt cx="5143501" cy="313935"/>
          </a:xfrm>
        </p:grpSpPr>
        <p:sp>
          <p:nvSpPr>
            <p:cNvPr id="11" name="Rectángulo 10">
              <a:extLst>
                <a:ext uri="{FF2B5EF4-FFF2-40B4-BE49-F238E27FC236}">
                  <a16:creationId xmlns:a16="http://schemas.microsoft.com/office/drawing/2014/main" id="{F8DC19A2-D632-3172-FF29-F9274737B384}"/>
                </a:ext>
              </a:extLst>
            </p:cNvPr>
            <p:cNvSpPr/>
            <p:nvPr/>
          </p:nvSpPr>
          <p:spPr>
            <a:xfrm>
              <a:off x="-12" y="4225231"/>
              <a:ext cx="5143501" cy="313934"/>
            </a:xfrm>
            <a:prstGeom prst="rect">
              <a:avLst/>
            </a:prstGeom>
            <a:gradFill flip="none" rotWithShape="1">
              <a:gsLst>
                <a:gs pos="89000">
                  <a:srgbClr val="590CD4"/>
                </a:gs>
                <a:gs pos="0">
                  <a:srgbClr val="5E09BC"/>
                </a:gs>
                <a:gs pos="100000">
                  <a:srgbClr val="5A0CD1"/>
                </a:gs>
              </a:gsLst>
              <a:lin ang="10800000" scaled="1"/>
              <a:tileRect/>
            </a:gradFill>
            <a:ln w="19050" cap="rnd"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AR" sz="1800" b="0" i="0" u="none" strike="noStrike" kern="0" cap="none" spc="0" normalizeH="0" baseline="0" noProof="0" dirty="0">
                <a:ln>
                  <a:noFill/>
                </a:ln>
                <a:solidFill>
                  <a:prstClr val="white"/>
                </a:solidFill>
                <a:effectLst/>
                <a:uLnTx/>
                <a:uFillTx/>
                <a:latin typeface="Century Gothic" panose="020B0502020202020204"/>
                <a:ea typeface="+mn-ea"/>
                <a:cs typeface="+mn-cs"/>
              </a:endParaRPr>
            </a:p>
          </p:txBody>
        </p:sp>
        <p:pic>
          <p:nvPicPr>
            <p:cNvPr id="10" name="Imagen 9">
              <a:extLst>
                <a:ext uri="{FF2B5EF4-FFF2-40B4-BE49-F238E27FC236}">
                  <a16:creationId xmlns:a16="http://schemas.microsoft.com/office/drawing/2014/main" id="{2008170A-C047-DB9D-3EF3-E1A6FA0DEC70}"/>
                </a:ext>
              </a:extLst>
            </p:cNvPr>
            <p:cNvPicPr>
              <a:picLocks noChangeAspect="1"/>
            </p:cNvPicPr>
            <p:nvPr/>
          </p:nvPicPr>
          <p:blipFill>
            <a:blip r:embed="rId3"/>
            <a:stretch>
              <a:fillRect/>
            </a:stretch>
          </p:blipFill>
          <p:spPr>
            <a:xfrm>
              <a:off x="1999269" y="4225230"/>
              <a:ext cx="1144938" cy="313935"/>
            </a:xfrm>
            <a:prstGeom prst="rect">
              <a:avLst/>
            </a:prstGeom>
            <a:gradFill>
              <a:gsLst>
                <a:gs pos="67000">
                  <a:srgbClr val="6D0492"/>
                </a:gs>
                <a:gs pos="36000">
                  <a:srgbClr val="670592"/>
                </a:gs>
                <a:gs pos="0">
                  <a:srgbClr val="580CD5"/>
                </a:gs>
                <a:gs pos="88000">
                  <a:srgbClr val="6E0492"/>
                </a:gs>
                <a:gs pos="100000">
                  <a:srgbClr val="7E048F"/>
                </a:gs>
              </a:gsLst>
              <a:lin ang="0" scaled="1"/>
            </a:gradFill>
          </p:spPr>
        </p:pic>
      </p:grpSp>
      <p:sp>
        <p:nvSpPr>
          <p:cNvPr id="15" name="CuadroTexto 14">
            <a:extLst>
              <a:ext uri="{FF2B5EF4-FFF2-40B4-BE49-F238E27FC236}">
                <a16:creationId xmlns:a16="http://schemas.microsoft.com/office/drawing/2014/main" id="{8B84BEC2-4247-3194-8A3C-C2356CB0DEC0}"/>
              </a:ext>
            </a:extLst>
          </p:cNvPr>
          <p:cNvSpPr txBox="1"/>
          <p:nvPr/>
        </p:nvSpPr>
        <p:spPr>
          <a:xfrm>
            <a:off x="-10" y="749990"/>
            <a:ext cx="5143499" cy="1015663"/>
          </a:xfrm>
          <a:prstGeom prst="rect">
            <a:avLst/>
          </a:prstGeom>
          <a:solidFill>
            <a:srgbClr val="4C213D"/>
          </a:solidFill>
          <a:ln>
            <a:noFill/>
          </a:ln>
        </p:spPr>
        <p:txBody>
          <a:bodyPr wrap="square">
            <a:spAutoFit/>
          </a:bodyPr>
          <a:lstStyle/>
          <a:p>
            <a:pPr algn="ctr" defTabSz="1828709"/>
            <a:r>
              <a:rPr lang="es-ES" sz="1200"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 </a:t>
            </a:r>
            <a:r>
              <a:rPr lang="es-ES" sz="1400"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DESARROLLO DE HIPERTENSIÓN PULMONAR AGUDA COMO COMPLICACIÓN DE CARCINOMA ADENOIDE QUÍSTICO TRAQUEAL</a:t>
            </a:r>
          </a:p>
          <a:p>
            <a:pPr algn="ctr" defTabSz="1828709"/>
            <a:endParaRPr lang="es-ES" sz="800" dirty="0">
              <a:solidFill>
                <a:prstClr val="white"/>
              </a:solidFill>
              <a:latin typeface="Bahnschrift Condensed" panose="020B0502040204020203" pitchFamily="34" charset="0"/>
              <a:ea typeface="Open Sans" panose="020B0606030504020204" pitchFamily="34" charset="0"/>
              <a:cs typeface="Arial" panose="020B0604020202020204" pitchFamily="34" charset="0"/>
            </a:endParaRPr>
          </a:p>
          <a:p>
            <a:pPr algn="ctr" defTabSz="1828709"/>
            <a:r>
              <a:rPr lang="es-ES" sz="1200" i="1"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Zelaya de </a:t>
            </a:r>
            <a:r>
              <a:rPr lang="es-ES" sz="1200" i="1" dirty="0" err="1">
                <a:solidFill>
                  <a:prstClr val="white"/>
                </a:solidFill>
                <a:latin typeface="Bahnschrift Condensed" panose="020B0502040204020203" pitchFamily="34" charset="0"/>
                <a:ea typeface="Open Sans" panose="020B0606030504020204" pitchFamily="34" charset="0"/>
                <a:cs typeface="Arial" panose="020B0604020202020204" pitchFamily="34" charset="0"/>
              </a:rPr>
              <a:t>Leon</a:t>
            </a:r>
            <a:r>
              <a:rPr lang="es-ES" sz="1200" i="1"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 Nazareno; Perri, Marcella; </a:t>
            </a:r>
            <a:r>
              <a:rPr lang="es-ES" sz="1200" i="1" dirty="0" err="1">
                <a:solidFill>
                  <a:prstClr val="white"/>
                </a:solidFill>
                <a:latin typeface="Bahnschrift Condensed" panose="020B0502040204020203" pitchFamily="34" charset="0"/>
                <a:ea typeface="Open Sans" panose="020B0606030504020204" pitchFamily="34" charset="0"/>
                <a:cs typeface="Arial" panose="020B0604020202020204" pitchFamily="34" charset="0"/>
              </a:rPr>
              <a:t>Franzoy</a:t>
            </a:r>
            <a:r>
              <a:rPr lang="es-ES" sz="1200" i="1"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 Julieta; Báez, Milagros; Salvado, Alejandro; </a:t>
            </a:r>
            <a:r>
              <a:rPr lang="es-ES" sz="1200" i="1" dirty="0" err="1">
                <a:solidFill>
                  <a:prstClr val="white"/>
                </a:solidFill>
                <a:latin typeface="Bahnschrift Condensed" panose="020B0502040204020203" pitchFamily="34" charset="0"/>
                <a:ea typeface="Open Sans" panose="020B0606030504020204" pitchFamily="34" charset="0"/>
                <a:cs typeface="Arial" panose="020B0604020202020204" pitchFamily="34" charset="0"/>
              </a:rPr>
              <a:t>Samolski</a:t>
            </a:r>
            <a:r>
              <a:rPr lang="es-ES" sz="1200" i="1" dirty="0">
                <a:solidFill>
                  <a:prstClr val="white"/>
                </a:solidFill>
                <a:latin typeface="Bahnschrift Condensed" panose="020B0502040204020203" pitchFamily="34" charset="0"/>
                <a:ea typeface="Open Sans" panose="020B0606030504020204" pitchFamily="34" charset="0"/>
                <a:cs typeface="Arial" panose="020B0604020202020204" pitchFamily="34" charset="0"/>
              </a:rPr>
              <a:t>, Daniel; Bosio, Martin</a:t>
            </a:r>
          </a:p>
        </p:txBody>
      </p:sp>
      <p:sp>
        <p:nvSpPr>
          <p:cNvPr id="17" name="CuadroTexto 16">
            <a:extLst>
              <a:ext uri="{FF2B5EF4-FFF2-40B4-BE49-F238E27FC236}">
                <a16:creationId xmlns:a16="http://schemas.microsoft.com/office/drawing/2014/main" id="{47149685-C59F-AF4F-490C-445F6468197F}"/>
              </a:ext>
            </a:extLst>
          </p:cNvPr>
          <p:cNvSpPr txBox="1"/>
          <p:nvPr/>
        </p:nvSpPr>
        <p:spPr>
          <a:xfrm>
            <a:off x="86453" y="1858913"/>
            <a:ext cx="4970564" cy="938719"/>
          </a:xfrm>
          <a:prstGeom prst="rect">
            <a:avLst/>
          </a:prstGeom>
          <a:solidFill>
            <a:srgbClr val="174650"/>
          </a:solidFill>
          <a:ln>
            <a:noFill/>
          </a:ln>
        </p:spPr>
        <p:txBody>
          <a:bodyPr wrap="square" rtlCol="0">
            <a:spAutoFit/>
          </a:bodyPr>
          <a:lstStyle/>
          <a:p>
            <a:pPr algn="just"/>
            <a:r>
              <a:rPr lang="es-AR"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Los tumores traqueales primarios representan menos del 0.5% de los tumores malignos. El carcinoma adenoide quístico (CAQ) es el segundo tipo histológico en frecuencia. </a:t>
            </a:r>
            <a:r>
              <a:rPr lang="es-ES"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Puede formar lesiones polipoides en la tráquea y los bronquios principales, o desarrollar placas infiltrativas con extensión longitudinal e invasión de las estructuras vasculares. Se presenta el caso de un paciente con CAQ traqueal que evolucionó con hipertensión pulmonar (HTP).</a:t>
            </a:r>
            <a:endParaRPr lang="es-AR"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endParaRPr>
          </a:p>
        </p:txBody>
      </p:sp>
      <p:sp>
        <p:nvSpPr>
          <p:cNvPr id="27" name="CuadroTexto 26">
            <a:extLst>
              <a:ext uri="{FF2B5EF4-FFF2-40B4-BE49-F238E27FC236}">
                <a16:creationId xmlns:a16="http://schemas.microsoft.com/office/drawing/2014/main" id="{A041F08C-3B9A-4144-F5F4-747A4499EFD8}"/>
              </a:ext>
            </a:extLst>
          </p:cNvPr>
          <p:cNvSpPr txBox="1"/>
          <p:nvPr/>
        </p:nvSpPr>
        <p:spPr>
          <a:xfrm>
            <a:off x="86450" y="6957971"/>
            <a:ext cx="4970565" cy="1107996"/>
          </a:xfrm>
          <a:prstGeom prst="rect">
            <a:avLst/>
          </a:prstGeom>
          <a:solidFill>
            <a:srgbClr val="174650"/>
          </a:solidFill>
          <a:ln>
            <a:noFill/>
          </a:ln>
        </p:spPr>
        <p:txBody>
          <a:bodyPr wrap="square" rtlCol="0">
            <a:spAutoFit/>
          </a:bodyPr>
          <a:lstStyle/>
          <a:p>
            <a:pPr algn="just"/>
            <a:r>
              <a:rPr lang="es-ES"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La HTP es una entidad clínica de evolución variable y su pronóstico está íntimamente relacionado con la etiología de la misma. </a:t>
            </a:r>
          </a:p>
          <a:p>
            <a:pPr algn="just"/>
            <a:r>
              <a:rPr lang="es-ES"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En este caso, los valores hemodinámicos compatibles con HTP precapilar sugirieron la HAP como causa mas frecuente. La ausencia de respuesta al tratamiento instaurado despertó la sospecha de etiologías menos frecuentes (microangiopatía trombótica tumoral pulmonar, enfermedad </a:t>
            </a:r>
            <a:r>
              <a:rPr lang="es-ES" sz="1100" dirty="0" err="1">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venooclusiva</a:t>
            </a:r>
            <a:r>
              <a:rPr lang="es-ES"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 pulmonar).</a:t>
            </a:r>
          </a:p>
        </p:txBody>
      </p:sp>
      <p:sp>
        <p:nvSpPr>
          <p:cNvPr id="28" name="CuadroTexto 27">
            <a:extLst>
              <a:ext uri="{FF2B5EF4-FFF2-40B4-BE49-F238E27FC236}">
                <a16:creationId xmlns:a16="http://schemas.microsoft.com/office/drawing/2014/main" id="{A400AF98-2F8F-B1F3-B88F-D071F3B4C51C}"/>
              </a:ext>
            </a:extLst>
          </p:cNvPr>
          <p:cNvSpPr txBox="1"/>
          <p:nvPr/>
        </p:nvSpPr>
        <p:spPr>
          <a:xfrm>
            <a:off x="86450" y="6638221"/>
            <a:ext cx="4970565" cy="261610"/>
          </a:xfrm>
          <a:prstGeom prst="rect">
            <a:avLst/>
          </a:prstGeom>
          <a:solidFill>
            <a:schemeClr val="bg2"/>
          </a:solidFill>
        </p:spPr>
        <p:txBody>
          <a:bodyPr wrap="square">
            <a:spAutoFit/>
          </a:bodyPr>
          <a:lstStyle/>
          <a:p>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El paciente decidió no progresar en maniobras invasivas, falleció en los días siguientes</a:t>
            </a:r>
            <a:endParaRPr lang="es-AR"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endParaRPr>
          </a:p>
        </p:txBody>
      </p:sp>
      <p:sp>
        <p:nvSpPr>
          <p:cNvPr id="29" name="CuadroTexto 28">
            <a:extLst>
              <a:ext uri="{FF2B5EF4-FFF2-40B4-BE49-F238E27FC236}">
                <a16:creationId xmlns:a16="http://schemas.microsoft.com/office/drawing/2014/main" id="{C91E97C5-51DE-18BC-CE40-7ECFFE63E0AF}"/>
              </a:ext>
            </a:extLst>
          </p:cNvPr>
          <p:cNvSpPr txBox="1"/>
          <p:nvPr/>
        </p:nvSpPr>
        <p:spPr>
          <a:xfrm>
            <a:off x="86453" y="6300063"/>
            <a:ext cx="4970562" cy="261610"/>
          </a:xfrm>
          <a:prstGeom prst="rect">
            <a:avLst/>
          </a:prstGeom>
          <a:solidFill>
            <a:schemeClr val="bg2"/>
          </a:solidFill>
        </p:spPr>
        <p:txBody>
          <a:bodyPr wrap="square">
            <a:spAutoFit/>
          </a:bodyPr>
          <a:lstStyle/>
          <a:p>
            <a:pPr marL="171450" indent="-171450">
              <a:buFont typeface="Arial" panose="020B0604020202020204" pitchFamily="34" charset="0"/>
              <a:buChar char="•"/>
            </a:pPr>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Tomografía de tórax:  Progresión de enfermedad oncológica</a:t>
            </a:r>
            <a:endParaRPr lang="es-AR"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endParaRPr>
          </a:p>
        </p:txBody>
      </p:sp>
      <p:sp>
        <p:nvSpPr>
          <p:cNvPr id="30" name="CuadroTexto 29">
            <a:extLst>
              <a:ext uri="{FF2B5EF4-FFF2-40B4-BE49-F238E27FC236}">
                <a16:creationId xmlns:a16="http://schemas.microsoft.com/office/drawing/2014/main" id="{F247C88D-88DD-6158-F08D-04D00A5D71FF}"/>
              </a:ext>
            </a:extLst>
          </p:cNvPr>
          <p:cNvSpPr txBox="1"/>
          <p:nvPr/>
        </p:nvSpPr>
        <p:spPr>
          <a:xfrm>
            <a:off x="86452" y="8121889"/>
            <a:ext cx="4970564" cy="600164"/>
          </a:xfrm>
          <a:prstGeom prst="rect">
            <a:avLst/>
          </a:prstGeom>
          <a:solidFill>
            <a:srgbClr val="174650"/>
          </a:solidFill>
        </p:spPr>
        <p:txBody>
          <a:bodyPr wrap="square">
            <a:spAutoFit/>
          </a:bodyPr>
          <a:lstStyle/>
          <a:p>
            <a:pPr algn="just">
              <a:defRPr/>
            </a:pPr>
            <a:r>
              <a:rPr lang="es-ES" sz="1100" dirty="0">
                <a:solidFill>
                  <a:prstClr val="white"/>
                </a:solidFill>
                <a:latin typeface="Bahnschrift Condensed" panose="020B0502040204020203" pitchFamily="34" charset="0"/>
                <a:ea typeface="Open Sans" panose="020B0606030504020204" pitchFamily="34" charset="0"/>
                <a:cs typeface="Segoe UI Semibold" panose="020B0702040204020203" pitchFamily="34" charset="0"/>
              </a:rPr>
              <a:t>La evolución fatal del paciente a pesar del tratamiento agresivo de la HTP subraya la importancia de considerar diagnósticos diferenciales y la necesidad de una evaluación interdisciplinaria para la atención de estos pacientes.</a:t>
            </a:r>
          </a:p>
        </p:txBody>
      </p:sp>
      <p:sp>
        <p:nvSpPr>
          <p:cNvPr id="31" name="CuadroTexto 30">
            <a:extLst>
              <a:ext uri="{FF2B5EF4-FFF2-40B4-BE49-F238E27FC236}">
                <a16:creationId xmlns:a16="http://schemas.microsoft.com/office/drawing/2014/main" id="{08F48066-AF42-F9FA-A8C3-C502649BBFB4}"/>
              </a:ext>
            </a:extLst>
          </p:cNvPr>
          <p:cNvSpPr txBox="1"/>
          <p:nvPr/>
        </p:nvSpPr>
        <p:spPr>
          <a:xfrm>
            <a:off x="86453" y="2852889"/>
            <a:ext cx="4970562" cy="261610"/>
          </a:xfrm>
          <a:prstGeom prst="rect">
            <a:avLst/>
          </a:prstGeom>
          <a:solidFill>
            <a:schemeClr val="bg2"/>
          </a:solidFill>
          <a:ln>
            <a:noFill/>
          </a:ln>
        </p:spPr>
        <p:txBody>
          <a:bodyPr wrap="square" rtlCol="0">
            <a:spAutoFit/>
          </a:bodyPr>
          <a:lstStyle/>
          <a:p>
            <a:pPr algn="just"/>
            <a:r>
              <a:rPr lang="es-AR"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Paciente masculino de 53 años con antecedente de CAQ traqueal con metástasis óseas y hepáticas</a:t>
            </a:r>
          </a:p>
        </p:txBody>
      </p:sp>
      <p:sp>
        <p:nvSpPr>
          <p:cNvPr id="32" name="CuadroTexto 31">
            <a:extLst>
              <a:ext uri="{FF2B5EF4-FFF2-40B4-BE49-F238E27FC236}">
                <a16:creationId xmlns:a16="http://schemas.microsoft.com/office/drawing/2014/main" id="{52C0145A-4750-F7EF-9750-EEB5B4C44C41}"/>
              </a:ext>
            </a:extLst>
          </p:cNvPr>
          <p:cNvSpPr txBox="1"/>
          <p:nvPr/>
        </p:nvSpPr>
        <p:spPr>
          <a:xfrm>
            <a:off x="86452" y="3482725"/>
            <a:ext cx="2929698" cy="600164"/>
          </a:xfrm>
          <a:prstGeom prst="rect">
            <a:avLst/>
          </a:prstGeom>
          <a:solidFill>
            <a:schemeClr val="bg2"/>
          </a:solidFill>
          <a:ln>
            <a:noFill/>
          </a:ln>
        </p:spPr>
        <p:txBody>
          <a:bodyPr wrap="square" rtlCol="0">
            <a:spAutoFit/>
          </a:bodyPr>
          <a:lstStyle/>
          <a:p>
            <a:pPr marL="171450" indent="-171450">
              <a:buFont typeface="Arial" panose="020B0604020202020204" pitchFamily="34" charset="0"/>
              <a:buChar char="•"/>
            </a:pPr>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Ecocardiograma transtorácico: Alta probabilidad de HTP</a:t>
            </a:r>
          </a:p>
          <a:p>
            <a:pPr marL="171450" indent="-171450">
              <a:buFont typeface="Arial" panose="020B0604020202020204" pitchFamily="34" charset="0"/>
              <a:buChar char="•"/>
            </a:pPr>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Cateterismo cardíaco derecho: HTP precapilar</a:t>
            </a:r>
          </a:p>
          <a:p>
            <a:pPr marL="171450" indent="-171450">
              <a:buFont typeface="Arial" panose="020B0604020202020204" pitchFamily="34" charset="0"/>
              <a:buChar char="•"/>
            </a:pPr>
            <a:r>
              <a:rPr lang="es-ES" sz="1100" dirty="0" err="1">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Angiotomografía</a:t>
            </a:r>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 de tórax: Negativo para TEP</a:t>
            </a:r>
          </a:p>
        </p:txBody>
      </p:sp>
      <p:sp>
        <p:nvSpPr>
          <p:cNvPr id="33" name="CuadroTexto 32">
            <a:extLst>
              <a:ext uri="{FF2B5EF4-FFF2-40B4-BE49-F238E27FC236}">
                <a16:creationId xmlns:a16="http://schemas.microsoft.com/office/drawing/2014/main" id="{D7C812E8-9BE9-6CB2-8CCE-99594A2BE502}"/>
              </a:ext>
            </a:extLst>
          </p:cNvPr>
          <p:cNvSpPr txBox="1"/>
          <p:nvPr/>
        </p:nvSpPr>
        <p:spPr>
          <a:xfrm>
            <a:off x="86450" y="4934359"/>
            <a:ext cx="2929698" cy="430887"/>
          </a:xfrm>
          <a:prstGeom prst="rect">
            <a:avLst/>
          </a:prstGeom>
          <a:solidFill>
            <a:srgbClr val="E1B9D3"/>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s-ES" sz="1100" b="0" i="0" u="none" strike="noStrike" kern="0" cap="none" spc="0" normalizeH="0" baseline="0" noProof="0" dirty="0">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HIPERTENSIÓN ARTERIAL PULMONAR (HAP)</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es-ES" sz="1100" b="0" i="0" u="none" strike="noStrike" kern="0" cap="none" spc="0" normalizeH="0" baseline="0" noProof="0" dirty="0">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I</a:t>
            </a:r>
            <a:r>
              <a:rPr kumimoji="0" lang="es-ES" sz="1100" b="0" i="0" u="none" strike="noStrike" kern="0" cap="none" spc="0" normalizeH="0" baseline="0" noProof="0" dirty="0" err="1">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nició</a:t>
            </a:r>
            <a:r>
              <a:rPr kumimoji="0" lang="es-ES" sz="1100" b="0" i="0" u="none" strike="noStrike" kern="0" cap="none" spc="0" normalizeH="0" baseline="0" noProof="0" dirty="0">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 tratamiento con </a:t>
            </a:r>
            <a:r>
              <a:rPr kumimoji="0" lang="es-ES" sz="1100" b="0" i="0" u="none" strike="noStrike" kern="0" cap="none" spc="0" normalizeH="0" baseline="0" noProof="0" dirty="0" err="1">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sildenafil</a:t>
            </a:r>
            <a:r>
              <a:rPr kumimoji="0" lang="es-ES" sz="1100" b="0" i="0" u="none" strike="noStrike" kern="0" cap="none" spc="0" normalizeH="0" baseline="0" noProof="0" dirty="0">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 y </a:t>
            </a:r>
            <a:r>
              <a:rPr kumimoji="0" lang="es-ES" sz="1100" b="0" i="0" u="none" strike="noStrike" kern="0" cap="none" spc="0" normalizeH="0" baseline="0" noProof="0" dirty="0" err="1">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rPr>
              <a:t>macitentán</a:t>
            </a:r>
            <a:endParaRPr kumimoji="0" lang="es-AR" sz="1100" b="0" i="0" u="none" strike="noStrike" kern="0" cap="none" spc="0" normalizeH="0" baseline="0" noProof="0" dirty="0">
              <a:ln>
                <a:noFill/>
              </a:ln>
              <a:solidFill>
                <a:prstClr val="black"/>
              </a:solidFill>
              <a:effectLst/>
              <a:uLnTx/>
              <a:uFillTx/>
              <a:latin typeface="Bahnschrift Condensed" panose="020B0502040204020203" pitchFamily="34" charset="0"/>
              <a:ea typeface="Open Sans" panose="020B0606030504020204" pitchFamily="34" charset="0"/>
              <a:cs typeface="Segoe UI Semibold" panose="020B0702040204020203" pitchFamily="34" charset="0"/>
            </a:endParaRPr>
          </a:p>
        </p:txBody>
      </p:sp>
      <p:sp>
        <p:nvSpPr>
          <p:cNvPr id="34" name="CuadroTexto 33">
            <a:extLst>
              <a:ext uri="{FF2B5EF4-FFF2-40B4-BE49-F238E27FC236}">
                <a16:creationId xmlns:a16="http://schemas.microsoft.com/office/drawing/2014/main" id="{69920870-7FBB-8B86-5133-22A668ED87E9}"/>
              </a:ext>
            </a:extLst>
          </p:cNvPr>
          <p:cNvSpPr txBox="1"/>
          <p:nvPr/>
        </p:nvSpPr>
        <p:spPr>
          <a:xfrm>
            <a:off x="86452" y="3167807"/>
            <a:ext cx="4970563" cy="261610"/>
          </a:xfrm>
          <a:prstGeom prst="rect">
            <a:avLst/>
          </a:prstGeom>
          <a:solidFill>
            <a:schemeClr val="bg2"/>
          </a:solidFill>
        </p:spPr>
        <p:txBody>
          <a:bodyPr wrap="square">
            <a:spAutoFit/>
          </a:bodyPr>
          <a:lstStyle/>
          <a:p>
            <a:pPr algn="just">
              <a:defRPr/>
            </a:pPr>
            <a:r>
              <a:rPr lang="es-AR"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Consultó por disnea progresiva hasta clase funcional 4 de un mes de evolución</a:t>
            </a:r>
          </a:p>
        </p:txBody>
      </p:sp>
      <p:sp>
        <p:nvSpPr>
          <p:cNvPr id="35" name="CuadroTexto 34">
            <a:extLst>
              <a:ext uri="{FF2B5EF4-FFF2-40B4-BE49-F238E27FC236}">
                <a16:creationId xmlns:a16="http://schemas.microsoft.com/office/drawing/2014/main" id="{4CB0BDBD-721D-D65D-8D36-463A5B565DE9}"/>
              </a:ext>
            </a:extLst>
          </p:cNvPr>
          <p:cNvSpPr txBox="1"/>
          <p:nvPr/>
        </p:nvSpPr>
        <p:spPr>
          <a:xfrm>
            <a:off x="86452" y="5460026"/>
            <a:ext cx="2929698" cy="769441"/>
          </a:xfrm>
          <a:prstGeom prst="rect">
            <a:avLst/>
          </a:prstGeom>
          <a:solidFill>
            <a:schemeClr val="bg2"/>
          </a:solidFill>
        </p:spPr>
        <p:txBody>
          <a:bodyPr wrap="square">
            <a:spAutoFit/>
          </a:bodyPr>
          <a:lstStyle/>
          <a:p>
            <a:pPr algn="just">
              <a:defRPr/>
            </a:pPr>
            <a:r>
              <a:rPr lang="es-ES"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rPr>
              <a:t>Evolucionó con insuficiencia respiratoria y paro cardiorrespiratorio secundario a hipoxia. Se realizaron maniobras de reanimación cardiopulmonar avanzada y se logró recuperación de circulación espontánea</a:t>
            </a:r>
            <a:endParaRPr lang="es-AR" sz="1100" dirty="0">
              <a:solidFill>
                <a:prstClr val="black"/>
              </a:solidFill>
              <a:latin typeface="Bahnschrift Condensed" panose="020B0502040204020203" pitchFamily="34" charset="0"/>
              <a:ea typeface="Open Sans" panose="020B0606030504020204" pitchFamily="34" charset="0"/>
              <a:cs typeface="Segoe UI Semibold" panose="020B0702040204020203" pitchFamily="34" charset="0"/>
            </a:endParaRPr>
          </a:p>
        </p:txBody>
      </p:sp>
      <p:pic>
        <p:nvPicPr>
          <p:cNvPr id="36" name="Imagen 35">
            <a:extLst>
              <a:ext uri="{FF2B5EF4-FFF2-40B4-BE49-F238E27FC236}">
                <a16:creationId xmlns:a16="http://schemas.microsoft.com/office/drawing/2014/main" id="{422BBB62-6015-5A14-80B9-9B3BA61CAB12}"/>
              </a:ext>
            </a:extLst>
          </p:cNvPr>
          <p:cNvPicPr>
            <a:picLocks noChangeAspect="1"/>
          </p:cNvPicPr>
          <p:nvPr/>
        </p:nvPicPr>
        <p:blipFill rotWithShape="1">
          <a:blip r:embed="rId4">
            <a:extLst>
              <a:ext uri="{28A0092B-C50C-407E-A947-70E740481C1C}">
                <a14:useLocalDpi xmlns:a14="http://schemas.microsoft.com/office/drawing/2010/main" val="0"/>
              </a:ext>
            </a:extLst>
          </a:blip>
          <a:srcRect l="1029" t="1679" b="1852"/>
          <a:stretch/>
        </p:blipFill>
        <p:spPr>
          <a:xfrm>
            <a:off x="3159643" y="3602309"/>
            <a:ext cx="1897375" cy="2510178"/>
          </a:xfrm>
          <a:prstGeom prst="rect">
            <a:avLst/>
          </a:prstGeom>
        </p:spPr>
      </p:pic>
      <p:graphicFrame>
        <p:nvGraphicFramePr>
          <p:cNvPr id="3" name="Tabla 3">
            <a:extLst>
              <a:ext uri="{FF2B5EF4-FFF2-40B4-BE49-F238E27FC236}">
                <a16:creationId xmlns:a16="http://schemas.microsoft.com/office/drawing/2014/main" id="{0D990682-DFA9-20AB-4801-C980AB746519}"/>
              </a:ext>
            </a:extLst>
          </p:cNvPr>
          <p:cNvGraphicFramePr>
            <a:graphicFrameLocks noGrp="1"/>
          </p:cNvGraphicFramePr>
          <p:nvPr>
            <p:extLst>
              <p:ext uri="{D42A27DB-BD31-4B8C-83A1-F6EECF244321}">
                <p14:modId xmlns:p14="http://schemas.microsoft.com/office/powerpoint/2010/main" val="3645081128"/>
              </p:ext>
            </p:extLst>
          </p:nvPr>
        </p:nvGraphicFramePr>
        <p:xfrm>
          <a:off x="86451" y="4238624"/>
          <a:ext cx="2929697" cy="540000"/>
        </p:xfrm>
        <a:graphic>
          <a:graphicData uri="http://schemas.openxmlformats.org/drawingml/2006/table">
            <a:tbl>
              <a:tblPr firstRow="1" bandRow="1">
                <a:tableStyleId>{5C22544A-7EE6-4342-B048-85BDC9FD1C3A}</a:tableStyleId>
              </a:tblPr>
              <a:tblGrid>
                <a:gridCol w="614371">
                  <a:extLst>
                    <a:ext uri="{9D8B030D-6E8A-4147-A177-3AD203B41FA5}">
                      <a16:colId xmlns:a16="http://schemas.microsoft.com/office/drawing/2014/main" val="966858925"/>
                    </a:ext>
                  </a:extLst>
                </a:gridCol>
                <a:gridCol w="654650">
                  <a:extLst>
                    <a:ext uri="{9D8B030D-6E8A-4147-A177-3AD203B41FA5}">
                      <a16:colId xmlns:a16="http://schemas.microsoft.com/office/drawing/2014/main" val="385855040"/>
                    </a:ext>
                  </a:extLst>
                </a:gridCol>
                <a:gridCol w="618280">
                  <a:extLst>
                    <a:ext uri="{9D8B030D-6E8A-4147-A177-3AD203B41FA5}">
                      <a16:colId xmlns:a16="http://schemas.microsoft.com/office/drawing/2014/main" val="285537267"/>
                    </a:ext>
                  </a:extLst>
                </a:gridCol>
                <a:gridCol w="1042396">
                  <a:extLst>
                    <a:ext uri="{9D8B030D-6E8A-4147-A177-3AD203B41FA5}">
                      <a16:colId xmlns:a16="http://schemas.microsoft.com/office/drawing/2014/main" val="1613055888"/>
                    </a:ext>
                  </a:extLst>
                </a:gridCol>
              </a:tblGrid>
              <a:tr h="270000">
                <a:tc>
                  <a:txBody>
                    <a:bodyPr/>
                    <a:lstStyle/>
                    <a:p>
                      <a:pPr algn="ctr"/>
                      <a:r>
                        <a:rPr lang="es-ES" sz="1100" dirty="0">
                          <a:latin typeface="Bahnschrift Condensed" panose="020B0502040204020203" pitchFamily="34" charset="0"/>
                        </a:rPr>
                        <a:t>GC</a:t>
                      </a:r>
                      <a:endParaRPr lang="es-AR" sz="1100" dirty="0">
                        <a:latin typeface="Bahnschrift Condensed" panose="020B0502040204020203" pitchFamily="34" charset="0"/>
                      </a:endParaRPr>
                    </a:p>
                  </a:txBody>
                  <a:tcPr anchor="ctr">
                    <a:solidFill>
                      <a:srgbClr val="174650"/>
                    </a:solidFill>
                  </a:tcPr>
                </a:tc>
                <a:tc>
                  <a:txBody>
                    <a:bodyPr/>
                    <a:lstStyle/>
                    <a:p>
                      <a:pPr algn="ctr"/>
                      <a:r>
                        <a:rPr lang="es-ES" sz="1100" dirty="0" err="1">
                          <a:latin typeface="Bahnschrift Condensed" panose="020B0502040204020203" pitchFamily="34" charset="0"/>
                        </a:rPr>
                        <a:t>PAPm</a:t>
                      </a:r>
                      <a:endParaRPr lang="es-AR" sz="1100" dirty="0">
                        <a:latin typeface="Bahnschrift Condensed" panose="020B0502040204020203" pitchFamily="34" charset="0"/>
                      </a:endParaRPr>
                    </a:p>
                  </a:txBody>
                  <a:tcPr anchor="ctr">
                    <a:solidFill>
                      <a:srgbClr val="174650"/>
                    </a:solidFill>
                  </a:tcPr>
                </a:tc>
                <a:tc>
                  <a:txBody>
                    <a:bodyPr/>
                    <a:lstStyle/>
                    <a:p>
                      <a:pPr algn="ctr"/>
                      <a:r>
                        <a:rPr lang="es-ES" sz="1100" dirty="0">
                          <a:latin typeface="Bahnschrift Condensed" panose="020B0502040204020203" pitchFamily="34" charset="0"/>
                        </a:rPr>
                        <a:t>PCP</a:t>
                      </a:r>
                      <a:endParaRPr lang="es-AR" sz="1100" dirty="0">
                        <a:latin typeface="Bahnschrift Condensed" panose="020B0502040204020203" pitchFamily="34" charset="0"/>
                      </a:endParaRPr>
                    </a:p>
                  </a:txBody>
                  <a:tcPr anchor="ctr">
                    <a:solidFill>
                      <a:srgbClr val="174650"/>
                    </a:solidFill>
                  </a:tcPr>
                </a:tc>
                <a:tc>
                  <a:txBody>
                    <a:bodyPr/>
                    <a:lstStyle/>
                    <a:p>
                      <a:pPr algn="ctr"/>
                      <a:r>
                        <a:rPr lang="es-ES" sz="1100" dirty="0">
                          <a:latin typeface="Bahnschrift Condensed" panose="020B0502040204020203" pitchFamily="34" charset="0"/>
                        </a:rPr>
                        <a:t>RVP</a:t>
                      </a:r>
                      <a:endParaRPr lang="es-AR" sz="1100" dirty="0">
                        <a:latin typeface="Bahnschrift Condensed" panose="020B0502040204020203" pitchFamily="34" charset="0"/>
                      </a:endParaRPr>
                    </a:p>
                  </a:txBody>
                  <a:tcPr anchor="ctr">
                    <a:solidFill>
                      <a:srgbClr val="174650"/>
                    </a:solidFill>
                  </a:tcPr>
                </a:tc>
                <a:extLst>
                  <a:ext uri="{0D108BD9-81ED-4DB2-BD59-A6C34878D82A}">
                    <a16:rowId xmlns:a16="http://schemas.microsoft.com/office/drawing/2014/main" val="3017764931"/>
                  </a:ext>
                </a:extLst>
              </a:tr>
              <a:tr h="270000">
                <a:tc>
                  <a:txBody>
                    <a:bodyPr/>
                    <a:lstStyle/>
                    <a:p>
                      <a:pPr algn="ctr"/>
                      <a:r>
                        <a:rPr lang="es-ES" sz="1100" dirty="0">
                          <a:latin typeface="Bahnschrift Condensed" panose="020B0502040204020203" pitchFamily="34" charset="0"/>
                        </a:rPr>
                        <a:t>3,2 L/min</a:t>
                      </a:r>
                      <a:endParaRPr lang="es-AR" sz="1100" dirty="0">
                        <a:latin typeface="Bahnschrift Condensed" panose="020B0502040204020203" pitchFamily="34" charset="0"/>
                      </a:endParaRPr>
                    </a:p>
                  </a:txBody>
                  <a:tcPr anchor="ctr">
                    <a:solidFill>
                      <a:schemeClr val="bg2"/>
                    </a:solidFill>
                  </a:tcPr>
                </a:tc>
                <a:tc>
                  <a:txBody>
                    <a:bodyPr/>
                    <a:lstStyle/>
                    <a:p>
                      <a:pPr algn="ctr"/>
                      <a:r>
                        <a:rPr lang="es-ES" sz="1100" dirty="0">
                          <a:latin typeface="Bahnschrift Condensed" panose="020B0502040204020203" pitchFamily="34" charset="0"/>
                        </a:rPr>
                        <a:t>58 </a:t>
                      </a:r>
                      <a:r>
                        <a:rPr lang="es-ES" sz="1100" dirty="0" err="1">
                          <a:latin typeface="Bahnschrift Condensed" panose="020B0502040204020203" pitchFamily="34" charset="0"/>
                        </a:rPr>
                        <a:t>mmHg</a:t>
                      </a:r>
                      <a:endParaRPr lang="es-AR" sz="1100" dirty="0">
                        <a:latin typeface="Bahnschrift Condensed" panose="020B0502040204020203" pitchFamily="34" charset="0"/>
                      </a:endParaRPr>
                    </a:p>
                  </a:txBody>
                  <a:tcPr anchor="ctr">
                    <a:solidFill>
                      <a:schemeClr val="bg2"/>
                    </a:solidFill>
                  </a:tcPr>
                </a:tc>
                <a:tc>
                  <a:txBody>
                    <a:bodyPr/>
                    <a:lstStyle/>
                    <a:p>
                      <a:pPr algn="ctr"/>
                      <a:r>
                        <a:rPr lang="es-ES" sz="1100" dirty="0">
                          <a:latin typeface="Bahnschrift Condensed" panose="020B0502040204020203" pitchFamily="34" charset="0"/>
                        </a:rPr>
                        <a:t>8 </a:t>
                      </a:r>
                      <a:r>
                        <a:rPr lang="es-ES" sz="1100" dirty="0" err="1">
                          <a:latin typeface="Bahnschrift Condensed" panose="020B0502040204020203" pitchFamily="34" charset="0"/>
                        </a:rPr>
                        <a:t>mmHg</a:t>
                      </a:r>
                      <a:endParaRPr lang="es-AR" sz="1100" dirty="0">
                        <a:latin typeface="Bahnschrift Condensed" panose="020B0502040204020203" pitchFamily="34" charset="0"/>
                      </a:endParaRPr>
                    </a:p>
                  </a:txBody>
                  <a:tcPr anchor="ctr">
                    <a:solidFill>
                      <a:schemeClr val="bg2"/>
                    </a:solidFill>
                  </a:tcPr>
                </a:tc>
                <a:tc>
                  <a:txBody>
                    <a:bodyPr/>
                    <a:lstStyle/>
                    <a:p>
                      <a:pPr algn="ctr"/>
                      <a:r>
                        <a:rPr lang="es-ES" sz="1100" dirty="0">
                          <a:latin typeface="Bahnschrift Condensed" panose="020B0502040204020203" pitchFamily="34" charset="0"/>
                        </a:rPr>
                        <a:t>1250 </a:t>
                      </a:r>
                      <a:r>
                        <a:rPr lang="es-ES" sz="1100" dirty="0" err="1">
                          <a:latin typeface="Bahnschrift Condensed" panose="020B0502040204020203" pitchFamily="34" charset="0"/>
                        </a:rPr>
                        <a:t>dyns</a:t>
                      </a:r>
                      <a:r>
                        <a:rPr lang="es-ES" sz="1100" dirty="0">
                          <a:latin typeface="Bahnschrift Condensed" panose="020B0502040204020203" pitchFamily="34" charset="0"/>
                        </a:rPr>
                        <a:t> - 16 UW</a:t>
                      </a:r>
                      <a:endParaRPr lang="es-AR" sz="1100" dirty="0">
                        <a:latin typeface="Bahnschrift Condensed" panose="020B0502040204020203" pitchFamily="34" charset="0"/>
                      </a:endParaRPr>
                    </a:p>
                  </a:txBody>
                  <a:tcPr anchor="ctr">
                    <a:solidFill>
                      <a:schemeClr val="bg2"/>
                    </a:solidFill>
                  </a:tcPr>
                </a:tc>
                <a:extLst>
                  <a:ext uri="{0D108BD9-81ED-4DB2-BD59-A6C34878D82A}">
                    <a16:rowId xmlns:a16="http://schemas.microsoft.com/office/drawing/2014/main" val="2186757327"/>
                  </a:ext>
                </a:extLst>
              </a:tr>
            </a:tbl>
          </a:graphicData>
        </a:graphic>
      </p:graphicFrame>
    </p:spTree>
    <p:extLst>
      <p:ext uri="{BB962C8B-B14F-4D97-AF65-F5344CB8AC3E}">
        <p14:creationId xmlns:p14="http://schemas.microsoft.com/office/powerpoint/2010/main" val="120999385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TotalTime>
  <Words>339</Words>
  <Application>Microsoft Office PowerPoint</Application>
  <PresentationFormat>Presentación en pantalla (16:9)</PresentationFormat>
  <Paragraphs>26</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Bahnschrift Condensed</vt:lpstr>
      <vt:lpstr>Bahnschrift SemiBold Condensed</vt:lpstr>
      <vt:lpstr>Calibri</vt:lpstr>
      <vt:lpstr>Calibri Light</vt:lpstr>
      <vt:lpstr>Century Gothic</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14</cp:revision>
  <dcterms:created xsi:type="dcterms:W3CDTF">2024-10-09T02:08:23Z</dcterms:created>
  <dcterms:modified xsi:type="dcterms:W3CDTF">2024-10-13T21:42:57Z</dcterms:modified>
</cp:coreProperties>
</file>