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HRaaHgsZBIWGE16DGGnahwRN/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6DABF6-ED8E-4553-BBFF-E2C91B954539}">
  <a:tblStyle styleId="{136DABF6-ED8E-4553-BBFF-E2C91B95453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880" y="5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5"/>
              <a:buFont typeface="Play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1pPr>
            <a:lvl2pPr lvl="1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2pPr>
            <a:lvl3pPr lvl="2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5"/>
              <a:buFont typeface="Play"/>
              <a:buNone/>
              <a:defRPr sz="2475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8612" algn="l" rtl="0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5"/>
              <a:buFont typeface="Arial"/>
              <a:buChar char="•"/>
              <a:defRPr sz="1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0037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2925" algn="l" rtl="0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675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445684" y="73258"/>
            <a:ext cx="621616" cy="246181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 - 100</a:t>
            </a:r>
            <a:endParaRPr sz="1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02863" y="379552"/>
            <a:ext cx="4937760" cy="70784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PASTEURELLA</a:t>
            </a:r>
            <a:r>
              <a:rPr lang="es-MX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UN AISLAMIENTO POCO FRECUENTE</a:t>
            </a:r>
            <a:endParaRPr dirty="0"/>
          </a:p>
          <a:p>
            <a:pPr lvl="0" algn="ctr"/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Mamani Jessica</a:t>
            </a:r>
            <a:r>
              <a:rPr lang="es-MX" sz="10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Larrea Gastón</a:t>
            </a:r>
            <a:r>
              <a:rPr lang="es-MX" sz="1000" baseline="30000" dirty="0">
                <a:solidFill>
                  <a:schemeClr val="dk1"/>
                </a:solidFill>
              </a:rPr>
              <a:t> 1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-MX" sz="1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Turk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Romina</a:t>
            </a:r>
            <a:r>
              <a:rPr lang="es-MX" sz="1000" baseline="30000" dirty="0">
                <a:solidFill>
                  <a:schemeClr val="dk1"/>
                </a:solidFill>
              </a:rPr>
              <a:t> 1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Orozco Garrido Juan H.A</a:t>
            </a:r>
            <a:r>
              <a:rPr lang="es-MX" sz="1000" dirty="0">
                <a:solidFill>
                  <a:schemeClr val="dk1"/>
                </a:solidFill>
              </a:rPr>
              <a:t>.</a:t>
            </a:r>
            <a:r>
              <a:rPr lang="es-MX" sz="1000" baseline="30000" dirty="0">
                <a:solidFill>
                  <a:schemeClr val="dk1"/>
                </a:solidFill>
              </a:rPr>
              <a:t> 2</a:t>
            </a:r>
            <a:r>
              <a:rPr lang="es-MX" sz="1000" dirty="0">
                <a:solidFill>
                  <a:schemeClr val="dk1"/>
                </a:solidFill>
              </a:rPr>
              <a:t>, </a:t>
            </a:r>
            <a:r>
              <a:rPr lang="es-MX" sz="1000" dirty="0" err="1">
                <a:solidFill>
                  <a:schemeClr val="dk1"/>
                </a:solidFill>
              </a:rPr>
              <a:t>Lawriwskyj</a:t>
            </a:r>
            <a:r>
              <a:rPr lang="es-MX" sz="1000" dirty="0">
                <a:solidFill>
                  <a:schemeClr val="dk1"/>
                </a:solidFill>
              </a:rPr>
              <a:t> Verónica</a:t>
            </a:r>
            <a:r>
              <a:rPr lang="es-MX" sz="1000" baseline="30000" dirty="0">
                <a:solidFill>
                  <a:schemeClr val="dk1"/>
                </a:solidFill>
              </a:rPr>
              <a:t> 1</a:t>
            </a:r>
            <a:r>
              <a:rPr lang="es-MX" sz="1000" dirty="0">
                <a:solidFill>
                  <a:schemeClr val="dk1"/>
                </a:solidFill>
              </a:rPr>
              <a:t>.</a:t>
            </a:r>
            <a:endParaRPr dirty="0"/>
          </a:p>
          <a:p>
            <a:pPr marL="228600" marR="0" lvl="0" indent="-228600" algn="ctr" rtl="0">
              <a:spcBef>
                <a:spcPts val="0"/>
              </a:spcBef>
              <a:spcAft>
                <a:spcPts val="0"/>
              </a:spcAft>
            </a:pPr>
            <a:r>
              <a:rPr lang="es-MX" sz="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</a:t>
            </a:r>
            <a:r>
              <a:rPr lang="es-MX" sz="800" dirty="0" err="1">
                <a:solidFill>
                  <a:schemeClr val="dk1"/>
                </a:solidFill>
              </a:rPr>
              <a:t>Neumonología</a:t>
            </a:r>
            <a:r>
              <a:rPr lang="es-MX" sz="800" dirty="0">
                <a:solidFill>
                  <a:schemeClr val="dk1"/>
                </a:solidFill>
              </a:rPr>
              <a:t> </a:t>
            </a:r>
            <a:r>
              <a:rPr lang="es-MX" sz="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2) Sección Bacteriología; Hospital de Rehabilitación Respiratoria María Ferrer </a:t>
            </a:r>
          </a:p>
        </p:txBody>
      </p:sp>
      <p:sp>
        <p:nvSpPr>
          <p:cNvPr id="86" name="Google Shape;86;p1"/>
          <p:cNvSpPr txBox="1"/>
          <p:nvPr/>
        </p:nvSpPr>
        <p:spPr>
          <a:xfrm>
            <a:off x="102863" y="1116610"/>
            <a:ext cx="4937760" cy="1031011"/>
          </a:xfrm>
          <a:prstGeom prst="rect">
            <a:avLst/>
          </a:prstGeom>
          <a:solidFill>
            <a:srgbClr val="D8F2C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b="1" dirty="0">
                <a:solidFill>
                  <a:schemeClr val="dk1"/>
                </a:solidFill>
                <a:latin typeface="+mj-lt"/>
                <a:sym typeface="Arial"/>
              </a:rPr>
              <a:t>INTRODUCCIÓN </a:t>
            </a:r>
            <a:r>
              <a:rPr lang="es-MX" sz="1000" i="1" dirty="0" err="1">
                <a:solidFill>
                  <a:schemeClr val="dk1"/>
                </a:solidFill>
                <a:latin typeface="+mj-lt"/>
                <a:sym typeface="Arial"/>
              </a:rPr>
              <a:t>Pasteurella</a:t>
            </a:r>
            <a:r>
              <a:rPr lang="es-MX" sz="1000" i="1" dirty="0">
                <a:solidFill>
                  <a:schemeClr val="dk1"/>
                </a:solidFill>
                <a:latin typeface="+mj-lt"/>
                <a:sym typeface="Arial"/>
              </a:rPr>
              <a:t> </a:t>
            </a:r>
            <a:r>
              <a:rPr lang="es-MX" sz="1000" i="1" dirty="0" err="1">
                <a:solidFill>
                  <a:schemeClr val="dk1"/>
                </a:solidFill>
                <a:latin typeface="+mj-lt"/>
                <a:sym typeface="Arial"/>
              </a:rPr>
              <a:t>spp</a:t>
            </a:r>
            <a:r>
              <a:rPr lang="es-MX" sz="1000" i="1" dirty="0">
                <a:solidFill>
                  <a:schemeClr val="dk1"/>
                </a:solidFill>
                <a:latin typeface="+mj-lt"/>
                <a:sym typeface="Arial"/>
              </a:rPr>
              <a:t>.</a:t>
            </a:r>
            <a:r>
              <a:rPr lang="es-MX" sz="1000" dirty="0">
                <a:solidFill>
                  <a:schemeClr val="dk1"/>
                </a:solidFill>
                <a:latin typeface="+mj-lt"/>
                <a:sym typeface="Arial"/>
              </a:rPr>
              <a:t> es un cocobacilo </a:t>
            </a:r>
            <a:r>
              <a:rPr lang="es-MX" sz="1000" dirty="0">
                <a:solidFill>
                  <a:schemeClr val="dk1"/>
                </a:solidFill>
                <a:latin typeface="+mj-lt"/>
              </a:rPr>
              <a:t>Gram </a:t>
            </a:r>
            <a:r>
              <a:rPr lang="es-MX" sz="1000" dirty="0">
                <a:solidFill>
                  <a:schemeClr val="dk1"/>
                </a:solidFill>
                <a:latin typeface="+mj-lt"/>
                <a:sym typeface="Arial"/>
              </a:rPr>
              <a:t>negativo</a:t>
            </a:r>
            <a:r>
              <a:rPr lang="es-MX" sz="1000" dirty="0">
                <a:solidFill>
                  <a:schemeClr val="dk1"/>
                </a:solidFill>
                <a:latin typeface="+mj-lt"/>
              </a:rPr>
              <a:t>, </a:t>
            </a:r>
            <a:r>
              <a:rPr lang="es-MX" sz="1000" dirty="0">
                <a:solidFill>
                  <a:schemeClr val="dk1"/>
                </a:solidFill>
                <a:latin typeface="+mj-lt"/>
                <a:sym typeface="Arial"/>
              </a:rPr>
              <a:t>anaerobio facultativo. Coloniza la nasofaringe y el tracto gastrointestinal de diversos animales. Se adquiere por mordedura o rasguño de animales infectados o por inhalación de secreciones nasofaríngeas, ocasionando neumonía, </a:t>
            </a:r>
            <a:r>
              <a:rPr lang="es-MX" sz="1000" dirty="0" err="1">
                <a:solidFill>
                  <a:schemeClr val="dk1"/>
                </a:solidFill>
                <a:latin typeface="+mj-lt"/>
                <a:sym typeface="Arial"/>
              </a:rPr>
              <a:t>traqueobronquitis</a:t>
            </a:r>
            <a:r>
              <a:rPr lang="es-MX" sz="1000" dirty="0">
                <a:solidFill>
                  <a:schemeClr val="dk1"/>
                </a:solidFill>
                <a:latin typeface="+mj-lt"/>
                <a:sym typeface="Arial"/>
              </a:rPr>
              <a:t>, absceso pulmonar o empiema. </a:t>
            </a:r>
            <a:r>
              <a:rPr lang="es-MX" sz="1000" dirty="0">
                <a:solidFill>
                  <a:schemeClr val="tx1"/>
                </a:solidFill>
                <a:latin typeface="+mj-lt"/>
                <a:sym typeface="Arial"/>
              </a:rPr>
              <a:t>Afecta más comúnmente a personas que tienen contacto usual con animales.</a:t>
            </a:r>
            <a:endParaRPr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2862" y="2171176"/>
            <a:ext cx="4937760" cy="73996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DESCRIPCIÓN 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analizaron características clínicas y epidemiológicas de 10 historias clínicas, en un hospital monovalente de </a:t>
            </a:r>
            <a:r>
              <a:rPr lang="es-MX" sz="1000" dirty="0">
                <a:solidFill>
                  <a:schemeClr val="dk1"/>
                </a:solidFill>
              </a:rPr>
              <a:t>la Cdad. de Buenos Aires, en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 periodo de 6 años, desde 2018 a 2024. A continuación, presentamos los 2 casos más relevantes. </a:t>
            </a:r>
            <a:endParaRPr sz="1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02862" y="2929295"/>
            <a:ext cx="2669452" cy="2554505"/>
          </a:xfrm>
          <a:prstGeom prst="rect">
            <a:avLst/>
          </a:prstGeom>
          <a:solidFill>
            <a:srgbClr val="D9E5F8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es-MX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CASO 1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Masculino, 23 años, antecedente de asma. Tos y expectoración mucopurulenta de 1 año de evolución, con desarrollo en cultivo de esputo de </a:t>
            </a:r>
            <a:r>
              <a:rPr lang="es-MX" sz="10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Pasteurella</a:t>
            </a:r>
            <a:r>
              <a:rPr lang="es-MX" sz="1000" i="1" dirty="0">
                <a:solidFill>
                  <a:schemeClr val="dk1"/>
                </a:solidFill>
              </a:rPr>
              <a:t> </a:t>
            </a:r>
            <a:r>
              <a:rPr lang="es-MX" sz="1000" i="1" dirty="0" err="1">
                <a:solidFill>
                  <a:schemeClr val="dk1"/>
                </a:solidFill>
              </a:rPr>
              <a:t>multocida</a:t>
            </a:r>
            <a:r>
              <a:rPr lang="es-MX" sz="10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 TC tórax con </a:t>
            </a:r>
            <a:r>
              <a:rPr lang="es-MX" sz="1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nodulillos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árbol en brote. Se realizó un lavado </a:t>
            </a:r>
            <a:r>
              <a:rPr lang="es-MX" sz="1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broncoalveolar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donde se aisló nuevamente dicho germen y cumplió tratamiento con amoxicilina-ácido clavulánico, con mejoría sintomática.</a:t>
            </a:r>
            <a:endParaRPr dirty="0"/>
          </a:p>
          <a:p>
            <a:pPr lvl="0" algn="just"/>
            <a:r>
              <a:rPr lang="es-MX" sz="1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CASO 2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Femenina, 57 años, asmática con obstrucción fija al flujo aéreo, HIV+, tabaquista y consumidora de drogas. Presentó en TC tórax con bronquiectasias (BQT) finas y NAB. En cultivo de esputo desarrolló </a:t>
            </a:r>
            <a:r>
              <a:rPr lang="es-MX" sz="10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Pasteurella</a:t>
            </a:r>
            <a:r>
              <a:rPr lang="es-MX" sz="10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MX" sz="10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pneumotropica</a:t>
            </a:r>
            <a:r>
              <a:rPr lang="es-MX" sz="10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i="1" dirty="0"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885" y="2932133"/>
            <a:ext cx="1914756" cy="1357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24885" y="4310425"/>
            <a:ext cx="2086792" cy="11733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32487" y="6300945"/>
            <a:ext cx="4908135" cy="2076425"/>
          </a:xfrm>
          <a:prstGeom prst="rect">
            <a:avLst/>
          </a:prstGeom>
          <a:solidFill>
            <a:srgbClr val="D8F2C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lnSpc>
                <a:spcPct val="107000"/>
              </a:lnSpc>
              <a:defRPr/>
            </a:pPr>
            <a:r>
              <a:rPr kumimoji="0" lang="es-MX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DISCUSIÓN 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 una infección infrecuente y asociada a pacientes de edad avanzada, con enfermedades pulmonares preexistentes, inmunosuprimidos y en contacto con animales. En nuestra serie de casos describimos pacientes con diversos antecedentes, sin requerimiento de hospitalización</a:t>
            </a:r>
            <a:r>
              <a:rPr lang="es-US" sz="1000" dirty="0"/>
              <a:t>; De un total de 1982 muestras respiratorias en el año</a:t>
            </a:r>
            <a:r>
              <a:rPr kumimoji="0" lang="es-US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s-MX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2023</a:t>
            </a:r>
            <a:r>
              <a:rPr lang="es-US" sz="1000" dirty="0"/>
              <a:t>, en 6 se obtuvo rescate de </a:t>
            </a:r>
            <a:r>
              <a:rPr lang="es-US" sz="1000" i="1" dirty="0" err="1"/>
              <a:t>Pasteurella</a:t>
            </a:r>
            <a:r>
              <a:rPr lang="es-US" sz="1000" i="1" dirty="0"/>
              <a:t> </a:t>
            </a:r>
            <a:r>
              <a:rPr lang="es-US" sz="1000" i="1" dirty="0" err="1"/>
              <a:t>spp</a:t>
            </a:r>
            <a:r>
              <a:rPr lang="es-US" sz="1000" dirty="0"/>
              <a:t>. en nuestra población</a:t>
            </a:r>
            <a:r>
              <a:rPr lang="es-US" sz="1000" i="1" dirty="0"/>
              <a:t>.</a:t>
            </a:r>
            <a:endParaRPr lang="es-US" sz="1000" dirty="0"/>
          </a:p>
          <a:p>
            <a:pPr lvl="0" algn="just">
              <a:lnSpc>
                <a:spcPct val="107000"/>
              </a:lnSpc>
              <a:defRPr/>
            </a:pP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La literatura 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científica reporta aislamientos en pacientes en su gran mayoría EPOC, 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diferencia de 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nuestra población 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en la cual la patología 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predominante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fue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bronquiectasias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seguida de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asma. El aislamiento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 la bacteria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se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obtuvo en su mayoría de cultivo de esputo. El tratamiento de elección 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 la </a:t>
            </a:r>
            <a:r>
              <a:rPr lang="es-US" sz="1000" dirty="0"/>
              <a:t>p</a:t>
            </a:r>
            <a:r>
              <a:rPr kumimoji="0" lang="es-MX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enicilina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el cual debe iniciarse 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de manera temprana y </a:t>
            </a:r>
            <a:r>
              <a:rPr kumimoji="0" lang="es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con una duración entre</a:t>
            </a:r>
            <a:r>
              <a:rPr kumimoji="0" 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15 a 21 días, y en caso de absceso, hasta por 2 meses.</a:t>
            </a:r>
            <a:endParaRPr lang="es-MX" sz="1000" b="1"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102862" y="8393915"/>
            <a:ext cx="4937759" cy="71554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CONCLUSIÓN 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Debido a sus </a:t>
            </a:r>
            <a:r>
              <a:rPr lang="es-MX" sz="1000" dirty="0">
                <a:solidFill>
                  <a:schemeClr val="dk1"/>
                </a:solidFill>
              </a:rPr>
              <a:t>características, resulta indistinguible de otras entidades respiratorias, por lo cual es </a:t>
            </a:r>
            <a:r>
              <a:rPr lang="es-MX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fundamental realizar un diagnóstico diferencial con cuadros como tuberculosis pulmonar, neumonía en organización, micobacterias atípicas y en pacientes con factores de riesgo previamente mencionados.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3" name="Google Shape;93;p1"/>
          <p:cNvGraphicFramePr/>
          <p:nvPr>
            <p:extLst>
              <p:ext uri="{D42A27DB-BD31-4B8C-83A1-F6EECF244321}">
                <p14:modId xmlns:p14="http://schemas.microsoft.com/office/powerpoint/2010/main" val="554704215"/>
              </p:ext>
            </p:extLst>
          </p:nvPr>
        </p:nvGraphicFramePr>
        <p:xfrm>
          <a:off x="102863" y="5500345"/>
          <a:ext cx="4937759" cy="78405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322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480">
                  <a:extLst>
                    <a:ext uri="{9D8B030D-6E8A-4147-A177-3AD203B41FA5}">
                      <a16:colId xmlns:a16="http://schemas.microsoft.com/office/drawing/2014/main" val="3617965372"/>
                    </a:ext>
                  </a:extLst>
                </a:gridCol>
                <a:gridCol w="168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Período de tiempo</a:t>
                      </a:r>
                      <a:endParaRPr sz="1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00" b="1" u="none" strike="noStrike" cap="none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6 años</a:t>
                      </a:r>
                      <a:endParaRPr sz="1000" b="1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20 años</a:t>
                      </a:r>
                      <a:endParaRPr sz="1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Población</a:t>
                      </a:r>
                      <a:endParaRPr sz="1000" b="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1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N= 10 </a:t>
                      </a: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(21-71 años) 4 </a:t>
                      </a:r>
                      <a:r>
                        <a:rPr kumimoji="0" lang="es-E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/>
                          <a:sym typeface="Arial"/>
                        </a:rPr>
                        <a:t>♂</a:t>
                      </a: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- 6 </a:t>
                      </a:r>
                      <a:r>
                        <a:rPr kumimoji="0" lang="es-E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/>
                          <a:sym typeface="Arial"/>
                        </a:rPr>
                        <a:t>♀</a:t>
                      </a: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 </a:t>
                      </a:r>
                      <a:endParaRPr sz="1000" b="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N= 14 (6-</a:t>
                      </a: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80 años)</a:t>
                      </a:r>
                      <a:r>
                        <a:rPr lang="es-MX" sz="1000" b="1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 </a:t>
                      </a: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10 </a:t>
                      </a:r>
                      <a:r>
                        <a:rPr kumimoji="0" lang="es-E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/>
                          <a:sym typeface="Arial"/>
                        </a:rPr>
                        <a:t>♂</a:t>
                      </a: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- 4</a:t>
                      </a:r>
                      <a:r>
                        <a:rPr kumimoji="0" lang="es-E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/>
                          <a:sym typeface="Arial"/>
                        </a:rPr>
                        <a:t>♀</a:t>
                      </a: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 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Antecedentes</a:t>
                      </a:r>
                      <a:endParaRPr sz="1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Play"/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7 BQT; 3 asma; 2 EPOC, 1 DCP</a:t>
                      </a:r>
                      <a:endParaRPr sz="1000" b="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Play"/>
                        <a:buNone/>
                      </a:pP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4 BQT -  9 EPOC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 err="1">
                          <a:solidFill>
                            <a:srgbClr val="000000"/>
                          </a:solidFill>
                          <a:sym typeface="Arial"/>
                        </a:rPr>
                        <a:t>Inmunocompromiso</a:t>
                      </a:r>
                      <a:endParaRPr sz="1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1 </a:t>
                      </a:r>
                      <a:r>
                        <a:rPr lang="es-MX" sz="1000" b="0" u="none" strike="noStrike" cap="none" dirty="0" err="1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retropositivo</a:t>
                      </a: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latin typeface="+mj-lt"/>
                          <a:sym typeface="Arial"/>
                        </a:rPr>
                        <a:t>; 2 oncológicos</a:t>
                      </a:r>
                      <a:endParaRPr sz="1000" b="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3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b="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Aislamientos</a:t>
                      </a:r>
                      <a:endParaRPr sz="1000" b="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00" b="0" u="none" strike="noStrike" cap="none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2 BAL; 1 </a:t>
                      </a:r>
                      <a:r>
                        <a:rPr lang="es-AR" sz="1000" b="0" u="none" strike="noStrike" cap="none" dirty="0" err="1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criobiopsia</a:t>
                      </a:r>
                      <a:r>
                        <a:rPr lang="es-AR" sz="1000" b="0" u="none" strike="noStrike" cap="none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; 10 esputo</a:t>
                      </a:r>
                      <a:endParaRPr sz="1000" b="0" u="none" strike="noStrike" cap="none" dirty="0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strike="noStrike" cap="none" dirty="0">
                          <a:solidFill>
                            <a:srgbClr val="000000"/>
                          </a:solidFill>
                          <a:sym typeface="Arial"/>
                        </a:rPr>
                        <a:t>4 AT; 1 LP; 1 BP; 10 esputo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050" marR="45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531</Words>
  <Application>Microsoft Office PowerPoint</Application>
  <PresentationFormat>Presentación en pantalla (16:9)</PresentationFormat>
  <Paragraphs>26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Play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 Emilse Mamani Condori</dc:creator>
  <cp:lastModifiedBy>Jessica Emilse Mamani Condori</cp:lastModifiedBy>
  <cp:revision>16</cp:revision>
  <dcterms:created xsi:type="dcterms:W3CDTF">2024-10-12T19:27:48Z</dcterms:created>
  <dcterms:modified xsi:type="dcterms:W3CDTF">2024-10-18T06:03:51Z</dcterms:modified>
</cp:coreProperties>
</file>