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5364163" cy="918051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0890" autoAdjust="0"/>
  </p:normalViewPr>
  <p:slideViewPr>
    <p:cSldViewPr snapToGrid="0">
      <p:cViewPr varScale="1">
        <p:scale>
          <a:sx n="42" d="100"/>
          <a:sy n="42" d="100"/>
        </p:scale>
        <p:origin x="25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76816-18D0-42AE-A05B-6059C4FEA52B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27300" y="1143000"/>
            <a:ext cx="1803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16AD7-C9DC-4FA9-A7E0-49750404C43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23960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sz="1200" b="1" dirty="0" smtClean="0">
                <a:solidFill>
                  <a:schemeClr val="bg1"/>
                </a:solidFill>
              </a:rPr>
              <a:t>MC</a:t>
            </a:r>
            <a:r>
              <a:rPr lang="es-AR" sz="1200" dirty="0" smtClean="0">
                <a:solidFill>
                  <a:schemeClr val="bg1"/>
                </a:solidFill>
              </a:rPr>
              <a:t>: Paciente femenina de 63 años de edad que consultó por tos seca de 6 meses de evolución. </a:t>
            </a:r>
          </a:p>
          <a:p>
            <a:endParaRPr lang="es-AR" sz="1200" dirty="0" smtClean="0">
              <a:solidFill>
                <a:schemeClr val="bg1"/>
              </a:solidFill>
            </a:endParaRPr>
          </a:p>
          <a:p>
            <a:r>
              <a:rPr lang="es-AR" sz="1200" b="1" dirty="0" smtClean="0">
                <a:solidFill>
                  <a:schemeClr val="bg1"/>
                </a:solidFill>
              </a:rPr>
              <a:t>Antecedentes</a:t>
            </a:r>
            <a:r>
              <a:rPr lang="es-AR" sz="1200" dirty="0" smtClean="0">
                <a:solidFill>
                  <a:schemeClr val="bg1"/>
                </a:solidFill>
              </a:rPr>
              <a:t>: hipertensión arterial, púrpura </a:t>
            </a:r>
            <a:r>
              <a:rPr lang="es-AR" sz="1200" dirty="0" err="1" smtClean="0">
                <a:solidFill>
                  <a:schemeClr val="bg1"/>
                </a:solidFill>
              </a:rPr>
              <a:t>trombocitopénica</a:t>
            </a:r>
            <a:r>
              <a:rPr lang="es-AR" sz="1200" dirty="0" smtClean="0">
                <a:solidFill>
                  <a:schemeClr val="bg1"/>
                </a:solidFill>
              </a:rPr>
              <a:t> idiopática, herpes zóster oftálmico y carcinoma </a:t>
            </a:r>
            <a:r>
              <a:rPr lang="es-AR" sz="1200" dirty="0" err="1" smtClean="0">
                <a:solidFill>
                  <a:schemeClr val="bg1"/>
                </a:solidFill>
              </a:rPr>
              <a:t>basocelular</a:t>
            </a:r>
            <a:r>
              <a:rPr lang="es-AR" sz="1200" dirty="0" smtClean="0">
                <a:solidFill>
                  <a:schemeClr val="bg1"/>
                </a:solidFill>
              </a:rPr>
              <a:t> en región temporal izquierda en 2020 con requerimiento de injerto cutáneo.</a:t>
            </a:r>
          </a:p>
          <a:p>
            <a:endParaRPr lang="es-AR" sz="1200" dirty="0" smtClean="0">
              <a:solidFill>
                <a:schemeClr val="bg1"/>
              </a:solidFill>
            </a:endParaRPr>
          </a:p>
          <a:p>
            <a:r>
              <a:rPr lang="es-AR" sz="1200" b="1" dirty="0" smtClean="0">
                <a:solidFill>
                  <a:schemeClr val="bg1"/>
                </a:solidFill>
              </a:rPr>
              <a:t>Examen físico</a:t>
            </a:r>
            <a:r>
              <a:rPr lang="es-AR" sz="1200" dirty="0" smtClean="0">
                <a:solidFill>
                  <a:schemeClr val="bg1"/>
                </a:solidFill>
              </a:rPr>
              <a:t>: buena mecánica ventilatoria, buena entrada de aire bilateral, sin ruidos agregados con una saturación 96% (FiO2 0,21).</a:t>
            </a:r>
          </a:p>
          <a:p>
            <a:endParaRPr lang="es-AR" sz="1200" dirty="0" smtClean="0">
              <a:solidFill>
                <a:schemeClr val="bg1"/>
              </a:solidFill>
            </a:endParaRPr>
          </a:p>
          <a:p>
            <a:r>
              <a:rPr lang="es-AR" sz="1200" b="1" dirty="0" smtClean="0">
                <a:solidFill>
                  <a:schemeClr val="bg1"/>
                </a:solidFill>
              </a:rPr>
              <a:t>Estudios complementarios</a:t>
            </a:r>
            <a:r>
              <a:rPr lang="es-AR" sz="1200" dirty="0" smtClean="0">
                <a:solidFill>
                  <a:schemeClr val="bg1"/>
                </a:solidFill>
              </a:rPr>
              <a:t>: laboratorio </a:t>
            </a:r>
            <a:r>
              <a:rPr lang="es-AR" sz="1200" dirty="0" err="1" smtClean="0">
                <a:solidFill>
                  <a:schemeClr val="bg1"/>
                </a:solidFill>
              </a:rPr>
              <a:t>trombocitosis</a:t>
            </a:r>
            <a:r>
              <a:rPr lang="es-AR" sz="12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s-AR" sz="1200" dirty="0" smtClean="0">
                <a:solidFill>
                  <a:schemeClr val="bg1"/>
                </a:solidFill>
              </a:rPr>
              <a:t>Radiografía y TAC de tórax: </a:t>
            </a:r>
          </a:p>
          <a:p>
            <a:endParaRPr lang="es-AR" sz="1000" dirty="0" smtClean="0">
              <a:solidFill>
                <a:schemeClr val="bg1"/>
              </a:solidFill>
            </a:endParaRPr>
          </a:p>
          <a:p>
            <a:endParaRPr lang="es-AR" sz="1000" dirty="0" smtClean="0">
              <a:solidFill>
                <a:schemeClr val="bg1"/>
              </a:solidFill>
            </a:endParaRPr>
          </a:p>
          <a:p>
            <a:endParaRPr lang="es-AR" sz="1000" dirty="0" smtClean="0">
              <a:solidFill>
                <a:schemeClr val="bg1"/>
              </a:solidFill>
            </a:endParaRPr>
          </a:p>
          <a:p>
            <a:endParaRPr lang="es-AR" sz="1000" dirty="0" smtClean="0">
              <a:solidFill>
                <a:schemeClr val="bg1"/>
              </a:solidFill>
            </a:endParaRPr>
          </a:p>
          <a:p>
            <a:endParaRPr lang="es-AR" sz="1000" dirty="0" smtClean="0">
              <a:solidFill>
                <a:schemeClr val="bg1"/>
              </a:solidFill>
            </a:endParaRPr>
          </a:p>
          <a:p>
            <a:endParaRPr lang="es-AR" sz="1000" dirty="0" smtClean="0">
              <a:solidFill>
                <a:schemeClr val="bg1"/>
              </a:solidFill>
            </a:endParaRPr>
          </a:p>
          <a:p>
            <a:endParaRPr lang="es-AR" sz="1000" dirty="0" smtClean="0">
              <a:solidFill>
                <a:schemeClr val="bg1"/>
              </a:solidFill>
            </a:endParaRPr>
          </a:p>
          <a:p>
            <a:r>
              <a:rPr lang="es-AR" sz="1200" dirty="0" smtClean="0">
                <a:solidFill>
                  <a:schemeClr val="bg1"/>
                </a:solidFill>
              </a:rPr>
              <a:t>Se realiza </a:t>
            </a:r>
            <a:r>
              <a:rPr lang="es-AR" sz="1200" dirty="0" err="1" smtClean="0">
                <a:solidFill>
                  <a:schemeClr val="bg1"/>
                </a:solidFill>
              </a:rPr>
              <a:t>fibrobroncoscopía</a:t>
            </a:r>
            <a:r>
              <a:rPr lang="es-AR" sz="1200" dirty="0" smtClean="0">
                <a:solidFill>
                  <a:schemeClr val="bg1"/>
                </a:solidFill>
              </a:rPr>
              <a:t> con toma de biopsia </a:t>
            </a:r>
            <a:r>
              <a:rPr lang="es-AR" sz="1200" dirty="0" err="1" smtClean="0">
                <a:solidFill>
                  <a:schemeClr val="bg1"/>
                </a:solidFill>
              </a:rPr>
              <a:t>endobronquial</a:t>
            </a:r>
            <a:r>
              <a:rPr lang="es-AR" sz="1200" dirty="0" smtClean="0">
                <a:solidFill>
                  <a:schemeClr val="bg1"/>
                </a:solidFill>
              </a:rPr>
              <a:t>.</a:t>
            </a:r>
          </a:p>
          <a:p>
            <a:r>
              <a:rPr lang="es-AR" sz="1200" dirty="0" smtClean="0">
                <a:solidFill>
                  <a:schemeClr val="bg1"/>
                </a:solidFill>
              </a:rPr>
              <a:t>Anatomía patológica: </a:t>
            </a:r>
          </a:p>
          <a:p>
            <a:r>
              <a:rPr lang="es-AR" sz="1200" dirty="0" smtClean="0">
                <a:solidFill>
                  <a:schemeClr val="bg1"/>
                </a:solidFill>
              </a:rPr>
              <a:t>Proliferación neoplásica de disposición laxa constituida por elementos de núcleos ahusados, algunas formas bizarras y citoplasma </a:t>
            </a:r>
            <a:r>
              <a:rPr lang="es-AR" sz="1200" dirty="0" err="1" smtClean="0">
                <a:solidFill>
                  <a:schemeClr val="bg1"/>
                </a:solidFill>
              </a:rPr>
              <a:t>elongado</a:t>
            </a:r>
            <a:r>
              <a:rPr lang="es-AR" sz="1200" dirty="0" smtClean="0">
                <a:solidFill>
                  <a:schemeClr val="bg1"/>
                </a:solidFill>
              </a:rPr>
              <a:t>,  IH positiva para </a:t>
            </a:r>
            <a:r>
              <a:rPr lang="es-AR" sz="1200" dirty="0" err="1" smtClean="0">
                <a:solidFill>
                  <a:schemeClr val="bg1"/>
                </a:solidFill>
              </a:rPr>
              <a:t>vimentina</a:t>
            </a:r>
            <a:r>
              <a:rPr lang="es-AR" sz="1200" dirty="0" smtClean="0">
                <a:solidFill>
                  <a:schemeClr val="bg1"/>
                </a:solidFill>
              </a:rPr>
              <a:t> interpretada como “lesión proliferativa </a:t>
            </a:r>
            <a:r>
              <a:rPr lang="es-AR" sz="1200" dirty="0" err="1" smtClean="0">
                <a:solidFill>
                  <a:schemeClr val="bg1"/>
                </a:solidFill>
              </a:rPr>
              <a:t>fusocelular</a:t>
            </a:r>
            <a:r>
              <a:rPr lang="es-AR" sz="1200" dirty="0" smtClean="0">
                <a:solidFill>
                  <a:schemeClr val="bg1"/>
                </a:solidFill>
              </a:rPr>
              <a:t> con necrosis de probable origen </a:t>
            </a:r>
            <a:r>
              <a:rPr lang="es-AR" sz="1200" dirty="0" err="1" smtClean="0">
                <a:solidFill>
                  <a:schemeClr val="bg1"/>
                </a:solidFill>
              </a:rPr>
              <a:t>mesenquimatoso</a:t>
            </a:r>
            <a:r>
              <a:rPr lang="es-AR" sz="1200" dirty="0" smtClean="0">
                <a:solidFill>
                  <a:schemeClr val="bg1"/>
                </a:solidFill>
              </a:rPr>
              <a:t>”.</a:t>
            </a:r>
          </a:p>
          <a:p>
            <a:r>
              <a:rPr lang="es-AR" sz="1200" dirty="0" smtClean="0">
                <a:solidFill>
                  <a:schemeClr val="bg1"/>
                </a:solidFill>
              </a:rPr>
              <a:t>Segunda </a:t>
            </a:r>
            <a:r>
              <a:rPr lang="es-AR" sz="1200" dirty="0" err="1" smtClean="0">
                <a:solidFill>
                  <a:schemeClr val="bg1"/>
                </a:solidFill>
              </a:rPr>
              <a:t>fibrobroncoscopía</a:t>
            </a:r>
            <a:r>
              <a:rPr lang="es-AR" sz="1200" dirty="0" smtClean="0">
                <a:solidFill>
                  <a:schemeClr val="bg1"/>
                </a:solidFill>
              </a:rPr>
              <a:t> con toma de biopsia. </a:t>
            </a:r>
          </a:p>
          <a:p>
            <a:endParaRPr lang="es-AR" sz="1200" dirty="0" smtClean="0">
              <a:solidFill>
                <a:schemeClr val="bg1"/>
              </a:solidFill>
            </a:endParaRPr>
          </a:p>
          <a:p>
            <a:r>
              <a:rPr lang="es-AR" sz="1200" dirty="0" smtClean="0">
                <a:solidFill>
                  <a:schemeClr val="bg1"/>
                </a:solidFill>
              </a:rPr>
              <a:t>Anatomía patológica:</a:t>
            </a:r>
          </a:p>
          <a:p>
            <a:r>
              <a:rPr lang="es-AR" sz="1200" dirty="0" smtClean="0">
                <a:solidFill>
                  <a:schemeClr val="bg1"/>
                </a:solidFill>
              </a:rPr>
              <a:t>Proliferación neoplásica atípica constituida por elementos de núcleos desiguales, </a:t>
            </a:r>
            <a:r>
              <a:rPr lang="es-AR" sz="1200" dirty="0" err="1" smtClean="0">
                <a:solidFill>
                  <a:schemeClr val="bg1"/>
                </a:solidFill>
              </a:rPr>
              <a:t>hipercromáticos</a:t>
            </a:r>
            <a:r>
              <a:rPr lang="es-AR" sz="1200" dirty="0" smtClean="0">
                <a:solidFill>
                  <a:schemeClr val="bg1"/>
                </a:solidFill>
              </a:rPr>
              <a:t>, con actividad mitótica evidente con sectores en los que el </a:t>
            </a:r>
            <a:r>
              <a:rPr lang="es-AR" sz="1200" dirty="0" err="1" smtClean="0">
                <a:solidFill>
                  <a:schemeClr val="bg1"/>
                </a:solidFill>
              </a:rPr>
              <a:t>pleomorfismo</a:t>
            </a:r>
            <a:r>
              <a:rPr lang="es-AR" sz="1200" dirty="0" smtClean="0">
                <a:solidFill>
                  <a:schemeClr val="bg1"/>
                </a:solidFill>
              </a:rPr>
              <a:t> celular y la </a:t>
            </a:r>
            <a:r>
              <a:rPr lang="es-AR" sz="1200" dirty="0" err="1" smtClean="0">
                <a:solidFill>
                  <a:schemeClr val="bg1"/>
                </a:solidFill>
              </a:rPr>
              <a:t>atipía</a:t>
            </a:r>
            <a:r>
              <a:rPr lang="es-AR" sz="1200" dirty="0" smtClean="0">
                <a:solidFill>
                  <a:schemeClr val="bg1"/>
                </a:solidFill>
              </a:rPr>
              <a:t> son mayores disponiéndose en forma difusa, IH positiva CKAE1-AE3, </a:t>
            </a:r>
            <a:r>
              <a:rPr lang="es-AR" sz="1200" dirty="0" err="1" smtClean="0">
                <a:solidFill>
                  <a:schemeClr val="bg1"/>
                </a:solidFill>
              </a:rPr>
              <a:t>vimentina</a:t>
            </a:r>
            <a:r>
              <a:rPr lang="es-AR" sz="1200" dirty="0" smtClean="0">
                <a:solidFill>
                  <a:schemeClr val="bg1"/>
                </a:solidFill>
              </a:rPr>
              <a:t> en componente </a:t>
            </a:r>
            <a:r>
              <a:rPr lang="es-AR" sz="1200" dirty="0" err="1" smtClean="0">
                <a:solidFill>
                  <a:schemeClr val="bg1"/>
                </a:solidFill>
              </a:rPr>
              <a:t>fusocelular</a:t>
            </a:r>
            <a:r>
              <a:rPr lang="es-AR" sz="1200" dirty="0" smtClean="0">
                <a:solidFill>
                  <a:schemeClr val="bg1"/>
                </a:solidFill>
              </a:rPr>
              <a:t>, P40 y CK5/6, interpretándose como carcinoma </a:t>
            </a:r>
            <a:r>
              <a:rPr lang="es-AR" sz="1200" dirty="0" err="1" smtClean="0">
                <a:solidFill>
                  <a:schemeClr val="bg1"/>
                </a:solidFill>
              </a:rPr>
              <a:t>pavimentoso</a:t>
            </a:r>
            <a:r>
              <a:rPr lang="es-AR" sz="1200" dirty="0" smtClean="0">
                <a:solidFill>
                  <a:schemeClr val="bg1"/>
                </a:solidFill>
              </a:rPr>
              <a:t> poco diferenciado (G3) con patrón </a:t>
            </a:r>
            <a:r>
              <a:rPr lang="es-AR" sz="1200" dirty="0" err="1" smtClean="0">
                <a:solidFill>
                  <a:schemeClr val="bg1"/>
                </a:solidFill>
              </a:rPr>
              <a:t>sarcomatoide</a:t>
            </a:r>
            <a:r>
              <a:rPr lang="es-AR" sz="1200" dirty="0" smtClean="0">
                <a:solidFill>
                  <a:schemeClr val="bg1"/>
                </a:solidFill>
              </a:rPr>
              <a:t>”.</a:t>
            </a:r>
          </a:p>
          <a:p>
            <a:endParaRPr lang="es-AR" sz="1200" dirty="0" smtClean="0">
              <a:solidFill>
                <a:schemeClr val="bg1"/>
              </a:solidFill>
            </a:endParaRPr>
          </a:p>
          <a:p>
            <a:endParaRPr lang="es-AR" sz="1200" dirty="0" smtClean="0">
              <a:solidFill>
                <a:schemeClr val="bg1"/>
              </a:solidFill>
            </a:endParaRPr>
          </a:p>
          <a:p>
            <a:endParaRPr lang="es-AR" sz="1200" dirty="0" smtClean="0">
              <a:solidFill>
                <a:schemeClr val="bg1"/>
              </a:solidFill>
            </a:endParaRPr>
          </a:p>
          <a:p>
            <a:r>
              <a:rPr lang="es-AR" sz="1200" dirty="0" smtClean="0">
                <a:solidFill>
                  <a:schemeClr val="bg1"/>
                </a:solidFill>
              </a:rPr>
              <a:t>Es un tipo de tumor poco frecuente y representa sólo el 0,1%-0,4% de las neoplasias malignas pulmonares. La mayoría son en hombres tabaquistas y con una edad de 65 años. Los síntomas son tos, hemoptisis, disnea, dolor torácico y pérdida de peso. </a:t>
            </a:r>
          </a:p>
          <a:p>
            <a:r>
              <a:rPr lang="es-AR" sz="1200" dirty="0" smtClean="0">
                <a:solidFill>
                  <a:schemeClr val="bg1"/>
                </a:solidFill>
              </a:rPr>
              <a:t>El diagnóstico se realiza mediante IH con expresión de marcadores epiteliales y </a:t>
            </a:r>
            <a:r>
              <a:rPr lang="es-AR" sz="1200" dirty="0" err="1" smtClean="0">
                <a:solidFill>
                  <a:schemeClr val="bg1"/>
                </a:solidFill>
              </a:rPr>
              <a:t>vimentina</a:t>
            </a:r>
            <a:r>
              <a:rPr lang="es-AR" sz="1200" dirty="0" smtClean="0">
                <a:solidFill>
                  <a:schemeClr val="bg1"/>
                </a:solidFill>
              </a:rPr>
              <a:t>. </a:t>
            </a:r>
          </a:p>
          <a:p>
            <a:r>
              <a:rPr lang="es-AR" sz="1200" dirty="0" smtClean="0">
                <a:solidFill>
                  <a:schemeClr val="bg1"/>
                </a:solidFill>
              </a:rPr>
              <a:t>El crecimiento del tumor es rápido e invasivo. El tratamiento recomendado es quirúrgico y la mediana de supervivencia es de 10 m.</a:t>
            </a:r>
          </a:p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16AD7-C9DC-4FA9-A7E0-49750404C43E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72705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312" y="1502459"/>
            <a:ext cx="4559539" cy="3196179"/>
          </a:xfrm>
        </p:spPr>
        <p:txBody>
          <a:bodyPr anchor="b"/>
          <a:lstStyle>
            <a:lvl1pPr algn="ctr">
              <a:defRPr sz="352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0521" y="4821895"/>
            <a:ext cx="4023122" cy="2216498"/>
          </a:xfrm>
        </p:spPr>
        <p:txBody>
          <a:bodyPr/>
          <a:lstStyle>
            <a:lvl1pPr marL="0" indent="0" algn="ctr">
              <a:buNone/>
              <a:defRPr sz="1408"/>
            </a:lvl1pPr>
            <a:lvl2pPr marL="268194" indent="0" algn="ctr">
              <a:buNone/>
              <a:defRPr sz="1173"/>
            </a:lvl2pPr>
            <a:lvl3pPr marL="536387" indent="0" algn="ctr">
              <a:buNone/>
              <a:defRPr sz="1056"/>
            </a:lvl3pPr>
            <a:lvl4pPr marL="804581" indent="0" algn="ctr">
              <a:buNone/>
              <a:defRPr sz="939"/>
            </a:lvl4pPr>
            <a:lvl5pPr marL="1072774" indent="0" algn="ctr">
              <a:buNone/>
              <a:defRPr sz="939"/>
            </a:lvl5pPr>
            <a:lvl6pPr marL="1340968" indent="0" algn="ctr">
              <a:buNone/>
              <a:defRPr sz="939"/>
            </a:lvl6pPr>
            <a:lvl7pPr marL="1609161" indent="0" algn="ctr">
              <a:buNone/>
              <a:defRPr sz="939"/>
            </a:lvl7pPr>
            <a:lvl8pPr marL="1877355" indent="0" algn="ctr">
              <a:buNone/>
              <a:defRPr sz="939"/>
            </a:lvl8pPr>
            <a:lvl9pPr marL="2145548" indent="0" algn="ctr">
              <a:buNone/>
              <a:defRPr sz="939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8683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9926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38729" y="488778"/>
            <a:ext cx="1156648" cy="778006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786" y="488778"/>
            <a:ext cx="3402891" cy="778006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15572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4830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992" y="2288755"/>
            <a:ext cx="4626591" cy="3818838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992" y="6143721"/>
            <a:ext cx="4626591" cy="2008237"/>
          </a:xfrm>
        </p:spPr>
        <p:txBody>
          <a:bodyPr/>
          <a:lstStyle>
            <a:lvl1pPr marL="0" indent="0">
              <a:buNone/>
              <a:defRPr sz="1408">
                <a:solidFill>
                  <a:schemeClr val="tx1"/>
                </a:solidFill>
              </a:defRPr>
            </a:lvl1pPr>
            <a:lvl2pPr marL="268194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2pPr>
            <a:lvl3pPr marL="536387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3pPr>
            <a:lvl4pPr marL="804581" indent="0">
              <a:buNone/>
              <a:defRPr sz="939">
                <a:solidFill>
                  <a:schemeClr val="tx1">
                    <a:tint val="75000"/>
                  </a:schemeClr>
                </a:solidFill>
              </a:defRPr>
            </a:lvl4pPr>
            <a:lvl5pPr marL="1072774" indent="0">
              <a:buNone/>
              <a:defRPr sz="939">
                <a:solidFill>
                  <a:schemeClr val="tx1">
                    <a:tint val="75000"/>
                  </a:schemeClr>
                </a:solidFill>
              </a:defRPr>
            </a:lvl5pPr>
            <a:lvl6pPr marL="1340968" indent="0">
              <a:buNone/>
              <a:defRPr sz="939">
                <a:solidFill>
                  <a:schemeClr val="tx1">
                    <a:tint val="75000"/>
                  </a:schemeClr>
                </a:solidFill>
              </a:defRPr>
            </a:lvl6pPr>
            <a:lvl7pPr marL="1609161" indent="0">
              <a:buNone/>
              <a:defRPr sz="939">
                <a:solidFill>
                  <a:schemeClr val="tx1">
                    <a:tint val="75000"/>
                  </a:schemeClr>
                </a:solidFill>
              </a:defRPr>
            </a:lvl7pPr>
            <a:lvl8pPr marL="1877355" indent="0">
              <a:buNone/>
              <a:defRPr sz="939">
                <a:solidFill>
                  <a:schemeClr val="tx1">
                    <a:tint val="75000"/>
                  </a:schemeClr>
                </a:solidFill>
              </a:defRPr>
            </a:lvl8pPr>
            <a:lvl9pPr marL="2145548" indent="0">
              <a:buNone/>
              <a:defRPr sz="9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70705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786" y="2443887"/>
            <a:ext cx="2279769" cy="582495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15608" y="2443887"/>
            <a:ext cx="2279769" cy="582495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27894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485" y="488779"/>
            <a:ext cx="4626591" cy="17744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9485" y="2250501"/>
            <a:ext cx="2269292" cy="1102936"/>
          </a:xfrm>
        </p:spPr>
        <p:txBody>
          <a:bodyPr anchor="b"/>
          <a:lstStyle>
            <a:lvl1pPr marL="0" indent="0">
              <a:buNone/>
              <a:defRPr sz="1408" b="1"/>
            </a:lvl1pPr>
            <a:lvl2pPr marL="268194" indent="0">
              <a:buNone/>
              <a:defRPr sz="1173" b="1"/>
            </a:lvl2pPr>
            <a:lvl3pPr marL="536387" indent="0">
              <a:buNone/>
              <a:defRPr sz="1056" b="1"/>
            </a:lvl3pPr>
            <a:lvl4pPr marL="804581" indent="0">
              <a:buNone/>
              <a:defRPr sz="939" b="1"/>
            </a:lvl4pPr>
            <a:lvl5pPr marL="1072774" indent="0">
              <a:buNone/>
              <a:defRPr sz="939" b="1"/>
            </a:lvl5pPr>
            <a:lvl6pPr marL="1340968" indent="0">
              <a:buNone/>
              <a:defRPr sz="939" b="1"/>
            </a:lvl6pPr>
            <a:lvl7pPr marL="1609161" indent="0">
              <a:buNone/>
              <a:defRPr sz="939" b="1"/>
            </a:lvl7pPr>
            <a:lvl8pPr marL="1877355" indent="0">
              <a:buNone/>
              <a:defRPr sz="939" b="1"/>
            </a:lvl8pPr>
            <a:lvl9pPr marL="2145548" indent="0">
              <a:buNone/>
              <a:defRPr sz="93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9485" y="3353438"/>
            <a:ext cx="2269292" cy="49324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15608" y="2250501"/>
            <a:ext cx="2280468" cy="1102936"/>
          </a:xfrm>
        </p:spPr>
        <p:txBody>
          <a:bodyPr anchor="b"/>
          <a:lstStyle>
            <a:lvl1pPr marL="0" indent="0">
              <a:buNone/>
              <a:defRPr sz="1408" b="1"/>
            </a:lvl1pPr>
            <a:lvl2pPr marL="268194" indent="0">
              <a:buNone/>
              <a:defRPr sz="1173" b="1"/>
            </a:lvl2pPr>
            <a:lvl3pPr marL="536387" indent="0">
              <a:buNone/>
              <a:defRPr sz="1056" b="1"/>
            </a:lvl3pPr>
            <a:lvl4pPr marL="804581" indent="0">
              <a:buNone/>
              <a:defRPr sz="939" b="1"/>
            </a:lvl4pPr>
            <a:lvl5pPr marL="1072774" indent="0">
              <a:buNone/>
              <a:defRPr sz="939" b="1"/>
            </a:lvl5pPr>
            <a:lvl6pPr marL="1340968" indent="0">
              <a:buNone/>
              <a:defRPr sz="939" b="1"/>
            </a:lvl6pPr>
            <a:lvl7pPr marL="1609161" indent="0">
              <a:buNone/>
              <a:defRPr sz="939" b="1"/>
            </a:lvl7pPr>
            <a:lvl8pPr marL="1877355" indent="0">
              <a:buNone/>
              <a:defRPr sz="939" b="1"/>
            </a:lvl8pPr>
            <a:lvl9pPr marL="2145548" indent="0">
              <a:buNone/>
              <a:defRPr sz="93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15608" y="3353438"/>
            <a:ext cx="2280468" cy="49324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6008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27612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56985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485" y="612034"/>
            <a:ext cx="1730082" cy="2142120"/>
          </a:xfrm>
        </p:spPr>
        <p:txBody>
          <a:bodyPr anchor="b"/>
          <a:lstStyle>
            <a:lvl1pPr>
              <a:defRPr sz="187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0468" y="1321826"/>
            <a:ext cx="2715608" cy="6524115"/>
          </a:xfrm>
        </p:spPr>
        <p:txBody>
          <a:bodyPr/>
          <a:lstStyle>
            <a:lvl1pPr>
              <a:defRPr sz="1877"/>
            </a:lvl1pPr>
            <a:lvl2pPr>
              <a:defRPr sz="1642"/>
            </a:lvl2pPr>
            <a:lvl3pPr>
              <a:defRPr sz="1408"/>
            </a:lvl3pPr>
            <a:lvl4pPr>
              <a:defRPr sz="1173"/>
            </a:lvl4pPr>
            <a:lvl5pPr>
              <a:defRPr sz="1173"/>
            </a:lvl5pPr>
            <a:lvl6pPr>
              <a:defRPr sz="1173"/>
            </a:lvl6pPr>
            <a:lvl7pPr>
              <a:defRPr sz="1173"/>
            </a:lvl7pPr>
            <a:lvl8pPr>
              <a:defRPr sz="1173"/>
            </a:lvl8pPr>
            <a:lvl9pPr>
              <a:defRPr sz="117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9485" y="2754154"/>
            <a:ext cx="1730082" cy="5102411"/>
          </a:xfrm>
        </p:spPr>
        <p:txBody>
          <a:bodyPr/>
          <a:lstStyle>
            <a:lvl1pPr marL="0" indent="0">
              <a:buNone/>
              <a:defRPr sz="939"/>
            </a:lvl1pPr>
            <a:lvl2pPr marL="268194" indent="0">
              <a:buNone/>
              <a:defRPr sz="821"/>
            </a:lvl2pPr>
            <a:lvl3pPr marL="536387" indent="0">
              <a:buNone/>
              <a:defRPr sz="704"/>
            </a:lvl3pPr>
            <a:lvl4pPr marL="804581" indent="0">
              <a:buNone/>
              <a:defRPr sz="587"/>
            </a:lvl4pPr>
            <a:lvl5pPr marL="1072774" indent="0">
              <a:buNone/>
              <a:defRPr sz="587"/>
            </a:lvl5pPr>
            <a:lvl6pPr marL="1340968" indent="0">
              <a:buNone/>
              <a:defRPr sz="587"/>
            </a:lvl6pPr>
            <a:lvl7pPr marL="1609161" indent="0">
              <a:buNone/>
              <a:defRPr sz="587"/>
            </a:lvl7pPr>
            <a:lvl8pPr marL="1877355" indent="0">
              <a:buNone/>
              <a:defRPr sz="587"/>
            </a:lvl8pPr>
            <a:lvl9pPr marL="2145548" indent="0">
              <a:buNone/>
              <a:defRPr sz="587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9535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485" y="612034"/>
            <a:ext cx="1730082" cy="2142120"/>
          </a:xfrm>
        </p:spPr>
        <p:txBody>
          <a:bodyPr anchor="b"/>
          <a:lstStyle>
            <a:lvl1pPr>
              <a:defRPr sz="187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0468" y="1321826"/>
            <a:ext cx="2715608" cy="6524115"/>
          </a:xfrm>
        </p:spPr>
        <p:txBody>
          <a:bodyPr anchor="t"/>
          <a:lstStyle>
            <a:lvl1pPr marL="0" indent="0">
              <a:buNone/>
              <a:defRPr sz="1877"/>
            </a:lvl1pPr>
            <a:lvl2pPr marL="268194" indent="0">
              <a:buNone/>
              <a:defRPr sz="1642"/>
            </a:lvl2pPr>
            <a:lvl3pPr marL="536387" indent="0">
              <a:buNone/>
              <a:defRPr sz="1408"/>
            </a:lvl3pPr>
            <a:lvl4pPr marL="804581" indent="0">
              <a:buNone/>
              <a:defRPr sz="1173"/>
            </a:lvl4pPr>
            <a:lvl5pPr marL="1072774" indent="0">
              <a:buNone/>
              <a:defRPr sz="1173"/>
            </a:lvl5pPr>
            <a:lvl6pPr marL="1340968" indent="0">
              <a:buNone/>
              <a:defRPr sz="1173"/>
            </a:lvl6pPr>
            <a:lvl7pPr marL="1609161" indent="0">
              <a:buNone/>
              <a:defRPr sz="1173"/>
            </a:lvl7pPr>
            <a:lvl8pPr marL="1877355" indent="0">
              <a:buNone/>
              <a:defRPr sz="1173"/>
            </a:lvl8pPr>
            <a:lvl9pPr marL="2145548" indent="0">
              <a:buNone/>
              <a:defRPr sz="1173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9485" y="2754154"/>
            <a:ext cx="1730082" cy="5102411"/>
          </a:xfrm>
        </p:spPr>
        <p:txBody>
          <a:bodyPr/>
          <a:lstStyle>
            <a:lvl1pPr marL="0" indent="0">
              <a:buNone/>
              <a:defRPr sz="939"/>
            </a:lvl1pPr>
            <a:lvl2pPr marL="268194" indent="0">
              <a:buNone/>
              <a:defRPr sz="821"/>
            </a:lvl2pPr>
            <a:lvl3pPr marL="536387" indent="0">
              <a:buNone/>
              <a:defRPr sz="704"/>
            </a:lvl3pPr>
            <a:lvl4pPr marL="804581" indent="0">
              <a:buNone/>
              <a:defRPr sz="587"/>
            </a:lvl4pPr>
            <a:lvl5pPr marL="1072774" indent="0">
              <a:buNone/>
              <a:defRPr sz="587"/>
            </a:lvl5pPr>
            <a:lvl6pPr marL="1340968" indent="0">
              <a:buNone/>
              <a:defRPr sz="587"/>
            </a:lvl6pPr>
            <a:lvl7pPr marL="1609161" indent="0">
              <a:buNone/>
              <a:defRPr sz="587"/>
            </a:lvl7pPr>
            <a:lvl8pPr marL="1877355" indent="0">
              <a:buNone/>
              <a:defRPr sz="587"/>
            </a:lvl8pPr>
            <a:lvl9pPr marL="2145548" indent="0">
              <a:buNone/>
              <a:defRPr sz="587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32547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786" y="488779"/>
            <a:ext cx="4626591" cy="1774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786" y="2443887"/>
            <a:ext cx="4626591" cy="5824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786" y="8508978"/>
            <a:ext cx="1206937" cy="488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76879" y="8508978"/>
            <a:ext cx="1810405" cy="488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88440" y="8508978"/>
            <a:ext cx="1206937" cy="488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6482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36387" rtl="0" eaLnBrk="1" latinLnBrk="0" hangingPunct="1">
        <a:lnSpc>
          <a:spcPct val="90000"/>
        </a:lnSpc>
        <a:spcBef>
          <a:spcPct val="0"/>
        </a:spcBef>
        <a:buNone/>
        <a:defRPr sz="258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4097" indent="-134097" algn="l" defTabSz="536387" rtl="0" eaLnBrk="1" latinLnBrk="0" hangingPunct="1">
        <a:lnSpc>
          <a:spcPct val="90000"/>
        </a:lnSpc>
        <a:spcBef>
          <a:spcPts val="587"/>
        </a:spcBef>
        <a:buFont typeface="Arial" panose="020B0604020202020204" pitchFamily="34" charset="0"/>
        <a:buChar char="•"/>
        <a:defRPr sz="1642" kern="1200">
          <a:solidFill>
            <a:schemeClr val="tx1"/>
          </a:solidFill>
          <a:latin typeface="+mn-lt"/>
          <a:ea typeface="+mn-ea"/>
          <a:cs typeface="+mn-cs"/>
        </a:defRPr>
      </a:lvl1pPr>
      <a:lvl2pPr marL="402290" indent="-134097" algn="l" defTabSz="536387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408" kern="1200">
          <a:solidFill>
            <a:schemeClr val="tx1"/>
          </a:solidFill>
          <a:latin typeface="+mn-lt"/>
          <a:ea typeface="+mn-ea"/>
          <a:cs typeface="+mn-cs"/>
        </a:defRPr>
      </a:lvl2pPr>
      <a:lvl3pPr marL="670484" indent="-134097" algn="l" defTabSz="536387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173" kern="1200">
          <a:solidFill>
            <a:schemeClr val="tx1"/>
          </a:solidFill>
          <a:latin typeface="+mn-lt"/>
          <a:ea typeface="+mn-ea"/>
          <a:cs typeface="+mn-cs"/>
        </a:defRPr>
      </a:lvl3pPr>
      <a:lvl4pPr marL="938677" indent="-134097" algn="l" defTabSz="536387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6" kern="1200">
          <a:solidFill>
            <a:schemeClr val="tx1"/>
          </a:solidFill>
          <a:latin typeface="+mn-lt"/>
          <a:ea typeface="+mn-ea"/>
          <a:cs typeface="+mn-cs"/>
        </a:defRPr>
      </a:lvl4pPr>
      <a:lvl5pPr marL="1206871" indent="-134097" algn="l" defTabSz="536387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6" kern="1200">
          <a:solidFill>
            <a:schemeClr val="tx1"/>
          </a:solidFill>
          <a:latin typeface="+mn-lt"/>
          <a:ea typeface="+mn-ea"/>
          <a:cs typeface="+mn-cs"/>
        </a:defRPr>
      </a:lvl5pPr>
      <a:lvl6pPr marL="1475064" indent="-134097" algn="l" defTabSz="536387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6" kern="1200">
          <a:solidFill>
            <a:schemeClr val="tx1"/>
          </a:solidFill>
          <a:latin typeface="+mn-lt"/>
          <a:ea typeface="+mn-ea"/>
          <a:cs typeface="+mn-cs"/>
        </a:defRPr>
      </a:lvl6pPr>
      <a:lvl7pPr marL="1743258" indent="-134097" algn="l" defTabSz="536387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6" kern="1200">
          <a:solidFill>
            <a:schemeClr val="tx1"/>
          </a:solidFill>
          <a:latin typeface="+mn-lt"/>
          <a:ea typeface="+mn-ea"/>
          <a:cs typeface="+mn-cs"/>
        </a:defRPr>
      </a:lvl7pPr>
      <a:lvl8pPr marL="2011451" indent="-134097" algn="l" defTabSz="536387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6" kern="1200">
          <a:solidFill>
            <a:schemeClr val="tx1"/>
          </a:solidFill>
          <a:latin typeface="+mn-lt"/>
          <a:ea typeface="+mn-ea"/>
          <a:cs typeface="+mn-cs"/>
        </a:defRPr>
      </a:lvl8pPr>
      <a:lvl9pPr marL="2279645" indent="-134097" algn="l" defTabSz="536387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6387" rtl="0" eaLnBrk="1" latinLnBrk="0" hangingPunct="1">
        <a:defRPr sz="1056" kern="1200">
          <a:solidFill>
            <a:schemeClr val="tx1"/>
          </a:solidFill>
          <a:latin typeface="+mn-lt"/>
          <a:ea typeface="+mn-ea"/>
          <a:cs typeface="+mn-cs"/>
        </a:defRPr>
      </a:lvl1pPr>
      <a:lvl2pPr marL="268194" algn="l" defTabSz="536387" rtl="0" eaLnBrk="1" latinLnBrk="0" hangingPunct="1">
        <a:defRPr sz="1056" kern="1200">
          <a:solidFill>
            <a:schemeClr val="tx1"/>
          </a:solidFill>
          <a:latin typeface="+mn-lt"/>
          <a:ea typeface="+mn-ea"/>
          <a:cs typeface="+mn-cs"/>
        </a:defRPr>
      </a:lvl2pPr>
      <a:lvl3pPr marL="536387" algn="l" defTabSz="536387" rtl="0" eaLnBrk="1" latinLnBrk="0" hangingPunct="1">
        <a:defRPr sz="1056" kern="1200">
          <a:solidFill>
            <a:schemeClr val="tx1"/>
          </a:solidFill>
          <a:latin typeface="+mn-lt"/>
          <a:ea typeface="+mn-ea"/>
          <a:cs typeface="+mn-cs"/>
        </a:defRPr>
      </a:lvl3pPr>
      <a:lvl4pPr marL="804581" algn="l" defTabSz="536387" rtl="0" eaLnBrk="1" latinLnBrk="0" hangingPunct="1">
        <a:defRPr sz="1056" kern="1200">
          <a:solidFill>
            <a:schemeClr val="tx1"/>
          </a:solidFill>
          <a:latin typeface="+mn-lt"/>
          <a:ea typeface="+mn-ea"/>
          <a:cs typeface="+mn-cs"/>
        </a:defRPr>
      </a:lvl4pPr>
      <a:lvl5pPr marL="1072774" algn="l" defTabSz="536387" rtl="0" eaLnBrk="1" latinLnBrk="0" hangingPunct="1">
        <a:defRPr sz="1056" kern="1200">
          <a:solidFill>
            <a:schemeClr val="tx1"/>
          </a:solidFill>
          <a:latin typeface="+mn-lt"/>
          <a:ea typeface="+mn-ea"/>
          <a:cs typeface="+mn-cs"/>
        </a:defRPr>
      </a:lvl5pPr>
      <a:lvl6pPr marL="1340968" algn="l" defTabSz="536387" rtl="0" eaLnBrk="1" latinLnBrk="0" hangingPunct="1">
        <a:defRPr sz="1056" kern="1200">
          <a:solidFill>
            <a:schemeClr val="tx1"/>
          </a:solidFill>
          <a:latin typeface="+mn-lt"/>
          <a:ea typeface="+mn-ea"/>
          <a:cs typeface="+mn-cs"/>
        </a:defRPr>
      </a:lvl6pPr>
      <a:lvl7pPr marL="1609161" algn="l" defTabSz="536387" rtl="0" eaLnBrk="1" latinLnBrk="0" hangingPunct="1">
        <a:defRPr sz="1056" kern="1200">
          <a:solidFill>
            <a:schemeClr val="tx1"/>
          </a:solidFill>
          <a:latin typeface="+mn-lt"/>
          <a:ea typeface="+mn-ea"/>
          <a:cs typeface="+mn-cs"/>
        </a:defRPr>
      </a:lvl7pPr>
      <a:lvl8pPr marL="1877355" algn="l" defTabSz="536387" rtl="0" eaLnBrk="1" latinLnBrk="0" hangingPunct="1">
        <a:defRPr sz="1056" kern="1200">
          <a:solidFill>
            <a:schemeClr val="tx1"/>
          </a:solidFill>
          <a:latin typeface="+mn-lt"/>
          <a:ea typeface="+mn-ea"/>
          <a:cs typeface="+mn-cs"/>
        </a:defRPr>
      </a:lvl8pPr>
      <a:lvl9pPr marL="2145548" algn="l" defTabSz="536387" rtl="0" eaLnBrk="1" latinLnBrk="0" hangingPunct="1">
        <a:defRPr sz="105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-23976" y="1"/>
            <a:ext cx="5371102" cy="17983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AR" b="1" dirty="0" smtClean="0">
              <a:solidFill>
                <a:prstClr val="white"/>
              </a:solidFill>
            </a:endParaRPr>
          </a:p>
          <a:p>
            <a:pPr lvl="0" algn="ctr"/>
            <a:endParaRPr lang="es-AR" b="1" dirty="0">
              <a:solidFill>
                <a:prstClr val="white"/>
              </a:solidFill>
            </a:endParaRPr>
          </a:p>
          <a:p>
            <a:pPr lvl="0" algn="r"/>
            <a:r>
              <a:rPr lang="es-AR" b="1" smtClean="0">
                <a:solidFill>
                  <a:prstClr val="white"/>
                </a:solidFill>
              </a:rPr>
              <a:t>P-101</a:t>
            </a:r>
          </a:p>
          <a:p>
            <a:pPr lvl="0" algn="r"/>
            <a:r>
              <a:rPr lang="es-AR" b="1" smtClean="0">
                <a:solidFill>
                  <a:prstClr val="white"/>
                </a:solidFill>
              </a:rPr>
              <a:t>CARCINOMA </a:t>
            </a:r>
            <a:r>
              <a:rPr lang="es-AR" b="1" dirty="0">
                <a:solidFill>
                  <a:prstClr val="white"/>
                </a:solidFill>
              </a:rPr>
              <a:t>PAVIMENTOSO DE PULMÓN CON PATRÓN </a:t>
            </a:r>
            <a:r>
              <a:rPr lang="es-AR" b="1" dirty="0" smtClean="0">
                <a:solidFill>
                  <a:prstClr val="white"/>
                </a:solidFill>
              </a:rPr>
              <a:t>SARCOMATOIDE </a:t>
            </a:r>
            <a:endParaRPr lang="es-AR" b="1" dirty="0">
              <a:solidFill>
                <a:prstClr val="white"/>
              </a:solidFill>
            </a:endParaRPr>
          </a:p>
          <a:p>
            <a:pPr lvl="0" algn="ctr"/>
            <a:r>
              <a:rPr lang="es-AR" b="1" dirty="0">
                <a:solidFill>
                  <a:prstClr val="white"/>
                </a:solidFill>
              </a:rPr>
              <a:t>REPORTE DE UN </a:t>
            </a:r>
            <a:r>
              <a:rPr lang="es-AR" b="1" dirty="0" smtClean="0">
                <a:solidFill>
                  <a:prstClr val="white"/>
                </a:solidFill>
              </a:rPr>
              <a:t>CASO</a:t>
            </a:r>
          </a:p>
          <a:p>
            <a:pPr lvl="0" algn="ctr"/>
            <a:r>
              <a:rPr lang="it-IT" sz="1000" dirty="0">
                <a:solidFill>
                  <a:prstClr val="white"/>
                </a:solidFill>
              </a:rPr>
              <a:t>Perrone Isabella, Fernandez Romina, Pascansky Daniel, Sivori Martin</a:t>
            </a:r>
          </a:p>
          <a:p>
            <a:pPr lvl="0" algn="ctr"/>
            <a:r>
              <a:rPr lang="es-AR" sz="1000" dirty="0">
                <a:solidFill>
                  <a:prstClr val="white"/>
                </a:solidFill>
              </a:rPr>
              <a:t>Unidad </a:t>
            </a:r>
            <a:r>
              <a:rPr lang="es-AR" sz="1000" dirty="0" err="1">
                <a:solidFill>
                  <a:prstClr val="white"/>
                </a:solidFill>
              </a:rPr>
              <a:t>Neumotisiología</a:t>
            </a:r>
            <a:r>
              <a:rPr lang="es-AR" sz="1000" dirty="0">
                <a:solidFill>
                  <a:prstClr val="white"/>
                </a:solidFill>
              </a:rPr>
              <a:t>, Centro Universitario de </a:t>
            </a:r>
            <a:r>
              <a:rPr lang="es-AR" sz="1000" dirty="0" err="1">
                <a:solidFill>
                  <a:prstClr val="white"/>
                </a:solidFill>
              </a:rPr>
              <a:t>Neumonología</a:t>
            </a:r>
            <a:r>
              <a:rPr lang="es-AR" sz="1000" dirty="0">
                <a:solidFill>
                  <a:prstClr val="white"/>
                </a:solidFill>
              </a:rPr>
              <a:t>, </a:t>
            </a:r>
            <a:r>
              <a:rPr lang="es-AR" sz="1000" dirty="0" err="1">
                <a:solidFill>
                  <a:prstClr val="white"/>
                </a:solidFill>
              </a:rPr>
              <a:t>Fac</a:t>
            </a:r>
            <a:r>
              <a:rPr lang="es-AR" sz="1000" dirty="0">
                <a:solidFill>
                  <a:prstClr val="white"/>
                </a:solidFill>
              </a:rPr>
              <a:t>. Medicina </a:t>
            </a:r>
            <a:r>
              <a:rPr lang="es-AR" sz="1000" dirty="0" err="1">
                <a:solidFill>
                  <a:prstClr val="white"/>
                </a:solidFill>
              </a:rPr>
              <a:t>Uba</a:t>
            </a:r>
            <a:r>
              <a:rPr lang="es-AR" sz="1000" dirty="0">
                <a:solidFill>
                  <a:prstClr val="white"/>
                </a:solidFill>
              </a:rPr>
              <a:t>. Hospital General de Agudos </a:t>
            </a:r>
            <a:r>
              <a:rPr lang="es-AR" sz="1000" dirty="0" err="1">
                <a:solidFill>
                  <a:prstClr val="white"/>
                </a:solidFill>
              </a:rPr>
              <a:t>Dr.J.M</a:t>
            </a:r>
            <a:r>
              <a:rPr lang="es-AR" sz="1000" dirty="0">
                <a:solidFill>
                  <a:prstClr val="white"/>
                </a:solidFill>
              </a:rPr>
              <a:t>. Ramos </a:t>
            </a:r>
            <a:r>
              <a:rPr lang="es-AR" sz="1000" dirty="0" err="1">
                <a:solidFill>
                  <a:prstClr val="white"/>
                </a:solidFill>
              </a:rPr>
              <a:t>Mejia</a:t>
            </a:r>
            <a:endParaRPr lang="es-AR" sz="1000" dirty="0">
              <a:solidFill>
                <a:prstClr val="white"/>
              </a:solidFill>
            </a:endParaRPr>
          </a:p>
          <a:p>
            <a:pPr lvl="0" algn="ctr"/>
            <a:endParaRPr lang="es-AR" b="1" dirty="0" smtClean="0">
              <a:solidFill>
                <a:prstClr val="white"/>
              </a:solidFill>
            </a:endParaRPr>
          </a:p>
          <a:p>
            <a:pPr algn="ctr"/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3976" y="0"/>
            <a:ext cx="1615580" cy="37798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52400" y="1935480"/>
            <a:ext cx="5044440" cy="42605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dirty="0">
                <a:solidFill>
                  <a:schemeClr val="bg1"/>
                </a:solidFill>
              </a:rPr>
              <a:t>E</a:t>
            </a:r>
            <a:r>
              <a:rPr lang="es-AR" sz="1200" dirty="0" smtClean="0">
                <a:solidFill>
                  <a:schemeClr val="bg1"/>
                </a:solidFill>
              </a:rPr>
              <a:t>s </a:t>
            </a:r>
            <a:r>
              <a:rPr lang="es-AR" sz="1200" dirty="0">
                <a:solidFill>
                  <a:schemeClr val="bg1"/>
                </a:solidFill>
              </a:rPr>
              <a:t>una entidad poco frecuente, con una prevalencia estimada de 0,1%-0,4%. Para el diagnóstico se requiere una </a:t>
            </a:r>
            <a:r>
              <a:rPr lang="es-AR" sz="1200" dirty="0" err="1">
                <a:solidFill>
                  <a:schemeClr val="bg1"/>
                </a:solidFill>
              </a:rPr>
              <a:t>inmunohistoquímica</a:t>
            </a:r>
            <a:r>
              <a:rPr lang="es-AR" sz="1200" dirty="0">
                <a:solidFill>
                  <a:schemeClr val="bg1"/>
                </a:solidFill>
              </a:rPr>
              <a:t> compatible.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52400" y="2498696"/>
            <a:ext cx="1367624" cy="121655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>
                <a:solidFill>
                  <a:prstClr val="white"/>
                </a:solidFill>
              </a:rPr>
              <a:t>MC</a:t>
            </a:r>
            <a:r>
              <a:rPr lang="es-AR" sz="1200">
                <a:solidFill>
                  <a:prstClr val="white"/>
                </a:solidFill>
              </a:rPr>
              <a:t>: Paciente femenina de 63 años de edad que consultó por tos seca de 6 meses de evolución.</a:t>
            </a:r>
            <a:endParaRPr lang="es-AR"/>
          </a:p>
        </p:txBody>
      </p:sp>
      <p:sp>
        <p:nvSpPr>
          <p:cNvPr id="10" name="Rectángulo 9"/>
          <p:cNvSpPr/>
          <p:nvPr/>
        </p:nvSpPr>
        <p:spPr>
          <a:xfrm>
            <a:off x="1749286" y="2516088"/>
            <a:ext cx="3132814" cy="72009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AR" sz="1200" b="1" dirty="0">
                <a:solidFill>
                  <a:prstClr val="white"/>
                </a:solidFill>
              </a:rPr>
              <a:t>Antecedentes</a:t>
            </a:r>
            <a:r>
              <a:rPr lang="es-AR" sz="1200" dirty="0">
                <a:solidFill>
                  <a:prstClr val="white"/>
                </a:solidFill>
              </a:rPr>
              <a:t>: hipertensión arterial, púrpura </a:t>
            </a:r>
            <a:r>
              <a:rPr lang="es-AR" sz="1200" dirty="0" err="1">
                <a:solidFill>
                  <a:prstClr val="white"/>
                </a:solidFill>
              </a:rPr>
              <a:t>trombocitopénica</a:t>
            </a:r>
            <a:r>
              <a:rPr lang="es-AR" sz="1200" dirty="0">
                <a:solidFill>
                  <a:prstClr val="white"/>
                </a:solidFill>
              </a:rPr>
              <a:t> idiopática, herpes zóster oftálmico y carcinoma </a:t>
            </a:r>
            <a:r>
              <a:rPr lang="es-AR" sz="1200" dirty="0" err="1" smtClean="0">
                <a:solidFill>
                  <a:prstClr val="white"/>
                </a:solidFill>
              </a:rPr>
              <a:t>basocelular</a:t>
            </a:r>
            <a:r>
              <a:rPr lang="es-AR" sz="1200" dirty="0" smtClean="0">
                <a:solidFill>
                  <a:prstClr val="white"/>
                </a:solidFill>
              </a:rPr>
              <a:t>.</a:t>
            </a:r>
            <a:endParaRPr lang="es-AR" sz="1200" dirty="0">
              <a:solidFill>
                <a:prstClr val="white"/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1749287" y="3307744"/>
            <a:ext cx="3132814" cy="63610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AR" sz="1200" b="1">
                <a:solidFill>
                  <a:prstClr val="white"/>
                </a:solidFill>
              </a:rPr>
              <a:t>Examen físico</a:t>
            </a:r>
            <a:r>
              <a:rPr lang="es-AR" sz="1200">
                <a:solidFill>
                  <a:prstClr val="white"/>
                </a:solidFill>
              </a:rPr>
              <a:t>: buena mecánica ventilatoria, buena entrada de aire bilateral, sin ruidos agregados con una saturación 96% (FiO2 0,21).</a:t>
            </a:r>
            <a:endParaRPr lang="es-AR" sz="1200" dirty="0">
              <a:solidFill>
                <a:prstClr val="white"/>
              </a:solidFill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152400" y="4017395"/>
            <a:ext cx="1439204" cy="10634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AR" sz="1200" b="1" dirty="0">
                <a:solidFill>
                  <a:prstClr val="white"/>
                </a:solidFill>
              </a:rPr>
              <a:t>Estudios complementarios</a:t>
            </a:r>
            <a:r>
              <a:rPr lang="es-AR" sz="1200" dirty="0">
                <a:solidFill>
                  <a:prstClr val="white"/>
                </a:solidFill>
              </a:rPr>
              <a:t>: laboratorio </a:t>
            </a:r>
            <a:r>
              <a:rPr lang="es-AR" sz="1200" dirty="0" err="1">
                <a:solidFill>
                  <a:prstClr val="white"/>
                </a:solidFill>
              </a:rPr>
              <a:t>trombocitosis</a:t>
            </a:r>
            <a:r>
              <a:rPr lang="es-AR" sz="1200" dirty="0">
                <a:solidFill>
                  <a:prstClr val="white"/>
                </a:solidFill>
              </a:rPr>
              <a:t> </a:t>
            </a:r>
          </a:p>
          <a:p>
            <a:pPr lvl="0"/>
            <a:r>
              <a:rPr lang="es-AR" sz="1200" dirty="0">
                <a:solidFill>
                  <a:prstClr val="white"/>
                </a:solidFill>
              </a:rPr>
              <a:t>Radiografía y TAC de </a:t>
            </a:r>
            <a:r>
              <a:rPr lang="es-AR" sz="1200" dirty="0" smtClean="0">
                <a:solidFill>
                  <a:prstClr val="white"/>
                </a:solidFill>
              </a:rPr>
              <a:t>tórax</a:t>
            </a:r>
            <a:endParaRPr lang="es-AR" sz="1200" dirty="0">
              <a:solidFill>
                <a:prstClr val="white"/>
              </a:solidFill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4812" y="3992549"/>
            <a:ext cx="1533525" cy="1190625"/>
          </a:xfrm>
          <a:prstGeom prst="rect">
            <a:avLst/>
          </a:prstGeom>
        </p:spPr>
      </p:pic>
      <p:pic>
        <p:nvPicPr>
          <p:cNvPr id="19" name="Picture 4" descr="https://lh7-rt.googleusercontent.com/docsz/AD_4nXfp-UBCZsmNbt-lR6tG0u-zFX86DQv3APlTmH1TbYOkh9d0pxW3zi5RNvDtd8LlL-tps7lIMsERf0VBUfYnqPZWTglT1kcv9i3pXMERT8fGmIMEIyc06cbVPhrj1WG15F2qSfjFKDnXMDTUjS0ig3x39Hw?key=XFfcPnx_N0YQw7csJH7XB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859" y="3979288"/>
            <a:ext cx="1532218" cy="120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ángulo 16"/>
          <p:cNvSpPr/>
          <p:nvPr/>
        </p:nvSpPr>
        <p:spPr>
          <a:xfrm>
            <a:off x="152400" y="7760473"/>
            <a:ext cx="5044440" cy="13119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AR" sz="1200" dirty="0">
                <a:solidFill>
                  <a:schemeClr val="bg1"/>
                </a:solidFill>
              </a:rPr>
              <a:t>Es un tipo de tumor poco </a:t>
            </a:r>
            <a:r>
              <a:rPr lang="es-AR" sz="1200" dirty="0" smtClean="0">
                <a:solidFill>
                  <a:schemeClr val="bg1"/>
                </a:solidFill>
              </a:rPr>
              <a:t>frecuente. La mayoría </a:t>
            </a:r>
            <a:r>
              <a:rPr lang="es-AR" sz="1200" dirty="0">
                <a:solidFill>
                  <a:schemeClr val="bg1"/>
                </a:solidFill>
              </a:rPr>
              <a:t>en hombres tabaquistas y con una edad de 65 años. </a:t>
            </a:r>
            <a:endParaRPr lang="es-AR" sz="1200" dirty="0" smtClean="0">
              <a:solidFill>
                <a:schemeClr val="bg1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AR" sz="1200" dirty="0" smtClean="0">
                <a:solidFill>
                  <a:schemeClr val="bg1"/>
                </a:solidFill>
              </a:rPr>
              <a:t>Los </a:t>
            </a:r>
            <a:r>
              <a:rPr lang="es-AR" sz="1200" dirty="0">
                <a:solidFill>
                  <a:schemeClr val="bg1"/>
                </a:solidFill>
              </a:rPr>
              <a:t>síntomas son tos, hemoptisis, disnea, dolor torácico y pérdida de peso.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AR" sz="1200" dirty="0">
                <a:solidFill>
                  <a:schemeClr val="bg1"/>
                </a:solidFill>
              </a:rPr>
              <a:t>El diagnóstico se realiza mediante IH con expresión de marcadores epiteliales y </a:t>
            </a:r>
            <a:r>
              <a:rPr lang="es-AR" sz="1200" dirty="0" err="1">
                <a:solidFill>
                  <a:schemeClr val="bg1"/>
                </a:solidFill>
              </a:rPr>
              <a:t>vimentina</a:t>
            </a:r>
            <a:r>
              <a:rPr lang="es-AR" sz="1200" dirty="0">
                <a:solidFill>
                  <a:schemeClr val="bg1"/>
                </a:solidFill>
              </a:rPr>
              <a:t>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AR" sz="1200" dirty="0">
                <a:solidFill>
                  <a:schemeClr val="bg1"/>
                </a:solidFill>
              </a:rPr>
              <a:t>El crecimiento del tumor es rápido e invasivo. El tratamiento recomendado es quirúrgico y la mediana de supervivencia es de 10 </a:t>
            </a:r>
            <a:r>
              <a:rPr lang="es-AR" sz="1200" dirty="0" smtClean="0">
                <a:solidFill>
                  <a:schemeClr val="bg1"/>
                </a:solidFill>
              </a:rPr>
              <a:t>meses.</a:t>
            </a:r>
            <a:endParaRPr lang="es-AR" sz="1200" dirty="0">
              <a:solidFill>
                <a:schemeClr val="bg1"/>
              </a:solidFill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152400" y="5485323"/>
            <a:ext cx="2282024" cy="69283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dirty="0" smtClean="0">
                <a:solidFill>
                  <a:prstClr val="white"/>
                </a:solidFill>
              </a:rPr>
              <a:t>AP: Proliferación neoplásica, </a:t>
            </a:r>
            <a:r>
              <a:rPr lang="es-AR" sz="1200" dirty="0">
                <a:solidFill>
                  <a:schemeClr val="bg1"/>
                </a:solidFill>
              </a:rPr>
              <a:t>núcleos </a:t>
            </a:r>
            <a:r>
              <a:rPr lang="es-AR" sz="1200" dirty="0" smtClean="0">
                <a:solidFill>
                  <a:schemeClr val="bg1"/>
                </a:solidFill>
              </a:rPr>
              <a:t>ahusados y citoplasma </a:t>
            </a:r>
            <a:r>
              <a:rPr lang="es-AR" sz="1200" dirty="0" err="1" smtClean="0">
                <a:solidFill>
                  <a:schemeClr val="bg1"/>
                </a:solidFill>
              </a:rPr>
              <a:t>elongado</a:t>
            </a:r>
            <a:r>
              <a:rPr lang="es-AR" sz="1200" dirty="0" smtClean="0">
                <a:solidFill>
                  <a:schemeClr val="bg1"/>
                </a:solidFill>
              </a:rPr>
              <a:t>.</a:t>
            </a:r>
            <a:r>
              <a:rPr lang="es-AR" sz="1200" dirty="0" smtClean="0">
                <a:solidFill>
                  <a:prstClr val="white"/>
                </a:solidFill>
              </a:rPr>
              <a:t>  </a:t>
            </a:r>
            <a:endParaRPr lang="es-AR" dirty="0"/>
          </a:p>
        </p:txBody>
      </p:sp>
      <p:sp>
        <p:nvSpPr>
          <p:cNvPr id="20" name="Rectángulo 19"/>
          <p:cNvSpPr/>
          <p:nvPr/>
        </p:nvSpPr>
        <p:spPr>
          <a:xfrm>
            <a:off x="2743198" y="5523812"/>
            <a:ext cx="2520563" cy="7485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dirty="0" smtClean="0">
                <a:solidFill>
                  <a:prstClr val="white"/>
                </a:solidFill>
              </a:rPr>
              <a:t>AP: Proliferación neoplásica, núcleos desiguales, </a:t>
            </a:r>
            <a:r>
              <a:rPr lang="es-AR" sz="1200" dirty="0" err="1" smtClean="0">
                <a:solidFill>
                  <a:prstClr val="white"/>
                </a:solidFill>
              </a:rPr>
              <a:t>hipercromaticos</a:t>
            </a:r>
            <a:r>
              <a:rPr lang="es-AR" sz="1200" dirty="0" smtClean="0">
                <a:solidFill>
                  <a:prstClr val="white"/>
                </a:solidFill>
              </a:rPr>
              <a:t>, con actividad mitótica, polimorfismo celular y atipia </a:t>
            </a:r>
            <a:endParaRPr lang="es-AR" dirty="0"/>
          </a:p>
        </p:txBody>
      </p:sp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774534"/>
              </p:ext>
            </p:extLst>
          </p:nvPr>
        </p:nvGraphicFramePr>
        <p:xfrm>
          <a:off x="2801603" y="6312123"/>
          <a:ext cx="2462158" cy="10343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62158">
                  <a:extLst>
                    <a:ext uri="{9D8B030D-6E8A-4147-A177-3AD203B41FA5}">
                      <a16:colId xmlns:a16="http://schemas.microsoft.com/office/drawing/2014/main" val="1418646621"/>
                    </a:ext>
                  </a:extLst>
                </a:gridCol>
              </a:tblGrid>
              <a:tr h="258579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CK AE1 –</a:t>
                      </a:r>
                      <a:r>
                        <a:rPr lang="es-AR" baseline="0" dirty="0" smtClean="0"/>
                        <a:t> AE3</a:t>
                      </a:r>
                      <a:endParaRPr lang="es-AR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197502"/>
                  </a:ext>
                </a:extLst>
              </a:tr>
              <a:tr h="258579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VIMENTINA con componente </a:t>
                      </a:r>
                      <a:r>
                        <a:rPr lang="es-AR" dirty="0" err="1" smtClean="0"/>
                        <a:t>fusocelular</a:t>
                      </a:r>
                      <a:endParaRPr lang="es-AR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21353"/>
                  </a:ext>
                </a:extLst>
              </a:tr>
              <a:tr h="258579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P40</a:t>
                      </a:r>
                      <a:endParaRPr lang="es-AR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77991"/>
                  </a:ext>
                </a:extLst>
              </a:tr>
              <a:tr h="258579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CK5/6</a:t>
                      </a:r>
                      <a:endParaRPr lang="es-AR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910661"/>
                  </a:ext>
                </a:extLst>
              </a:tr>
            </a:tbl>
          </a:graphicData>
        </a:graphic>
      </p:graphicFrame>
      <p:graphicFrame>
        <p:nvGraphicFramePr>
          <p:cNvPr id="23" name="Tab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234678"/>
              </p:ext>
            </p:extLst>
          </p:nvPr>
        </p:nvGraphicFramePr>
        <p:xfrm>
          <a:off x="262063" y="6378798"/>
          <a:ext cx="1487223" cy="2685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7223">
                  <a:extLst>
                    <a:ext uri="{9D8B030D-6E8A-4147-A177-3AD203B41FA5}">
                      <a16:colId xmlns:a16="http://schemas.microsoft.com/office/drawing/2014/main" val="2306307165"/>
                    </a:ext>
                  </a:extLst>
                </a:gridCol>
              </a:tblGrid>
              <a:tr h="268549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VIMENTINA</a:t>
                      </a:r>
                      <a:endParaRPr lang="es-AR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488012"/>
                  </a:ext>
                </a:extLst>
              </a:tr>
            </a:tbl>
          </a:graphicData>
        </a:graphic>
      </p:graphicFrame>
      <p:sp>
        <p:nvSpPr>
          <p:cNvPr id="24" name="CuadroTexto 23"/>
          <p:cNvSpPr txBox="1"/>
          <p:nvPr/>
        </p:nvSpPr>
        <p:spPr>
          <a:xfrm>
            <a:off x="2743198" y="5268939"/>
            <a:ext cx="272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>
                <a:solidFill>
                  <a:schemeClr val="bg1"/>
                </a:solidFill>
              </a:rPr>
              <a:t>2da FBC: A nivel distal lóbulo intermedio</a:t>
            </a:r>
            <a:endParaRPr lang="es-AR" sz="1200" dirty="0">
              <a:solidFill>
                <a:schemeClr val="bg1"/>
              </a:solidFill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152400" y="5200912"/>
            <a:ext cx="3028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>
                <a:solidFill>
                  <a:schemeClr val="bg1"/>
                </a:solidFill>
              </a:rPr>
              <a:t>1ra FBC: Izquierdo </a:t>
            </a:r>
            <a:r>
              <a:rPr lang="es-AR" sz="1200" dirty="0" err="1" smtClean="0">
                <a:solidFill>
                  <a:schemeClr val="bg1"/>
                </a:solidFill>
              </a:rPr>
              <a:t>apicoposterior</a:t>
            </a:r>
            <a:r>
              <a:rPr lang="es-AR" sz="1200" dirty="0" smtClean="0">
                <a:solidFill>
                  <a:schemeClr val="bg1"/>
                </a:solidFill>
              </a:rPr>
              <a:t> </a:t>
            </a:r>
            <a:endParaRPr lang="es-AR" sz="1200" dirty="0">
              <a:solidFill>
                <a:schemeClr val="bg1"/>
              </a:solidFill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145835" y="7414466"/>
            <a:ext cx="5051005" cy="279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dirty="0" smtClean="0">
                <a:solidFill>
                  <a:prstClr val="white"/>
                </a:solidFill>
              </a:rPr>
              <a:t>Carcinoma </a:t>
            </a:r>
            <a:r>
              <a:rPr lang="es-AR" sz="1200" dirty="0" err="1">
                <a:solidFill>
                  <a:prstClr val="white"/>
                </a:solidFill>
              </a:rPr>
              <a:t>pavimentoso</a:t>
            </a:r>
            <a:r>
              <a:rPr lang="es-AR" sz="1200" dirty="0">
                <a:solidFill>
                  <a:prstClr val="white"/>
                </a:solidFill>
              </a:rPr>
              <a:t> poco diferenciado (G3) con patrón </a:t>
            </a:r>
            <a:r>
              <a:rPr lang="es-AR" sz="1200" dirty="0" err="1">
                <a:solidFill>
                  <a:prstClr val="white"/>
                </a:solidFill>
              </a:rPr>
              <a:t>sarcomatoide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0142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1875</TotalTime>
  <Words>568</Words>
  <Application>Microsoft Office PowerPoint</Application>
  <PresentationFormat>Personalizado</PresentationFormat>
  <Paragraphs>56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Isabella</dc:creator>
  <cp:lastModifiedBy>Isabella</cp:lastModifiedBy>
  <cp:revision>18</cp:revision>
  <dcterms:created xsi:type="dcterms:W3CDTF">2024-10-11T18:54:31Z</dcterms:created>
  <dcterms:modified xsi:type="dcterms:W3CDTF">2024-10-19T13:50:31Z</dcterms:modified>
</cp:coreProperties>
</file>