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8" r:id="rId2"/>
  </p:sldIdLst>
  <p:sldSz cx="5143500" cy="91440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758"/>
    <p:restoredTop sz="94674"/>
  </p:normalViewPr>
  <p:slideViewPr>
    <p:cSldViewPr snapToGrid="0">
      <p:cViewPr varScale="1">
        <p:scale>
          <a:sx n="137" d="100"/>
          <a:sy n="137" d="100"/>
        </p:scale>
        <p:origin x="640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6732C6-8A4E-734F-BA73-415F7BD3CA65}" type="datetimeFigureOut">
              <a:rPr lang="es-AR" smtClean="0"/>
              <a:t>16/10/24</a:t>
            </a:fld>
            <a:endParaRPr lang="es-A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06D27D-1633-5D4D-93EF-5C12F931467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69490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06D27D-1633-5D4D-93EF-5C12F931467A}" type="slidenum">
              <a:rPr lang="es-AR" smtClean="0"/>
              <a:t>1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120586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5763" y="1496484"/>
            <a:ext cx="4371975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38" y="4802717"/>
            <a:ext cx="3857625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s-MX"/>
              <a:t>Haz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41657-0500-5944-9125-FFEC6F98AB74}" type="datetimeFigureOut">
              <a:rPr lang="es-AR" smtClean="0"/>
              <a:t>16/10/24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8833C-A50A-9644-AD4A-8D08468FCA7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84618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41657-0500-5944-9125-FFEC6F98AB74}" type="datetimeFigureOut">
              <a:rPr lang="es-AR" smtClean="0"/>
              <a:t>16/10/24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8833C-A50A-9644-AD4A-8D08468FCA7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36567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80818" y="486834"/>
            <a:ext cx="1109067" cy="7749117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3616" y="486834"/>
            <a:ext cx="3262908" cy="7749117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41657-0500-5944-9125-FFEC6F98AB74}" type="datetimeFigureOut">
              <a:rPr lang="es-AR" smtClean="0"/>
              <a:t>16/10/24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8833C-A50A-9644-AD4A-8D08468FCA7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85551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41657-0500-5944-9125-FFEC6F98AB74}" type="datetimeFigureOut">
              <a:rPr lang="es-AR" smtClean="0"/>
              <a:t>16/10/24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8833C-A50A-9644-AD4A-8D08468FCA7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20524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937" y="2279653"/>
            <a:ext cx="4436269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0937" y="6119286"/>
            <a:ext cx="4436269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/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41657-0500-5944-9125-FFEC6F98AB74}" type="datetimeFigureOut">
              <a:rPr lang="es-AR" smtClean="0"/>
              <a:t>16/10/24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8833C-A50A-9644-AD4A-8D08468FCA7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39599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3615" y="2434167"/>
            <a:ext cx="2185988" cy="5801784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3897" y="2434167"/>
            <a:ext cx="2185988" cy="5801784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41657-0500-5944-9125-FFEC6F98AB74}" type="datetimeFigureOut">
              <a:rPr lang="es-AR" smtClean="0"/>
              <a:t>16/10/24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8833C-A50A-9644-AD4A-8D08468FCA7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03989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486836"/>
            <a:ext cx="4436269" cy="1767417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4286" y="2241551"/>
            <a:ext cx="2175941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4286" y="3340100"/>
            <a:ext cx="2175941" cy="4912784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3897" y="2241551"/>
            <a:ext cx="2186657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3897" y="3340100"/>
            <a:ext cx="2186657" cy="4912784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41657-0500-5944-9125-FFEC6F98AB74}" type="datetimeFigureOut">
              <a:rPr lang="es-AR" smtClean="0"/>
              <a:t>16/10/24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8833C-A50A-9644-AD4A-8D08468FCA7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6962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41657-0500-5944-9125-FFEC6F98AB74}" type="datetimeFigureOut">
              <a:rPr lang="es-AR" smtClean="0"/>
              <a:t>16/10/24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8833C-A50A-9644-AD4A-8D08468FCA7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84247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41657-0500-5944-9125-FFEC6F98AB74}" type="datetimeFigureOut">
              <a:rPr lang="es-AR" smtClean="0"/>
              <a:t>16/10/24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8833C-A50A-9644-AD4A-8D08468FCA7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11857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609600"/>
            <a:ext cx="165891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6657" y="1316569"/>
            <a:ext cx="2603897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285" y="2743200"/>
            <a:ext cx="165891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41657-0500-5944-9125-FFEC6F98AB74}" type="datetimeFigureOut">
              <a:rPr lang="es-AR" smtClean="0"/>
              <a:t>16/10/24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8833C-A50A-9644-AD4A-8D08468FCA7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3966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609600"/>
            <a:ext cx="165891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86657" y="1316569"/>
            <a:ext cx="2603897" cy="6498167"/>
          </a:xfrm>
        </p:spPr>
        <p:txBody>
          <a:bodyPr anchor="t"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285" y="2743200"/>
            <a:ext cx="165891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41657-0500-5944-9125-FFEC6F98AB74}" type="datetimeFigureOut">
              <a:rPr lang="es-AR" smtClean="0"/>
              <a:t>16/10/24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8833C-A50A-9644-AD4A-8D08468FCA7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59236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3616" y="486836"/>
            <a:ext cx="4436269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3616" y="2434167"/>
            <a:ext cx="4436269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3615" y="8475136"/>
            <a:ext cx="115728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241657-0500-5944-9125-FFEC6F98AB74}" type="datetimeFigureOut">
              <a:rPr lang="es-AR" smtClean="0"/>
              <a:t>16/10/24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03785" y="8475136"/>
            <a:ext cx="173593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597" y="8475136"/>
            <a:ext cx="115728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A8833C-A50A-9644-AD4A-8D08468FCA7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46044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g"/><Relationship Id="rId13" Type="http://schemas.openxmlformats.org/officeDocument/2006/relationships/image" Target="../media/image10.jpg"/><Relationship Id="rId3" Type="http://schemas.openxmlformats.org/officeDocument/2006/relationships/oleObject" Target="../embeddings/oleObject1.bin"/><Relationship Id="rId7" Type="http://schemas.openxmlformats.org/officeDocument/2006/relationships/image" Target="../media/image4.jpg"/><Relationship Id="rId12" Type="http://schemas.openxmlformats.org/officeDocument/2006/relationships/image" Target="../media/image9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g"/><Relationship Id="rId11" Type="http://schemas.openxmlformats.org/officeDocument/2006/relationships/image" Target="../media/image8.jpg"/><Relationship Id="rId5" Type="http://schemas.openxmlformats.org/officeDocument/2006/relationships/image" Target="../media/image2.jpg"/><Relationship Id="rId10" Type="http://schemas.openxmlformats.org/officeDocument/2006/relationships/image" Target="../media/image7.jpg"/><Relationship Id="rId4" Type="http://schemas.openxmlformats.org/officeDocument/2006/relationships/image" Target="../media/image1.png"/><Relationship Id="rId9" Type="http://schemas.openxmlformats.org/officeDocument/2006/relationships/image" Target="../media/image6.jpg"/><Relationship Id="rId14" Type="http://schemas.openxmlformats.org/officeDocument/2006/relationships/image" Target="../media/image1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69923" y="537569"/>
            <a:ext cx="5015280" cy="569211"/>
          </a:xfrm>
          <a:prstGeom prst="rect">
            <a:avLst/>
          </a:prstGeom>
          <a:noFill/>
          <a:ln w="19050">
            <a:solidFill>
              <a:srgbClr val="003EC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ES" sz="1000" b="1" dirty="0">
                <a:solidFill>
                  <a:srgbClr val="003EC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TUBERCULOSIS EXTRAPULMONAR: A PROPÓSITO DE 4 CASOS</a:t>
            </a:r>
            <a:endParaRPr lang="es-AR" sz="10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/>
            <a:endParaRPr lang="es-ES" sz="300" b="1" dirty="0">
              <a:solidFill>
                <a:srgbClr val="0070C0"/>
              </a:solidFill>
              <a:latin typeface="Calibri" pitchFamily="34" charset="0"/>
            </a:endParaRPr>
          </a:p>
          <a:p>
            <a:pPr algn="ctr"/>
            <a:r>
              <a:rPr lang="es-AR" sz="900" b="1" dirty="0">
                <a:latin typeface="Calibri" panose="020F0502020204030204" pitchFamily="34" charset="0"/>
                <a:ea typeface="Calibri" panose="020F0502020204030204" pitchFamily="34" charset="0"/>
              </a:rPr>
              <a:t>AUTORES:</a:t>
            </a:r>
            <a:r>
              <a:rPr lang="es-AR" sz="90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sz="900" dirty="0">
                <a:latin typeface="Calibri" panose="020F0502020204030204" pitchFamily="34" charset="0"/>
                <a:ea typeface="Calibri" panose="020F0502020204030204" pitchFamily="34" charset="0"/>
              </a:rPr>
              <a:t>A. Di Giorgi, C. </a:t>
            </a:r>
            <a:r>
              <a:rPr lang="es-ES" sz="900" dirty="0" err="1">
                <a:latin typeface="Calibri" panose="020F0502020204030204" pitchFamily="34" charset="0"/>
                <a:ea typeface="Calibri" panose="020F0502020204030204" pitchFamily="34" charset="0"/>
              </a:rPr>
              <a:t>Lasserre</a:t>
            </a:r>
            <a:r>
              <a:rPr lang="es-ES" sz="900" dirty="0">
                <a:latin typeface="Calibri" panose="020F0502020204030204" pitchFamily="34" charset="0"/>
                <a:ea typeface="Calibri" panose="020F0502020204030204" pitchFamily="34" charset="0"/>
              </a:rPr>
              <a:t>, F. Rearte, V. </a:t>
            </a:r>
            <a:r>
              <a:rPr lang="es-ES" sz="900" dirty="0" err="1">
                <a:latin typeface="Calibri" panose="020F0502020204030204" pitchFamily="34" charset="0"/>
                <a:ea typeface="Calibri" panose="020F0502020204030204" pitchFamily="34" charset="0"/>
              </a:rPr>
              <a:t>Vazquez</a:t>
            </a:r>
            <a:r>
              <a:rPr lang="es-ES" sz="900" dirty="0">
                <a:latin typeface="Calibri" panose="020F0502020204030204" pitchFamily="34" charset="0"/>
                <a:ea typeface="Calibri" panose="020F0502020204030204" pitchFamily="34" charset="0"/>
              </a:rPr>
              <a:t>, G. </a:t>
            </a:r>
            <a:r>
              <a:rPr lang="es-ES" sz="900" dirty="0" err="1">
                <a:latin typeface="Calibri" panose="020F0502020204030204" pitchFamily="34" charset="0"/>
                <a:ea typeface="Calibri" panose="020F0502020204030204" pitchFamily="34" charset="0"/>
              </a:rPr>
              <a:t>Ozon</a:t>
            </a:r>
            <a:r>
              <a:rPr lang="es-ES" sz="900" dirty="0">
                <a:latin typeface="Calibri" panose="020F0502020204030204" pitchFamily="34" charset="0"/>
                <a:ea typeface="Calibri" panose="020F0502020204030204" pitchFamily="34" charset="0"/>
              </a:rPr>
              <a:t>, P. Bodas </a:t>
            </a:r>
            <a:endParaRPr lang="es-ES" sz="9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 algn="ctr"/>
            <a:r>
              <a:rPr lang="es-AR" sz="900" dirty="0">
                <a:solidFill>
                  <a:srgbClr val="000000"/>
                </a:solidFill>
                <a:latin typeface="Calibri" panose="020F0502020204030204" pitchFamily="34" charset="0"/>
              </a:rPr>
              <a:t>Servicio de </a:t>
            </a:r>
            <a:r>
              <a:rPr lang="es-AR" sz="900" dirty="0" err="1">
                <a:solidFill>
                  <a:srgbClr val="000000"/>
                </a:solidFill>
                <a:latin typeface="Calibri" panose="020F0502020204030204" pitchFamily="34" charset="0"/>
              </a:rPr>
              <a:t>Neumonología</a:t>
            </a:r>
            <a:r>
              <a:rPr lang="es-AR" sz="900" dirty="0">
                <a:solidFill>
                  <a:srgbClr val="000000"/>
                </a:solidFill>
                <a:latin typeface="Calibri" panose="020F0502020204030204" pitchFamily="34" charset="0"/>
              </a:rPr>
              <a:t> Infantil</a:t>
            </a:r>
            <a:r>
              <a:rPr lang="es-ES" sz="9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, </a:t>
            </a:r>
            <a:r>
              <a:rPr lang="es-AR" sz="9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Hospital Materno Infantil de San Isidro, Buenos Aires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55207" y="2221880"/>
            <a:ext cx="2409602" cy="2692214"/>
          </a:xfrm>
          <a:prstGeom prst="rect">
            <a:avLst/>
          </a:prstGeom>
          <a:noFill/>
          <a:ln w="19050">
            <a:solidFill>
              <a:srgbClr val="003EC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AR" sz="9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CASO 1</a:t>
            </a:r>
            <a:r>
              <a:rPr lang="es-AR" sz="9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</a:p>
          <a:p>
            <a:r>
              <a:rPr lang="es-ES" sz="900" dirty="0" err="1">
                <a:latin typeface="Calibri" panose="020F0502020204030204" pitchFamily="34" charset="0"/>
                <a:ea typeface="Calibri" panose="020F0502020204030204" pitchFamily="34" charset="0"/>
              </a:rPr>
              <a:t>Masc</a:t>
            </a:r>
            <a:r>
              <a:rPr lang="es-ES" sz="900" dirty="0">
                <a:latin typeface="Calibri" panose="020F0502020204030204" pitchFamily="34" charset="0"/>
                <a:ea typeface="Calibri" panose="020F0502020204030204" pitchFamily="34" charset="0"/>
              </a:rPr>
              <a:t>., 2 años, artritis reactiva secundaria a celulitis de rodilla derecha, GB23900, PCR2, </a:t>
            </a:r>
            <a:r>
              <a:rPr lang="es-ES" sz="900" dirty="0" err="1">
                <a:latin typeface="Calibri" panose="020F0502020204030204" pitchFamily="34" charset="0"/>
                <a:ea typeface="Calibri" panose="020F0502020204030204" pitchFamily="34" charset="0"/>
              </a:rPr>
              <a:t>atb</a:t>
            </a:r>
            <a:r>
              <a:rPr lang="es-ES" sz="900" dirty="0">
                <a:latin typeface="Calibri" panose="020F0502020204030204" pitchFamily="34" charset="0"/>
                <a:ea typeface="Calibri" panose="020F0502020204030204" pitchFamily="34" charset="0"/>
              </a:rPr>
              <a:t> ceftriaxona/ clindamicina. Evolución tórpida.</a:t>
            </a:r>
          </a:p>
          <a:p>
            <a:r>
              <a:rPr lang="es-ES" sz="900" u="sng" dirty="0" err="1">
                <a:latin typeface="Calibri" panose="020F0502020204030204" pitchFamily="34" charset="0"/>
                <a:ea typeface="Calibri" panose="020F0502020204030204" pitchFamily="34" charset="0"/>
              </a:rPr>
              <a:t>artrocentesis</a:t>
            </a:r>
            <a:r>
              <a:rPr lang="es-ES" sz="900" u="sng" dirty="0">
                <a:latin typeface="Calibri" panose="020F0502020204030204" pitchFamily="34" charset="0"/>
                <a:ea typeface="Calibri" panose="020F0502020204030204" pitchFamily="34" charset="0"/>
              </a:rPr>
              <a:t> programada: </a:t>
            </a:r>
            <a:r>
              <a:rPr lang="es-ES" sz="900" dirty="0">
                <a:latin typeface="Calibri" panose="020F0502020204030204" pitchFamily="34" charset="0"/>
                <a:ea typeface="Calibri" panose="020F0502020204030204" pitchFamily="34" charset="0"/>
              </a:rPr>
              <a:t> cultivo SAMR, </a:t>
            </a:r>
            <a:r>
              <a:rPr lang="es-ES" sz="900" dirty="0" err="1">
                <a:latin typeface="Calibri" panose="020F0502020204030204" pitchFamily="34" charset="0"/>
                <a:ea typeface="Calibri" panose="020F0502020204030204" pitchFamily="34" charset="0"/>
              </a:rPr>
              <a:t>atb</a:t>
            </a:r>
            <a:r>
              <a:rPr lang="es-ES" sz="900" dirty="0">
                <a:latin typeface="Calibri" panose="020F0502020204030204" pitchFamily="34" charset="0"/>
                <a:ea typeface="Calibri" panose="020F0502020204030204" pitchFamily="34" charset="0"/>
              </a:rPr>
              <a:t> clindamicina </a:t>
            </a:r>
            <a:r>
              <a:rPr lang="es-ES" sz="900" dirty="0" err="1">
                <a:latin typeface="Calibri" panose="020F0502020204030204" pitchFamily="34" charset="0"/>
                <a:ea typeface="Calibri" panose="020F0502020204030204" pitchFamily="34" charset="0"/>
              </a:rPr>
              <a:t>ev</a:t>
            </a:r>
            <a:r>
              <a:rPr lang="es-ES" sz="900" dirty="0"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</a:p>
          <a:p>
            <a:r>
              <a:rPr lang="es-ES" sz="900" u="sng" dirty="0">
                <a:latin typeface="Calibri" panose="020F0502020204030204" pitchFamily="34" charset="0"/>
                <a:ea typeface="Calibri" panose="020F0502020204030204" pitchFamily="34" charset="0"/>
              </a:rPr>
              <a:t>A. Patológica: </a:t>
            </a:r>
            <a:r>
              <a:rPr lang="es-ES" sz="900" dirty="0">
                <a:latin typeface="Calibri" panose="020F0502020204030204" pitchFamily="34" charset="0"/>
                <a:ea typeface="Calibri" panose="020F0502020204030204" pitchFamily="34" charset="0"/>
              </a:rPr>
              <a:t>granulomas no necrotizantes e inflamación </a:t>
            </a:r>
            <a:r>
              <a:rPr lang="es-ES" sz="900" dirty="0" err="1">
                <a:latin typeface="Calibri" panose="020F0502020204030204" pitchFamily="34" charset="0"/>
                <a:ea typeface="Calibri" panose="020F0502020204030204" pitchFamily="34" charset="0"/>
              </a:rPr>
              <a:t>linfoplasmocitario</a:t>
            </a:r>
            <a:r>
              <a:rPr lang="es-ES" sz="900" dirty="0">
                <a:latin typeface="Calibri" panose="020F0502020204030204" pitchFamily="34" charset="0"/>
                <a:ea typeface="Calibri" panose="020F0502020204030204" pitchFamily="34" charset="0"/>
              </a:rPr>
              <a:t>. </a:t>
            </a:r>
          </a:p>
          <a:p>
            <a:r>
              <a:rPr lang="es-ES" sz="900" u="sng" dirty="0">
                <a:latin typeface="Calibri" panose="020F0502020204030204" pitchFamily="34" charset="0"/>
                <a:ea typeface="Calibri" panose="020F0502020204030204" pitchFamily="34" charset="0"/>
              </a:rPr>
              <a:t>Catastro</a:t>
            </a:r>
            <a:r>
              <a:rPr lang="es-ES" sz="900" dirty="0">
                <a:latin typeface="Calibri" panose="020F0502020204030204" pitchFamily="34" charset="0"/>
                <a:ea typeface="Calibri" panose="020F0502020204030204" pitchFamily="34" charset="0"/>
              </a:rPr>
              <a:t>+, </a:t>
            </a:r>
            <a:r>
              <a:rPr lang="es-ES" sz="900" u="sng" dirty="0">
                <a:latin typeface="Calibri" panose="020F0502020204030204" pitchFamily="34" charset="0"/>
                <a:ea typeface="Calibri" panose="020F0502020204030204" pitchFamily="34" charset="0"/>
              </a:rPr>
              <a:t>PPD</a:t>
            </a:r>
            <a:r>
              <a:rPr lang="es-ES" sz="900" dirty="0">
                <a:latin typeface="Calibri" panose="020F0502020204030204" pitchFamily="34" charset="0"/>
                <a:ea typeface="Calibri" panose="020F0502020204030204" pitchFamily="34" charset="0"/>
              </a:rPr>
              <a:t> 4/8</a:t>
            </a:r>
          </a:p>
          <a:p>
            <a:r>
              <a:rPr lang="es-ES" sz="900" dirty="0" err="1">
                <a:latin typeface="Calibri" panose="020F0502020204030204" pitchFamily="34" charset="0"/>
                <a:ea typeface="Calibri" panose="020F0502020204030204" pitchFamily="34" charset="0"/>
              </a:rPr>
              <a:t>Tto</a:t>
            </a:r>
            <a:r>
              <a:rPr lang="es-ES" sz="900" dirty="0">
                <a:latin typeface="Calibri" panose="020F0502020204030204" pitchFamily="34" charset="0"/>
                <a:ea typeface="Calibri" panose="020F0502020204030204" pitchFamily="34" charset="0"/>
              </a:rPr>
              <a:t> de primera línea por 12 meses</a:t>
            </a:r>
          </a:p>
          <a:p>
            <a:endParaRPr lang="es-ES" sz="9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s-ES" sz="9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s-ES" sz="9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s-ES" sz="9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s-ES" sz="9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s-ES" sz="9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s-ES" sz="9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s-ES" sz="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s-ES" sz="8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64110" y="1166848"/>
            <a:ext cx="5015280" cy="1013041"/>
          </a:xfrm>
          <a:prstGeom prst="rect">
            <a:avLst/>
          </a:prstGeom>
          <a:noFill/>
          <a:ln w="19050">
            <a:solidFill>
              <a:srgbClr val="003EC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300"/>
              </a:spcAft>
            </a:pPr>
            <a:r>
              <a:rPr lang="es-AR" sz="9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Introducción</a:t>
            </a:r>
          </a:p>
          <a:p>
            <a:pPr>
              <a:lnSpc>
                <a:spcPct val="107000"/>
              </a:lnSpc>
              <a:spcAft>
                <a:spcPts val="300"/>
              </a:spcAft>
            </a:pPr>
            <a:r>
              <a:rPr lang="es-ES" sz="900" dirty="0">
                <a:solidFill>
                  <a:srgbClr val="333333"/>
                </a:solidFill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La TB es una enfermedad infectocontagiosa causada por el M.  Tuberculosis, que requiere una alta sospecha diagnóstica. La transmisión es fundamentalmente aérea, siendo la presentación más frecuente, la pulmonar.</a:t>
            </a:r>
            <a:r>
              <a:rPr lang="es-ES" sz="9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sz="900" dirty="0">
                <a:latin typeface="Calibri" panose="020F0502020204030204" pitchFamily="34" charset="0"/>
                <a:ea typeface="Calibri" panose="020F0502020204030204" pitchFamily="34" charset="0"/>
              </a:rPr>
              <a:t>El </a:t>
            </a:r>
            <a:r>
              <a:rPr lang="es-ES" sz="9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diagnóstico en la infancia surge de la suma de elementos clínicos, </a:t>
            </a:r>
            <a:r>
              <a:rPr lang="es-ES" sz="900" dirty="0">
                <a:latin typeface="Calibri" panose="020F0502020204030204" pitchFamily="34" charset="0"/>
                <a:ea typeface="Calibri" panose="020F0502020204030204" pitchFamily="34" charset="0"/>
              </a:rPr>
              <a:t>exámenes complementarios </a:t>
            </a:r>
            <a:r>
              <a:rPr lang="es-ES" sz="9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y el antecedente de contacto. La</a:t>
            </a:r>
            <a:r>
              <a:rPr lang="es-ES" sz="900" dirty="0">
                <a:latin typeface="Calibri" panose="020F0502020204030204" pitchFamily="34" charset="0"/>
                <a:ea typeface="Calibri" panose="020F0502020204030204" pitchFamily="34" charset="0"/>
              </a:rPr>
              <a:t> presentación </a:t>
            </a:r>
            <a:r>
              <a:rPr lang="es-ES" sz="9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extrapulmona</a:t>
            </a:r>
            <a:r>
              <a:rPr lang="es-ES" sz="900" dirty="0">
                <a:latin typeface="Calibri" panose="020F0502020204030204" pitchFamily="34" charset="0"/>
                <a:ea typeface="Calibri" panose="020F0502020204030204" pitchFamily="34" charset="0"/>
              </a:rPr>
              <a:t>r representa un 10-20%, siendo</a:t>
            </a:r>
            <a:r>
              <a:rPr lang="es-ES" sz="9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más frecuente en nuestro país las formas pleural, ganglionar y abdominal</a:t>
            </a:r>
            <a:r>
              <a:rPr lang="es-ES" sz="900" dirty="0">
                <a:latin typeface="Calibri" panose="020F0502020204030204" pitchFamily="34" charset="0"/>
                <a:ea typeface="Calibri" panose="020F0502020204030204" pitchFamily="34" charset="0"/>
              </a:rPr>
              <a:t>. </a:t>
            </a:r>
            <a:endParaRPr lang="es-AR" sz="900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484819" y="2221387"/>
            <a:ext cx="2610665" cy="3417253"/>
          </a:xfrm>
          <a:prstGeom prst="rect">
            <a:avLst/>
          </a:prstGeom>
          <a:noFill/>
          <a:ln w="19050">
            <a:solidFill>
              <a:srgbClr val="003EC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300"/>
              </a:spcAft>
            </a:pPr>
            <a:r>
              <a:rPr lang="es-AR" sz="9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CASO 2</a:t>
            </a:r>
            <a:endParaRPr lang="es-AR" sz="9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s-ES" sz="900" dirty="0" err="1">
                <a:latin typeface="Calibri" panose="020F0502020204030204" pitchFamily="34" charset="0"/>
                <a:ea typeface="Calibri" panose="020F0502020204030204" pitchFamily="34" charset="0"/>
              </a:rPr>
              <a:t>Masc</a:t>
            </a:r>
            <a:r>
              <a:rPr lang="es-ES" sz="900" dirty="0">
                <a:latin typeface="Calibri" panose="020F0502020204030204" pitchFamily="34" charset="0"/>
                <a:ea typeface="Calibri" panose="020F0502020204030204" pitchFamily="34" charset="0"/>
              </a:rPr>
              <a:t>., 10 años, NMN derecha con derrame laminar, </a:t>
            </a:r>
            <a:r>
              <a:rPr lang="es-ES" sz="900" dirty="0" err="1">
                <a:latin typeface="Calibri" panose="020F0502020204030204" pitchFamily="34" charset="0"/>
                <a:ea typeface="Calibri" panose="020F0502020204030204" pitchFamily="34" charset="0"/>
              </a:rPr>
              <a:t>atb</a:t>
            </a:r>
            <a:r>
              <a:rPr lang="es-ES" sz="900" dirty="0">
                <a:latin typeface="Calibri" panose="020F0502020204030204" pitchFamily="34" charset="0"/>
                <a:ea typeface="Calibri" panose="020F0502020204030204" pitchFamily="34" charset="0"/>
              </a:rPr>
              <a:t> Ampicilina / Amoxicilina. Evolución tórpida.  Disminución del murmullo vesicular en hemitórax </a:t>
            </a:r>
            <a:r>
              <a:rPr lang="es-ES" sz="900" dirty="0" err="1">
                <a:latin typeface="Calibri" panose="020F0502020204030204" pitchFamily="34" charset="0"/>
                <a:ea typeface="Calibri" panose="020F0502020204030204" pitchFamily="34" charset="0"/>
              </a:rPr>
              <a:t>der</a:t>
            </a:r>
            <a:r>
              <a:rPr lang="es-ES" sz="900" dirty="0">
                <a:latin typeface="Calibri" panose="020F0502020204030204" pitchFamily="34" charset="0"/>
                <a:ea typeface="Calibri" panose="020F0502020204030204" pitchFamily="34" charset="0"/>
              </a:rPr>
              <a:t>., columna mate, febril, SIN hipoxemia. GB8000, PCR5. PPD (-), Esputo (-)</a:t>
            </a:r>
          </a:p>
          <a:p>
            <a:r>
              <a:rPr lang="es-ES" sz="900" u="sng" dirty="0" err="1">
                <a:latin typeface="Calibri" panose="020F0502020204030204" pitchFamily="34" charset="0"/>
                <a:ea typeface="Calibri" panose="020F0502020204030204" pitchFamily="34" charset="0"/>
              </a:rPr>
              <a:t>Rx</a:t>
            </a:r>
            <a:r>
              <a:rPr lang="es-ES" sz="900" u="sng" dirty="0">
                <a:latin typeface="Calibri" panose="020F0502020204030204" pitchFamily="34" charset="0"/>
                <a:ea typeface="Calibri" panose="020F0502020204030204" pitchFamily="34" charset="0"/>
              </a:rPr>
              <a:t>. </a:t>
            </a:r>
            <a:r>
              <a:rPr lang="es-ES" sz="900" u="sng" dirty="0" err="1">
                <a:latin typeface="Calibri" panose="020F0502020204030204" pitchFamily="34" charset="0"/>
                <a:ea typeface="Calibri" panose="020F0502020204030204" pitchFamily="34" charset="0"/>
              </a:rPr>
              <a:t>Tx</a:t>
            </a:r>
            <a:r>
              <a:rPr lang="es-ES" sz="900" dirty="0">
                <a:latin typeface="Calibri" panose="020F0502020204030204" pitchFamily="34" charset="0"/>
                <a:ea typeface="Calibri" panose="020F0502020204030204" pitchFamily="34" charset="0"/>
              </a:rPr>
              <a:t>: </a:t>
            </a:r>
            <a:r>
              <a:rPr lang="es-ES" sz="900" dirty="0" err="1">
                <a:latin typeface="Calibri" panose="020F0502020204030204" pitchFamily="34" charset="0"/>
                <a:ea typeface="Calibri" panose="020F0502020204030204" pitchFamily="34" charset="0"/>
              </a:rPr>
              <a:t>radiopacidad</a:t>
            </a:r>
            <a:r>
              <a:rPr lang="es-ES" sz="900" dirty="0">
                <a:latin typeface="Calibri" panose="020F0502020204030204" pitchFamily="34" charset="0"/>
                <a:ea typeface="Calibri" panose="020F0502020204030204" pitchFamily="34" charset="0"/>
              </a:rPr>
              <a:t> del campo medio / inferior derecho con derrame pleural. </a:t>
            </a:r>
          </a:p>
          <a:p>
            <a:r>
              <a:rPr lang="es-ES" sz="90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sz="900" dirty="0" err="1">
                <a:latin typeface="Calibri" panose="020F0502020204030204" pitchFamily="34" charset="0"/>
                <a:ea typeface="Calibri" panose="020F0502020204030204" pitchFamily="34" charset="0"/>
              </a:rPr>
              <a:t>atb</a:t>
            </a:r>
            <a:r>
              <a:rPr lang="es-ES" sz="900" dirty="0">
                <a:latin typeface="Calibri" panose="020F0502020204030204" pitchFamily="34" charset="0"/>
                <a:ea typeface="Calibri" panose="020F0502020204030204" pitchFamily="34" charset="0"/>
              </a:rPr>
              <a:t>: ceftriaxona / clindamicina. </a:t>
            </a:r>
          </a:p>
          <a:p>
            <a:r>
              <a:rPr lang="es-ES" sz="900" u="sng" dirty="0">
                <a:latin typeface="Calibri" panose="020F0502020204030204" pitchFamily="34" charset="0"/>
                <a:ea typeface="Calibri" panose="020F0502020204030204" pitchFamily="34" charset="0"/>
              </a:rPr>
              <a:t> Toracocentesis </a:t>
            </a:r>
            <a:r>
              <a:rPr lang="es-ES" sz="900" dirty="0">
                <a:latin typeface="Calibri" panose="020F0502020204030204" pitchFamily="34" charset="0"/>
                <a:ea typeface="Calibri" panose="020F0502020204030204" pitchFamily="34" charset="0"/>
              </a:rPr>
              <a:t>LP: serohemático, gluc88, LDH381,</a:t>
            </a:r>
          </a:p>
          <a:p>
            <a:r>
              <a:rPr lang="es-ES" sz="900" dirty="0">
                <a:latin typeface="Calibri" panose="020F0502020204030204" pitchFamily="34" charset="0"/>
                <a:ea typeface="Calibri" panose="020F0502020204030204" pitchFamily="34" charset="0"/>
              </a:rPr>
              <a:t> prot52.  </a:t>
            </a:r>
            <a:r>
              <a:rPr lang="es-ES" sz="900" u="sng" dirty="0">
                <a:latin typeface="Calibri" panose="020F0502020204030204" pitchFamily="34" charset="0"/>
                <a:ea typeface="Calibri" panose="020F0502020204030204" pitchFamily="34" charset="0"/>
              </a:rPr>
              <a:t>VATS:</a:t>
            </a:r>
            <a:r>
              <a:rPr lang="es-ES" sz="900" dirty="0">
                <a:latin typeface="Calibri" panose="020F0502020204030204" pitchFamily="34" charset="0"/>
                <a:ea typeface="Calibri" panose="020F0502020204030204" pitchFamily="34" charset="0"/>
              </a:rPr>
              <a:t> evidencia velo de novia y lesiones</a:t>
            </a:r>
          </a:p>
          <a:p>
            <a:r>
              <a:rPr lang="es-ES" sz="900" dirty="0">
                <a:latin typeface="Calibri" panose="020F0502020204030204" pitchFamily="34" charset="0"/>
                <a:ea typeface="Calibri" panose="020F0502020204030204" pitchFamily="34" charset="0"/>
              </a:rPr>
              <a:t>  granulomatosas en pleura parietal. </a:t>
            </a:r>
          </a:p>
          <a:p>
            <a:r>
              <a:rPr lang="es-ES" sz="900" u="sng" dirty="0">
                <a:latin typeface="Calibri" panose="020F0502020204030204" pitchFamily="34" charset="0"/>
                <a:ea typeface="Calibri" panose="020F0502020204030204" pitchFamily="34" charset="0"/>
              </a:rPr>
              <a:t>  Cultivo LP:</a:t>
            </a:r>
            <a:r>
              <a:rPr lang="es-ES" sz="900" dirty="0">
                <a:latin typeface="Calibri" panose="020F0502020204030204" pitchFamily="34" charset="0"/>
                <a:ea typeface="Calibri" panose="020F0502020204030204" pitchFamily="34" charset="0"/>
              </a:rPr>
              <a:t> g. comunes(-),  </a:t>
            </a:r>
            <a:r>
              <a:rPr lang="es-ES" sz="900" dirty="0" err="1">
                <a:latin typeface="Calibri" panose="020F0502020204030204" pitchFamily="34" charset="0"/>
                <a:ea typeface="Calibri" panose="020F0502020204030204" pitchFamily="34" charset="0"/>
              </a:rPr>
              <a:t>genexpert</a:t>
            </a:r>
            <a:r>
              <a:rPr lang="es-ES" sz="900" dirty="0">
                <a:latin typeface="Calibri" panose="020F0502020204030204" pitchFamily="34" charset="0"/>
                <a:ea typeface="Calibri" panose="020F0502020204030204" pitchFamily="34" charset="0"/>
              </a:rPr>
              <a:t>(-), BAAR(-)</a:t>
            </a:r>
          </a:p>
          <a:p>
            <a:r>
              <a:rPr lang="es-ES" sz="900" u="sng" dirty="0">
                <a:latin typeface="Calibri" panose="020F0502020204030204" pitchFamily="34" charset="0"/>
                <a:ea typeface="Calibri" panose="020F0502020204030204" pitchFamily="34" charset="0"/>
              </a:rPr>
              <a:t>A. Patológica: </a:t>
            </a:r>
            <a:r>
              <a:rPr lang="es-ES" sz="900" dirty="0">
                <a:latin typeface="Calibri" panose="020F0502020204030204" pitchFamily="34" charset="0"/>
                <a:ea typeface="Calibri" panose="020F0502020204030204" pitchFamily="34" charset="0"/>
              </a:rPr>
              <a:t>proceso inflamatorio granulomatoso</a:t>
            </a:r>
          </a:p>
          <a:p>
            <a:r>
              <a:rPr lang="es-ES" sz="900" dirty="0">
                <a:latin typeface="Calibri" panose="020F0502020204030204" pitchFamily="34" charset="0"/>
                <a:ea typeface="Calibri" panose="020F0502020204030204" pitchFamily="34" charset="0"/>
              </a:rPr>
              <a:t>    de tipo tuberculoide. </a:t>
            </a:r>
            <a:r>
              <a:rPr lang="es-ES" sz="900" u="sng" dirty="0" err="1">
                <a:latin typeface="Calibri" panose="020F0502020204030204" pitchFamily="34" charset="0"/>
                <a:ea typeface="Calibri" panose="020F0502020204030204" pitchFamily="34" charset="0"/>
              </a:rPr>
              <a:t>Bp</a:t>
            </a:r>
            <a:r>
              <a:rPr lang="es-ES" sz="900" u="sng" dirty="0">
                <a:latin typeface="Calibri" panose="020F0502020204030204" pitchFamily="34" charset="0"/>
                <a:ea typeface="Calibri" panose="020F0502020204030204" pitchFamily="34" charset="0"/>
              </a:rPr>
              <a:t>. Pleural: </a:t>
            </a:r>
            <a:r>
              <a:rPr lang="es-ES" sz="900" dirty="0" err="1">
                <a:latin typeface="Calibri" panose="020F0502020204030204" pitchFamily="34" charset="0"/>
                <a:ea typeface="Calibri" panose="020F0502020204030204" pitchFamily="34" charset="0"/>
              </a:rPr>
              <a:t>genexpert</a:t>
            </a:r>
            <a:r>
              <a:rPr lang="es-ES" sz="900" dirty="0">
                <a:latin typeface="Calibri" panose="020F0502020204030204" pitchFamily="34" charset="0"/>
                <a:ea typeface="Calibri" panose="020F0502020204030204" pitchFamily="34" charset="0"/>
              </a:rPr>
              <a:t> +</a:t>
            </a:r>
          </a:p>
          <a:p>
            <a:r>
              <a:rPr lang="es-ES" sz="900" dirty="0">
                <a:latin typeface="Calibri" panose="020F0502020204030204" pitchFamily="34" charset="0"/>
                <a:ea typeface="Calibri" panose="020F0502020204030204" pitchFamily="34" charset="0"/>
              </a:rPr>
              <a:t>  </a:t>
            </a:r>
            <a:r>
              <a:rPr lang="es-ES" sz="900" dirty="0" err="1">
                <a:latin typeface="Calibri" panose="020F0502020204030204" pitchFamily="34" charset="0"/>
                <a:ea typeface="Calibri" panose="020F0502020204030204" pitchFamily="34" charset="0"/>
              </a:rPr>
              <a:t>Tto</a:t>
            </a:r>
            <a:r>
              <a:rPr lang="es-ES" sz="900" dirty="0">
                <a:latin typeface="Calibri" panose="020F0502020204030204" pitchFamily="34" charset="0"/>
                <a:ea typeface="Calibri" panose="020F0502020204030204" pitchFamily="34" charset="0"/>
              </a:rPr>
              <a:t> de primera </a:t>
            </a:r>
            <a:r>
              <a:rPr lang="es-ES" sz="900" dirty="0" err="1">
                <a:latin typeface="Calibri" panose="020F0502020204030204" pitchFamily="34" charset="0"/>
                <a:ea typeface="Calibri" panose="020F0502020204030204" pitchFamily="34" charset="0"/>
              </a:rPr>
              <a:t>linea</a:t>
            </a:r>
            <a:r>
              <a:rPr lang="es-ES" sz="900" dirty="0">
                <a:latin typeface="Calibri" panose="020F0502020204030204" pitchFamily="34" charset="0"/>
                <a:ea typeface="Calibri" panose="020F0502020204030204" pitchFamily="34" charset="0"/>
              </a:rPr>
              <a:t> por 6 meses. Catastro (-)</a:t>
            </a:r>
          </a:p>
          <a:p>
            <a:endParaRPr lang="es-ES" sz="9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s-ES" sz="9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s-ES" sz="9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s-ES" sz="9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s-ES" sz="9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s-ES" sz="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s-ES" sz="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s-ES" sz="8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69923" y="7772795"/>
            <a:ext cx="5015279" cy="1309314"/>
          </a:xfrm>
          <a:prstGeom prst="rect">
            <a:avLst/>
          </a:prstGeom>
          <a:noFill/>
          <a:ln w="19050">
            <a:solidFill>
              <a:srgbClr val="003EC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300"/>
              </a:spcAft>
            </a:pPr>
            <a:r>
              <a:rPr lang="es-AR" sz="9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Conclusiones</a:t>
            </a:r>
            <a:endParaRPr lang="es-AR" sz="9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300"/>
              </a:spcAft>
            </a:pPr>
            <a:r>
              <a:rPr lang="es-ES" sz="900" dirty="0">
                <a:latin typeface="Calibri" panose="020F0502020204030204" pitchFamily="34" charset="0"/>
                <a:ea typeface="Calibri" panose="020F0502020204030204" pitchFamily="34" charset="0"/>
              </a:rPr>
              <a:t>En Argentina las tasas de notificación de TB infantil se encuentran en aumento en los últimos años, relacionadas a factores socioeconómicos, culturales y la alta vulnerabilidad de la población pediátrica y adolescente. Nos interesa destacar la importancia de  incluir la TB  en los diagnósticos diferenciales ante patologías de presentación frecuente y de evolución tórpida. Remarcamos el valioso aporte de la anatomía patológica de biopsias tisulares obtenidas por métodos  laparoscópicos y los exámenes de detección rápida (</a:t>
            </a:r>
            <a:r>
              <a:rPr lang="es-ES" sz="900" dirty="0" err="1">
                <a:latin typeface="Calibri" panose="020F0502020204030204" pitchFamily="34" charset="0"/>
                <a:ea typeface="Calibri" panose="020F0502020204030204" pitchFamily="34" charset="0"/>
              </a:rPr>
              <a:t>geneXpert</a:t>
            </a:r>
            <a:r>
              <a:rPr lang="es-ES" sz="900" dirty="0">
                <a:latin typeface="Calibri" panose="020F0502020204030204" pitchFamily="34" charset="0"/>
                <a:ea typeface="Calibri" panose="020F0502020204030204" pitchFamily="34" charset="0"/>
              </a:rPr>
              <a:t>). Un diagnóstico temprano y su tratamiento adecuado mejoran el pronóstico y reducen la morbimortalidad del paciente.   </a:t>
            </a:r>
            <a:endParaRPr lang="es-AR" sz="9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935B86B0-B214-995A-7F2B-2C40B18555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" y="-122342"/>
            <a:ext cx="69297" cy="1384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34281" tIns="17141" rIns="34281" bIns="17141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AR" sz="675"/>
          </a:p>
        </p:txBody>
      </p:sp>
      <p:graphicFrame>
        <p:nvGraphicFramePr>
          <p:cNvPr id="9" name="Objeto 8">
            <a:extLst>
              <a:ext uri="{FF2B5EF4-FFF2-40B4-BE49-F238E27FC236}">
                <a16:creationId xmlns:a16="http://schemas.microsoft.com/office/drawing/2014/main" id="{1CB6C688-8F14-0A7A-8CFB-70608416AEC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4239032"/>
              </p:ext>
            </p:extLst>
          </p:nvPr>
        </p:nvGraphicFramePr>
        <p:xfrm>
          <a:off x="222573" y="97985"/>
          <a:ext cx="549551" cy="3882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4565650" imgH="3206750" progId="PBrush">
                  <p:embed/>
                </p:oleObj>
              </mc:Choice>
              <mc:Fallback>
                <p:oleObj r:id="rId3" imgW="4565650" imgH="3206750" progId="PBrush">
                  <p:embed/>
                  <p:pic>
                    <p:nvPicPr>
                      <p:cNvPr id="9" name="Objeto 8">
                        <a:extLst>
                          <a:ext uri="{FF2B5EF4-FFF2-40B4-BE49-F238E27FC236}">
                            <a16:creationId xmlns:a16="http://schemas.microsoft.com/office/drawing/2014/main" id="{1CB6C688-8F14-0A7A-8CFB-70608416AEC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573" y="97985"/>
                        <a:ext cx="549551" cy="38827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 Box 12">
            <a:extLst>
              <a:ext uri="{FF2B5EF4-FFF2-40B4-BE49-F238E27FC236}">
                <a16:creationId xmlns:a16="http://schemas.microsoft.com/office/drawing/2014/main" id="{D95D5202-BC4A-DCC4-1A3F-4F34063064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2955" y="166890"/>
            <a:ext cx="483137" cy="19199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7318" tIns="3658" rIns="7318" bIns="3658">
            <a:spAutoFit/>
          </a:bodyPr>
          <a:lstStyle>
            <a:lvl1pPr defTabSz="195263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defTabSz="195263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defTabSz="195263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defTabSz="195263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defTabSz="195263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defTabSz="195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defTabSz="195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defTabSz="195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defTabSz="195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altLang="es-AR" sz="1200" b="1" dirty="0">
                <a:latin typeface="Tahoma" panose="020B0604030504040204" pitchFamily="34" charset="0"/>
              </a:rPr>
              <a:t>P-102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4FE40BD8-4472-5771-C9DF-2A9943774194}"/>
              </a:ext>
            </a:extLst>
          </p:cNvPr>
          <p:cNvSpPr txBox="1"/>
          <p:nvPr/>
        </p:nvSpPr>
        <p:spPr>
          <a:xfrm>
            <a:off x="56183" y="4937712"/>
            <a:ext cx="2403987" cy="2846055"/>
          </a:xfrm>
          <a:prstGeom prst="rect">
            <a:avLst/>
          </a:prstGeom>
          <a:noFill/>
          <a:ln w="19050">
            <a:solidFill>
              <a:srgbClr val="003EC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AR" sz="9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CASO 3</a:t>
            </a:r>
            <a:endParaRPr lang="es-AR" sz="9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s-ES" sz="900" dirty="0" err="1">
                <a:latin typeface="Calibri" panose="020F0502020204030204" pitchFamily="34" charset="0"/>
                <a:ea typeface="Calibri" panose="020F0502020204030204" pitchFamily="34" charset="0"/>
              </a:rPr>
              <a:t>Masc</a:t>
            </a:r>
            <a:r>
              <a:rPr lang="es-ES" sz="900" dirty="0">
                <a:latin typeface="Calibri" panose="020F0502020204030204" pitchFamily="34" charset="0"/>
                <a:ea typeface="Calibri" panose="020F0502020204030204" pitchFamily="34" charset="0"/>
              </a:rPr>
              <a:t>., 14 años, comienza con GEA, fiebre y adelgazamiento, dolor abdominal. GB14000, PCR123. </a:t>
            </a:r>
            <a:r>
              <a:rPr lang="es-ES" sz="900" u="sng" dirty="0">
                <a:latin typeface="Calibri" panose="020F0502020204030204" pitchFamily="34" charset="0"/>
                <a:ea typeface="Calibri" panose="020F0502020204030204" pitchFamily="34" charset="0"/>
              </a:rPr>
              <a:t>TAC abdomen:</a:t>
            </a:r>
            <a:r>
              <a:rPr lang="es-ES" sz="900" dirty="0">
                <a:latin typeface="Calibri" panose="020F0502020204030204" pitchFamily="34" charset="0"/>
                <a:ea typeface="Calibri" panose="020F0502020204030204" pitchFamily="34" charset="0"/>
              </a:rPr>
              <a:t> absceso </a:t>
            </a:r>
            <a:r>
              <a:rPr lang="es-ES" sz="900" dirty="0" err="1">
                <a:latin typeface="Calibri" panose="020F0502020204030204" pitchFamily="34" charset="0"/>
                <a:ea typeface="Calibri" panose="020F0502020204030204" pitchFamily="34" charset="0"/>
              </a:rPr>
              <a:t>subhepático</a:t>
            </a:r>
            <a:r>
              <a:rPr lang="es-ES" sz="900" dirty="0">
                <a:latin typeface="Calibri" panose="020F0502020204030204" pitchFamily="34" charset="0"/>
                <a:ea typeface="Calibri" panose="020F0502020204030204" pitchFamily="34" charset="0"/>
              </a:rPr>
              <a:t> y </a:t>
            </a:r>
            <a:r>
              <a:rPr lang="es-ES" sz="900" dirty="0" err="1">
                <a:latin typeface="Calibri" panose="020F0502020204030204" pitchFamily="34" charset="0"/>
                <a:ea typeface="Calibri" panose="020F0502020204030204" pitchFamily="34" charset="0"/>
              </a:rPr>
              <a:t>supravesical</a:t>
            </a:r>
            <a:r>
              <a:rPr lang="es-ES" sz="900" dirty="0">
                <a:latin typeface="Calibri" panose="020F0502020204030204" pitchFamily="34" charset="0"/>
                <a:ea typeface="Calibri" panose="020F0502020204030204" pitchFamily="34" charset="0"/>
              </a:rPr>
              <a:t>, drenaje percutáneo, </a:t>
            </a:r>
            <a:r>
              <a:rPr lang="es-ES" sz="900" dirty="0" err="1">
                <a:latin typeface="Calibri" panose="020F0502020204030204" pitchFamily="34" charset="0"/>
                <a:ea typeface="Calibri" panose="020F0502020204030204" pitchFamily="34" charset="0"/>
              </a:rPr>
              <a:t>atb</a:t>
            </a:r>
            <a:r>
              <a:rPr lang="es-ES" sz="900" dirty="0">
                <a:latin typeface="Calibri" panose="020F0502020204030204" pitchFamily="34" charset="0"/>
                <a:ea typeface="Calibri" panose="020F0502020204030204" pitchFamily="34" charset="0"/>
              </a:rPr>
              <a:t> ceftriaxona / metronidazol. </a:t>
            </a:r>
            <a:r>
              <a:rPr lang="es-ES" sz="900" dirty="0" err="1">
                <a:latin typeface="Calibri" panose="020F0502020204030204" pitchFamily="34" charset="0"/>
                <a:ea typeface="Calibri" panose="020F0502020204030204" pitchFamily="34" charset="0"/>
              </a:rPr>
              <a:t>Evolucion</a:t>
            </a:r>
            <a:r>
              <a:rPr lang="es-ES" sz="900" dirty="0">
                <a:latin typeface="Calibri" panose="020F0502020204030204" pitchFamily="34" charset="0"/>
                <a:ea typeface="Calibri" panose="020F0502020204030204" pitchFamily="34" charset="0"/>
              </a:rPr>
              <a:t> tórpida con íleo intestinal. </a:t>
            </a:r>
            <a:r>
              <a:rPr lang="es-ES" sz="900" u="sng" dirty="0">
                <a:latin typeface="Calibri" panose="020F0502020204030204" pitchFamily="34" charset="0"/>
                <a:ea typeface="Calibri" panose="020F0502020204030204" pitchFamily="34" charset="0"/>
              </a:rPr>
              <a:t>Laparoscopia:</a:t>
            </a:r>
            <a:r>
              <a:rPr lang="es-ES" sz="900" dirty="0">
                <a:latin typeface="Calibri" panose="020F0502020204030204" pitchFamily="34" charset="0"/>
                <a:ea typeface="Calibri" panose="020F0502020204030204" pitchFamily="34" charset="0"/>
              </a:rPr>
              <a:t> peritonitis plástica y siembra miliar. </a:t>
            </a:r>
          </a:p>
          <a:p>
            <a:r>
              <a:rPr lang="es-ES" sz="900" u="sng" dirty="0">
                <a:latin typeface="Calibri" panose="020F0502020204030204" pitchFamily="34" charset="0"/>
                <a:ea typeface="Calibri" panose="020F0502020204030204" pitchFamily="34" charset="0"/>
              </a:rPr>
              <a:t>LPT: </a:t>
            </a:r>
            <a:r>
              <a:rPr lang="es-ES" sz="900" dirty="0" err="1">
                <a:latin typeface="Calibri" panose="020F0502020204030204" pitchFamily="34" charset="0"/>
                <a:ea typeface="Calibri" panose="020F0502020204030204" pitchFamily="34" charset="0"/>
              </a:rPr>
              <a:t>enterobacter</a:t>
            </a:r>
            <a:r>
              <a:rPr lang="es-ES" sz="900" dirty="0">
                <a:latin typeface="Calibri" panose="020F0502020204030204" pitchFamily="34" charset="0"/>
                <a:ea typeface="Calibri" panose="020F0502020204030204" pitchFamily="34" charset="0"/>
              </a:rPr>
              <a:t>, micológico (-), </a:t>
            </a:r>
            <a:r>
              <a:rPr lang="es-ES" sz="900" dirty="0" err="1">
                <a:latin typeface="Calibri" panose="020F0502020204030204" pitchFamily="34" charset="0"/>
                <a:ea typeface="Calibri" panose="020F0502020204030204" pitchFamily="34" charset="0"/>
              </a:rPr>
              <a:t>Genexpert</a:t>
            </a:r>
            <a:r>
              <a:rPr lang="es-ES" sz="900" dirty="0">
                <a:latin typeface="Calibri" panose="020F0502020204030204" pitchFamily="34" charset="0"/>
                <a:ea typeface="Calibri" panose="020F0502020204030204" pitchFamily="34" charset="0"/>
              </a:rPr>
              <a:t> + </a:t>
            </a:r>
          </a:p>
          <a:p>
            <a:r>
              <a:rPr lang="es-ES" sz="900" u="sng" dirty="0">
                <a:latin typeface="Calibri" panose="020F0502020204030204" pitchFamily="34" charset="0"/>
                <a:ea typeface="Calibri" panose="020F0502020204030204" pitchFamily="34" charset="0"/>
              </a:rPr>
              <a:t>A. Patológica:</a:t>
            </a:r>
            <a:r>
              <a:rPr lang="es-ES" sz="900" dirty="0">
                <a:latin typeface="Calibri" panose="020F0502020204030204" pitchFamily="34" charset="0"/>
                <a:ea typeface="Calibri" panose="020F0502020204030204" pitchFamily="34" charset="0"/>
              </a:rPr>
              <a:t> Granulomas con centro necrótico con células gigantes multinucleadas. </a:t>
            </a:r>
          </a:p>
          <a:p>
            <a:r>
              <a:rPr lang="es-ES" sz="900" u="sng" dirty="0">
                <a:latin typeface="Calibri" panose="020F0502020204030204" pitchFamily="34" charset="0"/>
                <a:ea typeface="Calibri" panose="020F0502020204030204" pitchFamily="34" charset="0"/>
              </a:rPr>
              <a:t>Esputo:  </a:t>
            </a:r>
            <a:r>
              <a:rPr lang="es-ES" sz="900" dirty="0" err="1">
                <a:latin typeface="Calibri" panose="020F0502020204030204" pitchFamily="34" charset="0"/>
                <a:ea typeface="Calibri" panose="020F0502020204030204" pitchFamily="34" charset="0"/>
              </a:rPr>
              <a:t>genexpert</a:t>
            </a:r>
            <a:r>
              <a:rPr lang="es-ES" sz="900" dirty="0">
                <a:latin typeface="Calibri" panose="020F0502020204030204" pitchFamily="34" charset="0"/>
                <a:ea typeface="Calibri" panose="020F0502020204030204" pitchFamily="34" charset="0"/>
              </a:rPr>
              <a:t> (-), cultivo (-), catastro (-)</a:t>
            </a:r>
          </a:p>
          <a:p>
            <a:r>
              <a:rPr lang="es-ES" sz="900" dirty="0" err="1">
                <a:latin typeface="Calibri" panose="020F0502020204030204" pitchFamily="34" charset="0"/>
                <a:ea typeface="Calibri" panose="020F0502020204030204" pitchFamily="34" charset="0"/>
              </a:rPr>
              <a:t>Tto</a:t>
            </a:r>
            <a:r>
              <a:rPr lang="es-ES" sz="900" dirty="0">
                <a:latin typeface="Calibri" panose="020F0502020204030204" pitchFamily="34" charset="0"/>
                <a:ea typeface="Calibri" panose="020F0502020204030204" pitchFamily="34" charset="0"/>
              </a:rPr>
              <a:t> de segunda línea por 12 meses</a:t>
            </a:r>
          </a:p>
          <a:p>
            <a:endParaRPr lang="es-AR" sz="8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s-AR" sz="6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s-AR" sz="6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s-AR" sz="6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s-AR" sz="6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s-AR" sz="6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s-AR" sz="6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s-AR" sz="6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s-AR" sz="6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s-AR" sz="6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83645856-ACF6-EB96-F40E-081BF9B50B7B}"/>
              </a:ext>
            </a:extLst>
          </p:cNvPr>
          <p:cNvSpPr txBox="1"/>
          <p:nvPr/>
        </p:nvSpPr>
        <p:spPr>
          <a:xfrm>
            <a:off x="2483925" y="5615648"/>
            <a:ext cx="2610666" cy="2169156"/>
          </a:xfrm>
          <a:prstGeom prst="rect">
            <a:avLst/>
          </a:prstGeom>
          <a:noFill/>
          <a:ln w="19050">
            <a:solidFill>
              <a:srgbClr val="003EC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AR" sz="9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CASO 4</a:t>
            </a:r>
          </a:p>
          <a:p>
            <a:pPr algn="ctr"/>
            <a:r>
              <a:rPr lang="es-ES" sz="900" dirty="0" err="1">
                <a:latin typeface="Calibri" panose="020F0502020204030204" pitchFamily="34" charset="0"/>
                <a:ea typeface="Calibri" panose="020F0502020204030204" pitchFamily="34" charset="0"/>
              </a:rPr>
              <a:t>Fem</a:t>
            </a:r>
            <a:r>
              <a:rPr lang="es-ES" sz="900" dirty="0">
                <a:latin typeface="Calibri" panose="020F0502020204030204" pitchFamily="34" charset="0"/>
                <a:ea typeface="Calibri" panose="020F0502020204030204" pitchFamily="34" charset="0"/>
              </a:rPr>
              <a:t>., 2 años, comienza con deterioro neurológico</a:t>
            </a:r>
          </a:p>
          <a:p>
            <a:r>
              <a:rPr lang="es-ES" sz="900" dirty="0">
                <a:latin typeface="Calibri" panose="020F0502020204030204" pitchFamily="34" charset="0"/>
                <a:ea typeface="Calibri" panose="020F0502020204030204" pitchFamily="34" charset="0"/>
              </a:rPr>
              <a:t> progresivo, vómitos , sin fiebre y posterior Status</a:t>
            </a:r>
          </a:p>
          <a:p>
            <a:r>
              <a:rPr lang="es-ES" sz="900" dirty="0">
                <a:latin typeface="Calibri" panose="020F0502020204030204" pitchFamily="34" charset="0"/>
                <a:ea typeface="Calibri" panose="020F0502020204030204" pitchFamily="34" charset="0"/>
              </a:rPr>
              <a:t> convulsivo. GB8800</a:t>
            </a:r>
          </a:p>
          <a:p>
            <a:r>
              <a:rPr lang="es-ES" sz="900" u="sng" dirty="0">
                <a:latin typeface="Calibri" panose="020F0502020204030204" pitchFamily="34" charset="0"/>
                <a:ea typeface="Calibri" panose="020F0502020204030204" pitchFamily="34" charset="0"/>
              </a:rPr>
              <a:t>TAC encéfalo</a:t>
            </a:r>
            <a:r>
              <a:rPr lang="es-ES" sz="900" dirty="0">
                <a:latin typeface="Calibri" panose="020F0502020204030204" pitchFamily="34" charset="0"/>
                <a:ea typeface="Calibri" panose="020F0502020204030204" pitchFamily="34" charset="0"/>
              </a:rPr>
              <a:t>: lesiones hipóxico isquémicas, hidrocefalia. Se realiza drenaje ventricular.</a:t>
            </a:r>
          </a:p>
          <a:p>
            <a:r>
              <a:rPr lang="es-ES" sz="900" u="sng" dirty="0">
                <a:latin typeface="Calibri" panose="020F0502020204030204" pitchFamily="34" charset="0"/>
                <a:ea typeface="Calibri" panose="020F0502020204030204" pitchFamily="34" charset="0"/>
              </a:rPr>
              <a:t>LCR: </a:t>
            </a:r>
            <a:r>
              <a:rPr lang="es-ES" sz="900" dirty="0">
                <a:latin typeface="Calibri" panose="020F0502020204030204" pitchFamily="34" charset="0"/>
                <a:ea typeface="Calibri" panose="020F0502020204030204" pitchFamily="34" charset="0"/>
              </a:rPr>
              <a:t>citoq.:GB133 (mononuclear), prot.1,8, gluc.32</a:t>
            </a:r>
          </a:p>
          <a:p>
            <a:r>
              <a:rPr lang="es-ES" sz="900" u="sng" dirty="0" err="1">
                <a:latin typeface="Calibri" panose="020F0502020204030204" pitchFamily="34" charset="0"/>
                <a:ea typeface="Calibri" panose="020F0502020204030204" pitchFamily="34" charset="0"/>
              </a:rPr>
              <a:t>cultivoLCR</a:t>
            </a:r>
            <a:r>
              <a:rPr lang="es-ES" sz="900" u="sng" dirty="0">
                <a:latin typeface="Calibri" panose="020F0502020204030204" pitchFamily="34" charset="0"/>
                <a:ea typeface="Calibri" panose="020F0502020204030204" pitchFamily="34" charset="0"/>
              </a:rPr>
              <a:t>: </a:t>
            </a:r>
            <a:r>
              <a:rPr lang="es-ES" sz="900" dirty="0">
                <a:latin typeface="Calibri" panose="020F0502020204030204" pitchFamily="34" charset="0"/>
                <a:ea typeface="Calibri" panose="020F0502020204030204" pitchFamily="34" charset="0"/>
              </a:rPr>
              <a:t>BGN, </a:t>
            </a:r>
            <a:r>
              <a:rPr lang="es-ES" sz="900" dirty="0" err="1">
                <a:latin typeface="Calibri" panose="020F0502020204030204" pitchFamily="34" charset="0"/>
                <a:ea typeface="Calibri" panose="020F0502020204030204" pitchFamily="34" charset="0"/>
              </a:rPr>
              <a:t>genexpert</a:t>
            </a:r>
            <a:r>
              <a:rPr lang="es-ES" sz="900" dirty="0">
                <a:latin typeface="Calibri" panose="020F0502020204030204" pitchFamily="34" charset="0"/>
                <a:ea typeface="Calibri" panose="020F0502020204030204" pitchFamily="34" charset="0"/>
              </a:rPr>
              <a:t> +, cultivo (-)</a:t>
            </a:r>
          </a:p>
          <a:p>
            <a:r>
              <a:rPr lang="es-ES" sz="900" u="sng" dirty="0">
                <a:latin typeface="Calibri" panose="020F0502020204030204" pitchFamily="34" charset="0"/>
                <a:ea typeface="Calibri" panose="020F0502020204030204" pitchFamily="34" charset="0"/>
              </a:rPr>
              <a:t>AT: </a:t>
            </a:r>
            <a:r>
              <a:rPr lang="es-ES" sz="90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sz="900" dirty="0" err="1">
                <a:latin typeface="Calibri" panose="020F0502020204030204" pitchFamily="34" charset="0"/>
                <a:ea typeface="Calibri" panose="020F0502020204030204" pitchFamily="34" charset="0"/>
              </a:rPr>
              <a:t>genexpert</a:t>
            </a:r>
            <a:r>
              <a:rPr lang="es-ES" sz="900" dirty="0">
                <a:latin typeface="Calibri" panose="020F0502020204030204" pitchFamily="34" charset="0"/>
                <a:ea typeface="Calibri" panose="020F0502020204030204" pitchFamily="34" charset="0"/>
              </a:rPr>
              <a:t> +, gérmenes comunes (-), cultivo(-)</a:t>
            </a:r>
          </a:p>
          <a:p>
            <a:r>
              <a:rPr lang="es-ES" sz="900" dirty="0" err="1">
                <a:latin typeface="Calibri" panose="020F0502020204030204" pitchFamily="34" charset="0"/>
                <a:ea typeface="Calibri" panose="020F0502020204030204" pitchFamily="34" charset="0"/>
              </a:rPr>
              <a:t>Tto</a:t>
            </a:r>
            <a:r>
              <a:rPr lang="es-ES" sz="900" dirty="0">
                <a:latin typeface="Calibri" panose="020F0502020204030204" pitchFamily="34" charset="0"/>
                <a:ea typeface="Calibri" panose="020F0502020204030204" pitchFamily="34" charset="0"/>
              </a:rPr>
              <a:t> ceftriaxona, aciclovir, </a:t>
            </a:r>
            <a:r>
              <a:rPr lang="es-ES" sz="900" dirty="0" err="1">
                <a:latin typeface="Calibri" panose="020F0502020204030204" pitchFamily="34" charset="0"/>
                <a:ea typeface="Calibri" panose="020F0502020204030204" pitchFamily="34" charset="0"/>
              </a:rPr>
              <a:t>meropenen</a:t>
            </a:r>
            <a:r>
              <a:rPr lang="es-ES" sz="900" dirty="0"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es-ES" sz="900" dirty="0" err="1">
                <a:latin typeface="Calibri" panose="020F0502020204030204" pitchFamily="34" charset="0"/>
                <a:ea typeface="Calibri" panose="020F0502020204030204" pitchFamily="34" charset="0"/>
              </a:rPr>
              <a:t>dexametason</a:t>
            </a:r>
            <a:r>
              <a:rPr lang="es-ES" sz="900" dirty="0">
                <a:latin typeface="Calibri" panose="020F0502020204030204" pitchFamily="34" charset="0"/>
                <a:ea typeface="Calibri" panose="020F0502020204030204" pitchFamily="34" charset="0"/>
              </a:rPr>
              <a:t>  </a:t>
            </a:r>
          </a:p>
          <a:p>
            <a:r>
              <a:rPr lang="es-ES" sz="900" dirty="0" err="1">
                <a:latin typeface="Calibri" panose="020F0502020204030204" pitchFamily="34" charset="0"/>
                <a:ea typeface="Calibri" panose="020F0502020204030204" pitchFamily="34" charset="0"/>
              </a:rPr>
              <a:t>Tto</a:t>
            </a:r>
            <a:r>
              <a:rPr lang="es-ES" sz="900" dirty="0">
                <a:latin typeface="Calibri" panose="020F0502020204030204" pitchFamily="34" charset="0"/>
                <a:ea typeface="Calibri" panose="020F0502020204030204" pitchFamily="34" charset="0"/>
              </a:rPr>
              <a:t> de primera línea </a:t>
            </a:r>
          </a:p>
          <a:p>
            <a:r>
              <a:rPr lang="es-ES" sz="900" dirty="0">
                <a:latin typeface="Calibri" panose="020F0502020204030204" pitchFamily="34" charset="0"/>
                <a:ea typeface="Calibri" panose="020F0502020204030204" pitchFamily="34" charset="0"/>
              </a:rPr>
              <a:t>con </a:t>
            </a:r>
            <a:r>
              <a:rPr lang="es-ES" sz="900">
                <a:latin typeface="Calibri" panose="020F0502020204030204" pitchFamily="34" charset="0"/>
                <a:ea typeface="Calibri" panose="020F0502020204030204" pitchFamily="34" charset="0"/>
              </a:rPr>
              <a:t>4 drogas. </a:t>
            </a:r>
            <a:endParaRPr lang="es-ES" sz="9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s-ES" sz="900" dirty="0">
                <a:latin typeface="Calibri" panose="020F0502020204030204" pitchFamily="34" charset="0"/>
                <a:ea typeface="Calibri" panose="020F0502020204030204" pitchFamily="34" charset="0"/>
              </a:rPr>
              <a:t>Catastro +</a:t>
            </a:r>
          </a:p>
          <a:p>
            <a:r>
              <a:rPr lang="es-ES" sz="900" dirty="0">
                <a:latin typeface="Calibri" panose="020F0502020204030204" pitchFamily="34" charset="0"/>
                <a:ea typeface="Calibri" panose="020F0502020204030204" pitchFamily="34" charset="0"/>
              </a:rPr>
              <a:t>muerte cerebral. </a:t>
            </a:r>
          </a:p>
          <a:p>
            <a:endParaRPr lang="es-ES" sz="9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A8289677-A1EC-D374-5991-D331B9E02A6F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50935" b="2204"/>
          <a:stretch/>
        </p:blipFill>
        <p:spPr>
          <a:xfrm>
            <a:off x="1258176" y="3643472"/>
            <a:ext cx="1084065" cy="711833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9B0762B4-307C-F713-C9E1-AD08F92B8597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51156" b="56635"/>
          <a:stretch/>
        </p:blipFill>
        <p:spPr>
          <a:xfrm>
            <a:off x="3487850" y="4507639"/>
            <a:ext cx="618455" cy="540039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B98FC007-B387-0BA6-33D8-7A85630F015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48857" y="4547985"/>
            <a:ext cx="926177" cy="999389"/>
          </a:xfrm>
          <a:prstGeom prst="rect">
            <a:avLst/>
          </a:prstGeom>
        </p:spPr>
      </p:pic>
      <p:sp>
        <p:nvSpPr>
          <p:cNvPr id="26" name="Elipse 25">
            <a:extLst>
              <a:ext uri="{FF2B5EF4-FFF2-40B4-BE49-F238E27FC236}">
                <a16:creationId xmlns:a16="http://schemas.microsoft.com/office/drawing/2014/main" id="{8B731E7D-5987-DC6E-AE35-1C1CCCD6C65B}"/>
              </a:ext>
            </a:extLst>
          </p:cNvPr>
          <p:cNvSpPr/>
          <p:nvPr/>
        </p:nvSpPr>
        <p:spPr>
          <a:xfrm rot="558831">
            <a:off x="2097929" y="4468409"/>
            <a:ext cx="507003" cy="513959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3EC1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sz="675" dirty="0"/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968BD444-D15D-FF0E-B1B3-34CD8CE6F151}"/>
              </a:ext>
            </a:extLst>
          </p:cNvPr>
          <p:cNvSpPr txBox="1"/>
          <p:nvPr/>
        </p:nvSpPr>
        <p:spPr>
          <a:xfrm>
            <a:off x="1964275" y="4524947"/>
            <a:ext cx="774311" cy="369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900" b="1" dirty="0">
                <a:solidFill>
                  <a:srgbClr val="0070C0"/>
                </a:solidFill>
              </a:rPr>
              <a:t>CASOS</a:t>
            </a:r>
          </a:p>
          <a:p>
            <a:pPr algn="ctr"/>
            <a:r>
              <a:rPr lang="es-AR" sz="900" b="1" dirty="0">
                <a:solidFill>
                  <a:srgbClr val="0070C0"/>
                </a:solidFill>
              </a:rPr>
              <a:t>CLINICOS</a:t>
            </a:r>
          </a:p>
        </p:txBody>
      </p:sp>
      <p:pic>
        <p:nvPicPr>
          <p:cNvPr id="22" name="Imagen 21">
            <a:extLst>
              <a:ext uri="{FF2B5EF4-FFF2-40B4-BE49-F238E27FC236}">
                <a16:creationId xmlns:a16="http://schemas.microsoft.com/office/drawing/2014/main" id="{6D050BF2-E5E4-956B-C928-92673D8E2A0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634" y="16068"/>
            <a:ext cx="3184944" cy="478186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C3FF842E-BF91-61CF-A44E-41F698876518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4203" t="1923" r="4063" b="51898"/>
          <a:stretch/>
        </p:blipFill>
        <p:spPr>
          <a:xfrm>
            <a:off x="69923" y="3644664"/>
            <a:ext cx="1084064" cy="692373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9AD1AD41-C739-3A6C-A9E8-6468FC405A8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16432" y="4329966"/>
            <a:ext cx="826775" cy="556232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06505530-C476-DD87-440F-D371664FED5F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6918" t="43952" r="7940"/>
          <a:stretch/>
        </p:blipFill>
        <p:spPr>
          <a:xfrm>
            <a:off x="1449783" y="6847058"/>
            <a:ext cx="990377" cy="798541"/>
          </a:xfrm>
          <a:prstGeom prst="rect">
            <a:avLst/>
          </a:prstGeom>
        </p:spPr>
      </p:pic>
      <p:pic>
        <p:nvPicPr>
          <p:cNvPr id="23" name="Imagen 22">
            <a:extLst>
              <a:ext uri="{FF2B5EF4-FFF2-40B4-BE49-F238E27FC236}">
                <a16:creationId xmlns:a16="http://schemas.microsoft.com/office/drawing/2014/main" id="{FF14F23D-AA4E-1E51-E309-E559EB4D0F1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98856" y="6807957"/>
            <a:ext cx="657178" cy="837642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267D7201-6CEA-5938-342E-9EA9CDFA66B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128964" y="4602818"/>
            <a:ext cx="932594" cy="803450"/>
          </a:xfrm>
          <a:prstGeom prst="rect">
            <a:avLst/>
          </a:prstGeom>
        </p:spPr>
      </p:pic>
      <p:pic>
        <p:nvPicPr>
          <p:cNvPr id="30" name="Imagen 29">
            <a:extLst>
              <a:ext uri="{FF2B5EF4-FFF2-40B4-BE49-F238E27FC236}">
                <a16:creationId xmlns:a16="http://schemas.microsoft.com/office/drawing/2014/main" id="{93AB8E1C-DE90-3C07-98C4-D7892AB0F15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6854" y="6955573"/>
            <a:ext cx="729578" cy="594236"/>
          </a:xfrm>
          <a:prstGeom prst="rect">
            <a:avLst/>
          </a:prstGeom>
        </p:spPr>
      </p:pic>
      <p:pic>
        <p:nvPicPr>
          <p:cNvPr id="32" name="Imagen 31">
            <a:extLst>
              <a:ext uri="{FF2B5EF4-FFF2-40B4-BE49-F238E27FC236}">
                <a16:creationId xmlns:a16="http://schemas.microsoft.com/office/drawing/2014/main" id="{1973B17E-2316-E245-F9B2-06B7FE79378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626743" y="7095646"/>
            <a:ext cx="555791" cy="641352"/>
          </a:xfrm>
          <a:prstGeom prst="rect">
            <a:avLst/>
          </a:prstGeom>
        </p:spPr>
      </p:pic>
      <p:pic>
        <p:nvPicPr>
          <p:cNvPr id="34" name="Imagen 33">
            <a:extLst>
              <a:ext uri="{FF2B5EF4-FFF2-40B4-BE49-F238E27FC236}">
                <a16:creationId xmlns:a16="http://schemas.microsoft.com/office/drawing/2014/main" id="{9E77DDF0-5450-6662-8D4C-7573B6BEDD0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418964" y="7095646"/>
            <a:ext cx="557625" cy="641352"/>
          </a:xfrm>
          <a:prstGeom prst="rect">
            <a:avLst/>
          </a:prstGeom>
        </p:spPr>
      </p:pic>
      <p:pic>
        <p:nvPicPr>
          <p:cNvPr id="28" name="Imagen 27">
            <a:extLst>
              <a:ext uri="{FF2B5EF4-FFF2-40B4-BE49-F238E27FC236}">
                <a16:creationId xmlns:a16="http://schemas.microsoft.com/office/drawing/2014/main" id="{6901D055-A36B-AE8A-578E-2B2582B0DC90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r="51514" b="56635"/>
          <a:stretch/>
        </p:blipFill>
        <p:spPr>
          <a:xfrm>
            <a:off x="3487850" y="5047982"/>
            <a:ext cx="618455" cy="567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753540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628</TotalTime>
  <Words>605</Words>
  <Application>Microsoft Macintosh PowerPoint</Application>
  <PresentationFormat>Presentación en pantalla (16:9)</PresentationFormat>
  <Paragraphs>69</Paragraphs>
  <Slides>1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Tahoma</vt:lpstr>
      <vt:lpstr>Tema de Office</vt:lpstr>
      <vt:lpstr>PBrush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Andrea Soledad</dc:creator>
  <cp:lastModifiedBy>Andrea Soledad</cp:lastModifiedBy>
  <cp:revision>10</cp:revision>
  <dcterms:created xsi:type="dcterms:W3CDTF">2024-10-08T01:36:16Z</dcterms:created>
  <dcterms:modified xsi:type="dcterms:W3CDTF">2024-10-16T03:48:25Z</dcterms:modified>
</cp:coreProperties>
</file>