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9000000" cx="5144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35">
          <p15:clr>
            <a:srgbClr val="747775"/>
          </p15:clr>
        </p15:guide>
        <p15:guide id="2" pos="162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941E99D-4CD9-4E0C-A5A1-CD00B9787DBB}">
  <a:tblStyle styleId="{7941E99D-4CD9-4E0C-A5A1-CD00B9787DBB}" styleName="Table_0">
    <a:wholeTbl>
      <a:tcTxStyle b="off" i="off">
        <a:font>
          <a:latin typeface="Calibri"/>
          <a:ea typeface="Calibri"/>
          <a:cs typeface="Calibri"/>
        </a:font>
        <a:srgbClr val="000000"/>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35" orient="horz"/>
        <p:guide pos="162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449364" y="685800"/>
            <a:ext cx="19602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449364" y="685800"/>
            <a:ext cx="19602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75367" y="1302843"/>
            <a:ext cx="4793700" cy="359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175362" y="4959099"/>
            <a:ext cx="4793700" cy="1386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4766591" y="8159609"/>
            <a:ext cx="308700" cy="688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75362" y="1935477"/>
            <a:ext cx="4793700" cy="3435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175362" y="5515704"/>
            <a:ext cx="4793700" cy="22764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4766591" y="8159609"/>
            <a:ext cx="308700" cy="688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4766591" y="8159609"/>
            <a:ext cx="308700" cy="688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75362" y="3763517"/>
            <a:ext cx="4793700" cy="1473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4766591" y="8159609"/>
            <a:ext cx="308700" cy="688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75362" y="778696"/>
            <a:ext cx="4793700" cy="1002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175362" y="2016579"/>
            <a:ext cx="4793700" cy="59781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4766591" y="8159609"/>
            <a:ext cx="308700" cy="688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75362" y="778696"/>
            <a:ext cx="4793700" cy="1002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175362" y="2016579"/>
            <a:ext cx="2250300" cy="5978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2718701" y="2016579"/>
            <a:ext cx="2250300" cy="5978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4766591" y="8159609"/>
            <a:ext cx="308700" cy="688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75362" y="778696"/>
            <a:ext cx="4793700" cy="1002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4766591" y="8159609"/>
            <a:ext cx="308700" cy="688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75362" y="972178"/>
            <a:ext cx="1579800" cy="13221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175362" y="2431496"/>
            <a:ext cx="1579800" cy="5563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4766591" y="8159609"/>
            <a:ext cx="308700" cy="688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275814" y="787664"/>
            <a:ext cx="3582600" cy="71583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4766591" y="8159609"/>
            <a:ext cx="308700" cy="688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2572200" y="-219"/>
            <a:ext cx="2572200" cy="9000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49370" y="2157787"/>
            <a:ext cx="2275800" cy="25938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149370" y="4904768"/>
            <a:ext cx="2275800" cy="21612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2778955" y="1266973"/>
            <a:ext cx="2158800" cy="64656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4766591" y="8159609"/>
            <a:ext cx="308700" cy="688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75362" y="7402581"/>
            <a:ext cx="3375000" cy="1058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4766591" y="8159609"/>
            <a:ext cx="308700" cy="688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75362" y="778696"/>
            <a:ext cx="4793700" cy="10023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175362" y="2016579"/>
            <a:ext cx="4793700" cy="59781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4766591" y="8159609"/>
            <a:ext cx="308700" cy="688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iris.paho.org/bitstream/handle/10665.2/55801/9789275323144_spa.pdf?sequence=1&amp;isAllowed=y" TargetMode="External"/><Relationship Id="rId6" Type="http://schemas.openxmlformats.org/officeDocument/2006/relationships/hyperlink" Target="https://drive.google.com/file/d/1yCNqwpiDlPga7M2UrAadYMj1BiCpF_Tj/view" TargetMode="External"/><Relationship Id="rId7" Type="http://schemas.openxmlformats.org/officeDocument/2006/relationships/hyperlink" Target="about:blan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34500" y="2504250"/>
            <a:ext cx="5178900" cy="12186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Clr>
                <a:schemeClr val="dk1"/>
              </a:buClr>
              <a:buFont typeface="Arial"/>
              <a:buNone/>
            </a:pPr>
            <a:r>
              <a:rPr b="1" lang="en" sz="900" u="sng">
                <a:solidFill>
                  <a:schemeClr val="dk1"/>
                </a:solidFill>
              </a:rPr>
              <a:t>Introducción</a:t>
            </a:r>
            <a:r>
              <a:rPr b="1" lang="en" sz="900">
                <a:solidFill>
                  <a:schemeClr val="dk1"/>
                </a:solidFill>
              </a:rPr>
              <a:t>:</a:t>
            </a:r>
            <a:endParaRPr sz="900">
              <a:solidFill>
                <a:schemeClr val="dk1"/>
              </a:solidFill>
            </a:endParaRPr>
          </a:p>
          <a:p>
            <a:pPr indent="0" lvl="0" marL="12700" rtl="0" algn="just">
              <a:lnSpc>
                <a:spcPct val="120000"/>
              </a:lnSpc>
              <a:spcBef>
                <a:spcPts val="0"/>
              </a:spcBef>
              <a:spcAft>
                <a:spcPts val="0"/>
              </a:spcAft>
              <a:buClr>
                <a:schemeClr val="dk1"/>
              </a:buClr>
              <a:buFont typeface="Arial"/>
              <a:buNone/>
            </a:pPr>
            <a:r>
              <a:rPr lang="en" sz="900">
                <a:solidFill>
                  <a:schemeClr val="dk1"/>
                </a:solidFill>
              </a:rPr>
              <a:t>La tuberculosis (TBC), enfermedad infectocontagiosa endémica de la Argentina, continúa siendo un problema sanitario emergente que se intensifica año tras año. La atención de los contactos de pacientes con tuberculosis requiere nuevas estrategias de abordaje para su evaluación precoz y oportuna. La Telemedicina (Tm) ofrece una opción a evaluar en grupos vulnerables asistidos en el Sistema Público. Objetivo: Priorizar la atención de aquellos contactos con riesgo de tuberculosis para un diagnóstico temprano y un tratamiento oportuno.</a:t>
            </a:r>
            <a:endParaRPr sz="900">
              <a:solidFill>
                <a:schemeClr val="dk2"/>
              </a:solidFill>
            </a:endParaRPr>
          </a:p>
        </p:txBody>
      </p:sp>
      <p:sp>
        <p:nvSpPr>
          <p:cNvPr id="55" name="Google Shape;55;p13"/>
          <p:cNvSpPr txBox="1"/>
          <p:nvPr/>
        </p:nvSpPr>
        <p:spPr>
          <a:xfrm>
            <a:off x="4310600" y="-48850"/>
            <a:ext cx="720600" cy="31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200">
                <a:solidFill>
                  <a:schemeClr val="dk2"/>
                </a:solidFill>
              </a:rPr>
              <a:t>P - 106</a:t>
            </a:r>
            <a:endParaRPr b="1" sz="1200">
              <a:solidFill>
                <a:schemeClr val="dk2"/>
              </a:solidFill>
            </a:endParaRPr>
          </a:p>
        </p:txBody>
      </p:sp>
      <p:sp>
        <p:nvSpPr>
          <p:cNvPr id="56" name="Google Shape;56;p13"/>
          <p:cNvSpPr txBox="1"/>
          <p:nvPr/>
        </p:nvSpPr>
        <p:spPr>
          <a:xfrm>
            <a:off x="-90000" y="1874975"/>
            <a:ext cx="5324400" cy="485400"/>
          </a:xfrm>
          <a:prstGeom prst="rect">
            <a:avLst/>
          </a:prstGeom>
          <a:noFill/>
          <a:ln>
            <a:noFill/>
          </a:ln>
        </p:spPr>
        <p:txBody>
          <a:bodyPr anchorCtr="0" anchor="t" bIns="91425" lIns="91425" spcFirstLastPara="1" rIns="91425" wrap="square" tIns="91425">
            <a:noAutofit/>
          </a:bodyPr>
          <a:lstStyle/>
          <a:p>
            <a:pPr indent="0" lvl="0" marL="165100" marR="533400" rtl="0" algn="just">
              <a:lnSpc>
                <a:spcPct val="150000"/>
              </a:lnSpc>
              <a:spcBef>
                <a:spcPts val="0"/>
              </a:spcBef>
              <a:spcAft>
                <a:spcPts val="0"/>
              </a:spcAft>
              <a:buClr>
                <a:schemeClr val="dk1"/>
              </a:buClr>
              <a:buFont typeface="Arial"/>
              <a:buNone/>
            </a:pPr>
            <a:r>
              <a:rPr b="1" lang="en" sz="1000">
                <a:solidFill>
                  <a:schemeClr val="dk1"/>
                </a:solidFill>
              </a:rPr>
              <a:t>Autores: Zarra, Juan Antonio; de Lima Santana, Thiago; Falcone, Claudia Cristina; Ruiz, Mariquena; Cañataro, Paola; Cusmano, Liliana.</a:t>
            </a:r>
            <a:endParaRPr sz="1000">
              <a:solidFill>
                <a:schemeClr val="dk2"/>
              </a:solidFill>
            </a:endParaRPr>
          </a:p>
        </p:txBody>
      </p:sp>
      <p:sp>
        <p:nvSpPr>
          <p:cNvPr id="57" name="Google Shape;57;p13"/>
          <p:cNvSpPr txBox="1"/>
          <p:nvPr/>
        </p:nvSpPr>
        <p:spPr>
          <a:xfrm>
            <a:off x="374100" y="1322065"/>
            <a:ext cx="4396200" cy="552900"/>
          </a:xfrm>
          <a:prstGeom prst="rect">
            <a:avLst/>
          </a:prstGeom>
          <a:noFill/>
          <a:ln>
            <a:noFill/>
          </a:ln>
        </p:spPr>
        <p:txBody>
          <a:bodyPr anchorCtr="0" anchor="t" bIns="91425" lIns="91425" spcFirstLastPara="1" rIns="91425" wrap="square" tIns="91425">
            <a:noAutofit/>
          </a:bodyPr>
          <a:lstStyle/>
          <a:p>
            <a:pPr indent="0" lvl="0" marL="0" rtl="0" algn="ctr">
              <a:spcBef>
                <a:spcPts val="600"/>
              </a:spcBef>
              <a:spcAft>
                <a:spcPts val="0"/>
              </a:spcAft>
              <a:buClr>
                <a:schemeClr val="dk1"/>
              </a:buClr>
              <a:buFont typeface="Arial"/>
              <a:buNone/>
            </a:pPr>
            <a:r>
              <a:rPr b="1" lang="en" sz="1000">
                <a:solidFill>
                  <a:schemeClr val="dk1"/>
                </a:solidFill>
              </a:rPr>
              <a:t>Promoción y Protección de la Salud .Hospital F J Muñiz, CABA, Argentina</a:t>
            </a:r>
            <a:endParaRPr sz="1800">
              <a:solidFill>
                <a:schemeClr val="dk2"/>
              </a:solidFill>
            </a:endParaRPr>
          </a:p>
        </p:txBody>
      </p:sp>
      <p:sp>
        <p:nvSpPr>
          <p:cNvPr id="58" name="Google Shape;58;p13"/>
          <p:cNvSpPr txBox="1"/>
          <p:nvPr/>
        </p:nvSpPr>
        <p:spPr>
          <a:xfrm>
            <a:off x="-17250" y="111100"/>
            <a:ext cx="5178900" cy="1347300"/>
          </a:xfrm>
          <a:prstGeom prst="rect">
            <a:avLst/>
          </a:prstGeom>
          <a:noFill/>
          <a:ln>
            <a:noFill/>
          </a:ln>
        </p:spPr>
        <p:txBody>
          <a:bodyPr anchorCtr="0" anchor="t" bIns="91425" lIns="91425" spcFirstLastPara="1" rIns="91425" wrap="square" tIns="91425">
            <a:noAutofit/>
          </a:bodyPr>
          <a:lstStyle/>
          <a:p>
            <a:pPr indent="292100" lvl="0" marL="3365500" rtl="0" algn="l">
              <a:spcBef>
                <a:spcPts val="0"/>
              </a:spcBef>
              <a:spcAft>
                <a:spcPts val="0"/>
              </a:spcAft>
              <a:buClr>
                <a:schemeClr val="dk1"/>
              </a:buClr>
              <a:buFont typeface="Arial"/>
              <a:buNone/>
            </a:pPr>
            <a:r>
              <a:t/>
            </a:r>
            <a:endParaRPr sz="1100">
              <a:solidFill>
                <a:schemeClr val="dk1"/>
              </a:solidFill>
            </a:endParaRPr>
          </a:p>
          <a:p>
            <a:pPr indent="0" lvl="0" marL="88900" rtl="0" algn="ctr">
              <a:spcBef>
                <a:spcPts val="500"/>
              </a:spcBef>
              <a:spcAft>
                <a:spcPts val="0"/>
              </a:spcAft>
              <a:buClr>
                <a:schemeClr val="dk1"/>
              </a:buClr>
              <a:buFont typeface="Arial"/>
              <a:buNone/>
            </a:pPr>
            <a:r>
              <a:rPr b="1" lang="en" sz="1100">
                <a:solidFill>
                  <a:schemeClr val="dk1"/>
                </a:solidFill>
              </a:rPr>
              <a:t>GESTIÓN EN LA ATENCIÓN AMBULATORIA</a:t>
            </a:r>
            <a:endParaRPr b="1" sz="1100">
              <a:solidFill>
                <a:schemeClr val="dk1"/>
              </a:solidFill>
            </a:endParaRPr>
          </a:p>
          <a:p>
            <a:pPr indent="0" lvl="0" marL="88900" rtl="0" algn="ctr">
              <a:spcBef>
                <a:spcPts val="500"/>
              </a:spcBef>
              <a:spcAft>
                <a:spcPts val="0"/>
              </a:spcAft>
              <a:buClr>
                <a:schemeClr val="dk1"/>
              </a:buClr>
              <a:buFont typeface="Arial"/>
              <a:buNone/>
            </a:pPr>
            <a:r>
              <a:t/>
            </a:r>
            <a:endParaRPr b="1" sz="1100">
              <a:solidFill>
                <a:schemeClr val="dk1"/>
              </a:solidFill>
            </a:endParaRPr>
          </a:p>
          <a:p>
            <a:pPr indent="0" lvl="0" marL="88900" rtl="0" algn="ctr">
              <a:spcBef>
                <a:spcPts val="500"/>
              </a:spcBef>
              <a:spcAft>
                <a:spcPts val="0"/>
              </a:spcAft>
              <a:buClr>
                <a:schemeClr val="dk1"/>
              </a:buClr>
              <a:buFont typeface="Arial"/>
              <a:buNone/>
            </a:pPr>
            <a:r>
              <a:rPr b="1" lang="en" sz="1100">
                <a:solidFill>
                  <a:schemeClr val="dk1"/>
                </a:solidFill>
              </a:rPr>
              <a:t>EXPERIENCIA DE TELEMEDICINA EN CONTACTO DE TUBERCULOSIS EN UN CENTRO DE REFERENCIA DE LA CABA</a:t>
            </a:r>
            <a:endParaRPr b="1" sz="1100">
              <a:solidFill>
                <a:schemeClr val="dk1"/>
              </a:solidFill>
            </a:endParaRPr>
          </a:p>
        </p:txBody>
      </p:sp>
      <p:sp>
        <p:nvSpPr>
          <p:cNvPr id="59" name="Google Shape;59;p13"/>
          <p:cNvSpPr txBox="1"/>
          <p:nvPr/>
        </p:nvSpPr>
        <p:spPr>
          <a:xfrm>
            <a:off x="50750" y="3801400"/>
            <a:ext cx="1955100" cy="2973000"/>
          </a:xfrm>
          <a:prstGeom prst="rect">
            <a:avLst/>
          </a:prstGeom>
          <a:noFill/>
          <a:ln>
            <a:noFill/>
          </a:ln>
        </p:spPr>
        <p:txBody>
          <a:bodyPr anchorCtr="0" anchor="t" bIns="0" lIns="0" spcFirstLastPara="1" rIns="0" wrap="square" tIns="8275">
            <a:spAutoFit/>
          </a:bodyPr>
          <a:lstStyle/>
          <a:p>
            <a:pPr indent="0" lvl="0" marL="12700" rtl="0" algn="just">
              <a:lnSpc>
                <a:spcPct val="120000"/>
              </a:lnSpc>
              <a:spcBef>
                <a:spcPts val="0"/>
              </a:spcBef>
              <a:spcAft>
                <a:spcPts val="0"/>
              </a:spcAft>
              <a:buNone/>
            </a:pPr>
            <a:r>
              <a:rPr b="1" lang="en" sz="900" u="sng">
                <a:latin typeface="Arial"/>
                <a:ea typeface="Arial"/>
                <a:cs typeface="Arial"/>
                <a:sym typeface="Arial"/>
              </a:rPr>
              <a:t>Materiales y métodos:</a:t>
            </a:r>
            <a:endParaRPr sz="900">
              <a:latin typeface="Arial"/>
              <a:ea typeface="Arial"/>
              <a:cs typeface="Arial"/>
              <a:sym typeface="Arial"/>
            </a:endParaRPr>
          </a:p>
          <a:p>
            <a:pPr indent="0" lvl="0" marL="12700" marR="0" rtl="0" algn="just">
              <a:lnSpc>
                <a:spcPct val="120000"/>
              </a:lnSpc>
              <a:spcBef>
                <a:spcPts val="0"/>
              </a:spcBef>
              <a:spcAft>
                <a:spcPts val="0"/>
              </a:spcAft>
              <a:buNone/>
            </a:pPr>
            <a:r>
              <a:rPr lang="en" sz="900">
                <a:latin typeface="Arial"/>
                <a:ea typeface="Arial"/>
                <a:cs typeface="Arial"/>
                <a:sym typeface="Arial"/>
              </a:rPr>
              <a:t>Durante el período de enero y febrero de 2024 se tomó una muestra no probabilística del total de contactos de tuberculosis mayores de 18 años asistidos en el área de Promoción y Protección de la Salud. Se utilizó como estrategia de atención la Tm en formato tele-llamado para la segunda consulta. El mismo consistía en devolución de resultados de RX.Tórax, PPD 2 ut y evaluación de síntomas respiratorios para citación temprana. Se analizaron datos demográficos de los pacientes como edad y</a:t>
            </a:r>
            <a:r>
              <a:rPr lang="en" sz="900"/>
              <a:t> </a:t>
            </a:r>
            <a:r>
              <a:rPr lang="en" sz="900">
                <a:latin typeface="Arial"/>
                <a:ea typeface="Arial"/>
                <a:cs typeface="Arial"/>
                <a:sym typeface="Arial"/>
              </a:rPr>
              <a:t>sexo y la tasa de presentismo luego de la convocatoria o citación por Tm.</a:t>
            </a:r>
            <a:endParaRPr sz="900">
              <a:latin typeface="Arial"/>
              <a:ea typeface="Arial"/>
              <a:cs typeface="Arial"/>
              <a:sym typeface="Arial"/>
            </a:endParaRPr>
          </a:p>
        </p:txBody>
      </p:sp>
      <p:grpSp>
        <p:nvGrpSpPr>
          <p:cNvPr id="60" name="Google Shape;60;p13"/>
          <p:cNvGrpSpPr/>
          <p:nvPr/>
        </p:nvGrpSpPr>
        <p:grpSpPr>
          <a:xfrm>
            <a:off x="2324600" y="3919650"/>
            <a:ext cx="2689350" cy="1347300"/>
            <a:chOff x="2341850" y="3826350"/>
            <a:chExt cx="2689350" cy="1347300"/>
          </a:xfrm>
        </p:grpSpPr>
        <p:pic>
          <p:nvPicPr>
            <p:cNvPr id="61" name="Google Shape;61;p13"/>
            <p:cNvPicPr preferRelativeResize="0"/>
            <p:nvPr/>
          </p:nvPicPr>
          <p:blipFill rotWithShape="1">
            <a:blip r:embed="rId3">
              <a:alphaModFix/>
            </a:blip>
            <a:srcRect b="0" l="0" r="0" t="0"/>
            <a:stretch/>
          </p:blipFill>
          <p:spPr>
            <a:xfrm>
              <a:off x="2341850" y="3826350"/>
              <a:ext cx="2565920" cy="1347300"/>
            </a:xfrm>
            <a:prstGeom prst="rect">
              <a:avLst/>
            </a:prstGeom>
            <a:noFill/>
            <a:ln cap="flat" cmpd="sng" w="38100">
              <a:solidFill>
                <a:srgbClr val="434343"/>
              </a:solidFill>
              <a:prstDash val="solid"/>
              <a:round/>
              <a:headEnd len="sm" w="sm" type="none"/>
              <a:tailEnd len="sm" w="sm" type="none"/>
            </a:ln>
          </p:spPr>
        </p:pic>
        <p:pic>
          <p:nvPicPr>
            <p:cNvPr id="62" name="Google Shape;62;p13"/>
            <p:cNvPicPr preferRelativeResize="0"/>
            <p:nvPr/>
          </p:nvPicPr>
          <p:blipFill rotWithShape="1">
            <a:blip r:embed="rId4">
              <a:alphaModFix/>
            </a:blip>
            <a:srcRect b="0" l="0" r="0" t="0"/>
            <a:stretch/>
          </p:blipFill>
          <p:spPr>
            <a:xfrm>
              <a:off x="2341850" y="4378525"/>
              <a:ext cx="1201450" cy="795125"/>
            </a:xfrm>
            <a:prstGeom prst="rect">
              <a:avLst/>
            </a:prstGeom>
            <a:noFill/>
            <a:ln>
              <a:noFill/>
            </a:ln>
          </p:spPr>
        </p:pic>
        <p:sp>
          <p:nvSpPr>
            <p:cNvPr id="63" name="Google Shape;63;p13"/>
            <p:cNvSpPr txBox="1"/>
            <p:nvPr/>
          </p:nvSpPr>
          <p:spPr>
            <a:xfrm>
              <a:off x="2875500" y="3826350"/>
              <a:ext cx="1568700" cy="407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900">
                  <a:solidFill>
                    <a:schemeClr val="dk2"/>
                  </a:solidFill>
                </a:rPr>
                <a:t>Modalidad Asistencial </a:t>
              </a:r>
              <a:endParaRPr b="1" sz="900">
                <a:solidFill>
                  <a:schemeClr val="dk2"/>
                </a:solidFill>
              </a:endParaRPr>
            </a:p>
            <a:p>
              <a:pPr indent="0" lvl="0" marL="0" rtl="0" algn="ctr">
                <a:spcBef>
                  <a:spcPts val="0"/>
                </a:spcBef>
                <a:spcAft>
                  <a:spcPts val="0"/>
                </a:spcAft>
                <a:buNone/>
              </a:pPr>
              <a:r>
                <a:rPr b="1" lang="en" sz="900">
                  <a:solidFill>
                    <a:schemeClr val="dk2"/>
                  </a:solidFill>
                </a:rPr>
                <a:t>Contactos Tuberculosis</a:t>
              </a:r>
              <a:endParaRPr b="1" sz="900">
                <a:solidFill>
                  <a:schemeClr val="dk2"/>
                </a:solidFill>
              </a:endParaRPr>
            </a:p>
          </p:txBody>
        </p:sp>
        <p:sp>
          <p:nvSpPr>
            <p:cNvPr id="64" name="Google Shape;64;p13"/>
            <p:cNvSpPr txBox="1"/>
            <p:nvPr/>
          </p:nvSpPr>
          <p:spPr>
            <a:xfrm>
              <a:off x="2536975" y="4642438"/>
              <a:ext cx="438600" cy="26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chemeClr val="lt1"/>
                  </a:solidFill>
                  <a:highlight>
                    <a:schemeClr val="dk1"/>
                  </a:highlight>
                </a:rPr>
                <a:t>61%</a:t>
              </a:r>
              <a:endParaRPr sz="900">
                <a:solidFill>
                  <a:schemeClr val="lt1"/>
                </a:solidFill>
                <a:highlight>
                  <a:schemeClr val="dk1"/>
                </a:highlight>
              </a:endParaRPr>
            </a:p>
          </p:txBody>
        </p:sp>
        <p:sp>
          <p:nvSpPr>
            <p:cNvPr id="65" name="Google Shape;65;p13"/>
            <p:cNvSpPr txBox="1"/>
            <p:nvPr/>
          </p:nvSpPr>
          <p:spPr>
            <a:xfrm>
              <a:off x="2949775" y="4511188"/>
              <a:ext cx="438600" cy="26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chemeClr val="lt1"/>
                  </a:solidFill>
                  <a:highlight>
                    <a:schemeClr val="dk1"/>
                  </a:highlight>
                </a:rPr>
                <a:t>39</a:t>
              </a:r>
              <a:r>
                <a:rPr lang="en" sz="900">
                  <a:solidFill>
                    <a:schemeClr val="lt1"/>
                  </a:solidFill>
                  <a:highlight>
                    <a:schemeClr val="dk1"/>
                  </a:highlight>
                </a:rPr>
                <a:t>%</a:t>
              </a:r>
              <a:endParaRPr sz="900">
                <a:solidFill>
                  <a:schemeClr val="lt1"/>
                </a:solidFill>
                <a:highlight>
                  <a:schemeClr val="dk1"/>
                </a:highlight>
              </a:endParaRPr>
            </a:p>
          </p:txBody>
        </p:sp>
        <p:sp>
          <p:nvSpPr>
            <p:cNvPr id="66" name="Google Shape;66;p13"/>
            <p:cNvSpPr/>
            <p:nvPr/>
          </p:nvSpPr>
          <p:spPr>
            <a:xfrm>
              <a:off x="3583713" y="4759000"/>
              <a:ext cx="82200" cy="75300"/>
            </a:xfrm>
            <a:prstGeom prst="roundRect">
              <a:avLst>
                <a:gd fmla="val 16667" name="adj"/>
              </a:avLst>
            </a:prstGeom>
            <a:solidFill>
              <a:srgbClr val="E0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7" name="Google Shape;67;p13"/>
            <p:cNvSpPr/>
            <p:nvPr/>
          </p:nvSpPr>
          <p:spPr>
            <a:xfrm>
              <a:off x="3583713" y="4378525"/>
              <a:ext cx="82200" cy="75300"/>
            </a:xfrm>
            <a:prstGeom prst="roundRect">
              <a:avLst>
                <a:gd fmla="val 16667" name="adj"/>
              </a:avLst>
            </a:prstGeom>
            <a:solidFill>
              <a:srgbClr val="4A86E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8" name="Google Shape;68;p13"/>
            <p:cNvSpPr txBox="1"/>
            <p:nvPr/>
          </p:nvSpPr>
          <p:spPr>
            <a:xfrm>
              <a:off x="3660800" y="4203700"/>
              <a:ext cx="1370400" cy="230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chemeClr val="dk2"/>
                  </a:solidFill>
                </a:rPr>
                <a:t>Asistencia  </a:t>
              </a:r>
              <a:endParaRPr sz="900">
                <a:solidFill>
                  <a:schemeClr val="dk2"/>
                </a:solidFill>
              </a:endParaRPr>
            </a:p>
            <a:p>
              <a:pPr indent="0" lvl="0" marL="0" rtl="0" algn="l">
                <a:spcBef>
                  <a:spcPts val="0"/>
                </a:spcBef>
                <a:spcAft>
                  <a:spcPts val="0"/>
                </a:spcAft>
                <a:buNone/>
              </a:pPr>
              <a:r>
                <a:rPr lang="en" sz="900">
                  <a:solidFill>
                    <a:schemeClr val="dk2"/>
                  </a:solidFill>
                </a:rPr>
                <a:t>Turnos Programados</a:t>
              </a:r>
              <a:endParaRPr sz="900">
                <a:solidFill>
                  <a:schemeClr val="dk2"/>
                </a:solidFill>
              </a:endParaRPr>
            </a:p>
          </p:txBody>
        </p:sp>
        <p:sp>
          <p:nvSpPr>
            <p:cNvPr id="69" name="Google Shape;69;p13"/>
            <p:cNvSpPr txBox="1"/>
            <p:nvPr/>
          </p:nvSpPr>
          <p:spPr>
            <a:xfrm>
              <a:off x="3660800" y="4598600"/>
              <a:ext cx="1247100" cy="230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chemeClr val="dk2"/>
                  </a:solidFill>
                </a:rPr>
                <a:t>Asistencia  Telemedicina</a:t>
              </a:r>
              <a:endParaRPr sz="900">
                <a:solidFill>
                  <a:schemeClr val="dk2"/>
                </a:solidFill>
              </a:endParaRPr>
            </a:p>
          </p:txBody>
        </p:sp>
      </p:grpSp>
      <p:sp>
        <p:nvSpPr>
          <p:cNvPr id="70" name="Google Shape;70;p13"/>
          <p:cNvSpPr txBox="1"/>
          <p:nvPr/>
        </p:nvSpPr>
        <p:spPr>
          <a:xfrm>
            <a:off x="2324600" y="5327825"/>
            <a:ext cx="2493900" cy="56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900" u="sng">
                <a:solidFill>
                  <a:schemeClr val="dk2"/>
                </a:solidFill>
              </a:rPr>
              <a:t>Citación por Telemedicina de acuerdo a resultado de estudios complementarios</a:t>
            </a:r>
            <a:endParaRPr b="1" sz="900" u="sng">
              <a:solidFill>
                <a:schemeClr val="dk2"/>
              </a:solidFill>
            </a:endParaRPr>
          </a:p>
        </p:txBody>
      </p:sp>
      <p:graphicFrame>
        <p:nvGraphicFramePr>
          <p:cNvPr id="71" name="Google Shape;71;p13"/>
          <p:cNvGraphicFramePr/>
          <p:nvPr/>
        </p:nvGraphicFramePr>
        <p:xfrm>
          <a:off x="2412472" y="5754416"/>
          <a:ext cx="3000000" cy="3000000"/>
        </p:xfrm>
        <a:graphic>
          <a:graphicData uri="http://schemas.openxmlformats.org/drawingml/2006/table">
            <a:tbl>
              <a:tblPr bandRow="1" firstRow="1">
                <a:noFill/>
                <a:tableStyleId>{7941E99D-4CD9-4E0C-A5A1-CD00B9787DBB}</a:tableStyleId>
              </a:tblPr>
              <a:tblGrid>
                <a:gridCol w="634475"/>
                <a:gridCol w="678625"/>
                <a:gridCol w="502675"/>
                <a:gridCol w="502375"/>
              </a:tblGrid>
              <a:tr h="141600">
                <a:tc>
                  <a:txBody>
                    <a:bodyPr/>
                    <a:lstStyle/>
                    <a:p>
                      <a:pPr indent="0" lvl="0" marL="25400" marR="0" rtl="0" algn="l">
                        <a:lnSpc>
                          <a:spcPct val="100000"/>
                        </a:lnSpc>
                        <a:spcBef>
                          <a:spcPts val="0"/>
                        </a:spcBef>
                        <a:spcAft>
                          <a:spcPts val="0"/>
                        </a:spcAft>
                        <a:buNone/>
                      </a:pPr>
                      <a:r>
                        <a:rPr b="1" lang="en" sz="900" u="none" cap="none" strike="noStrike">
                          <a:latin typeface="Calibri"/>
                          <a:ea typeface="Calibri"/>
                          <a:cs typeface="Calibri"/>
                          <a:sym typeface="Calibri"/>
                        </a:rPr>
                        <a:t>Citados</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BCD6ED"/>
                    </a:solidFill>
                  </a:tcPr>
                </a:tc>
                <a:tc>
                  <a:txBody>
                    <a:bodyPr/>
                    <a:lstStyle/>
                    <a:p>
                      <a:pPr indent="0" lvl="0" marL="25400" marR="0" rtl="0" algn="l">
                        <a:lnSpc>
                          <a:spcPct val="100000"/>
                        </a:lnSpc>
                        <a:spcBef>
                          <a:spcPts val="0"/>
                        </a:spcBef>
                        <a:spcAft>
                          <a:spcPts val="0"/>
                        </a:spcAft>
                        <a:buNone/>
                      </a:pPr>
                      <a:r>
                        <a:rPr b="1" lang="en" sz="900" u="none" cap="none" strike="noStrike">
                          <a:latin typeface="Calibri"/>
                          <a:ea typeface="Calibri"/>
                          <a:cs typeface="Calibri"/>
                          <a:sym typeface="Calibri"/>
                        </a:rPr>
                        <a:t>Rx Patol</a:t>
                      </a:r>
                      <a:r>
                        <a:rPr b="1" lang="en" sz="900"/>
                        <a:t>ó</a:t>
                      </a:r>
                      <a:r>
                        <a:rPr b="1" lang="en" sz="900" u="none" cap="none" strike="noStrike">
                          <a:latin typeface="Calibri"/>
                          <a:ea typeface="Calibri"/>
                          <a:cs typeface="Calibri"/>
                          <a:sym typeface="Calibri"/>
                        </a:rPr>
                        <a:t>gica</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BCD6ED"/>
                    </a:solidFill>
                  </a:tcPr>
                </a:tc>
                <a:tc>
                  <a:txBody>
                    <a:bodyPr/>
                    <a:lstStyle/>
                    <a:p>
                      <a:pPr indent="0" lvl="0" marL="25400" marR="0" rtl="0" algn="l">
                        <a:lnSpc>
                          <a:spcPct val="100000"/>
                        </a:lnSpc>
                        <a:spcBef>
                          <a:spcPts val="0"/>
                        </a:spcBef>
                        <a:spcAft>
                          <a:spcPts val="0"/>
                        </a:spcAft>
                        <a:buNone/>
                      </a:pPr>
                      <a:r>
                        <a:rPr b="1" lang="en" sz="900" u="none" cap="none" strike="noStrike">
                          <a:latin typeface="Calibri"/>
                          <a:ea typeface="Calibri"/>
                          <a:cs typeface="Calibri"/>
                          <a:sym typeface="Calibri"/>
                        </a:rPr>
                        <a:t>Rx</a:t>
                      </a:r>
                      <a:r>
                        <a:rPr b="1" lang="en" sz="900"/>
                        <a:t> </a:t>
                      </a:r>
                      <a:r>
                        <a:rPr b="1" lang="en" sz="900" u="none" cap="none" strike="noStrike">
                          <a:latin typeface="Calibri"/>
                          <a:ea typeface="Calibri"/>
                          <a:cs typeface="Calibri"/>
                          <a:sym typeface="Calibri"/>
                        </a:rPr>
                        <a:t>Normal</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BCD6ED"/>
                    </a:solidFill>
                  </a:tcPr>
                </a:tc>
                <a:tc>
                  <a:txBody>
                    <a:bodyPr/>
                    <a:lstStyle/>
                    <a:p>
                      <a:pPr indent="0" lvl="0" marL="25400" marR="0" rtl="0" algn="l">
                        <a:lnSpc>
                          <a:spcPct val="100000"/>
                        </a:lnSpc>
                        <a:spcBef>
                          <a:spcPts val="0"/>
                        </a:spcBef>
                        <a:spcAft>
                          <a:spcPts val="0"/>
                        </a:spcAft>
                        <a:buNone/>
                      </a:pPr>
                      <a:r>
                        <a:rPr lang="en" sz="900" u="none" cap="none" strike="noStrike">
                          <a:latin typeface="Calibri"/>
                          <a:ea typeface="Calibri"/>
                          <a:cs typeface="Calibri"/>
                          <a:sym typeface="Calibri"/>
                        </a:rPr>
                        <a:t>total</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BCD6ED"/>
                    </a:solidFill>
                  </a:tcPr>
                </a:tc>
              </a:tr>
              <a:tr h="141600">
                <a:tc>
                  <a:txBody>
                    <a:bodyPr/>
                    <a:lstStyle/>
                    <a:p>
                      <a:pPr indent="0" lvl="0" marL="25400" marR="0" rtl="0" algn="l">
                        <a:lnSpc>
                          <a:spcPct val="100000"/>
                        </a:lnSpc>
                        <a:spcBef>
                          <a:spcPts val="0"/>
                        </a:spcBef>
                        <a:spcAft>
                          <a:spcPts val="0"/>
                        </a:spcAft>
                        <a:buNone/>
                      </a:pPr>
                      <a:r>
                        <a:rPr b="1" lang="en" sz="900" u="none" cap="none" strike="noStrike">
                          <a:latin typeface="Calibri"/>
                          <a:ea typeface="Calibri"/>
                          <a:cs typeface="Calibri"/>
                          <a:sym typeface="Calibri"/>
                        </a:rPr>
                        <a:t>Concurren</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25400" rtl="0" algn="r">
                        <a:lnSpc>
                          <a:spcPct val="100000"/>
                        </a:lnSpc>
                        <a:spcBef>
                          <a:spcPts val="0"/>
                        </a:spcBef>
                        <a:spcAft>
                          <a:spcPts val="0"/>
                        </a:spcAft>
                        <a:buNone/>
                      </a:pPr>
                      <a:r>
                        <a:rPr lang="en" sz="900" u="none" cap="none" strike="noStrike">
                          <a:latin typeface="Calibri"/>
                          <a:ea typeface="Calibri"/>
                          <a:cs typeface="Calibri"/>
                          <a:sym typeface="Calibri"/>
                        </a:rPr>
                        <a:t>23</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25400" rtl="0" algn="r">
                        <a:lnSpc>
                          <a:spcPct val="100000"/>
                        </a:lnSpc>
                        <a:spcBef>
                          <a:spcPts val="0"/>
                        </a:spcBef>
                        <a:spcAft>
                          <a:spcPts val="0"/>
                        </a:spcAft>
                        <a:buNone/>
                      </a:pPr>
                      <a:r>
                        <a:rPr lang="en" sz="900" u="none" cap="none" strike="noStrike">
                          <a:latin typeface="Calibri"/>
                          <a:ea typeface="Calibri"/>
                          <a:cs typeface="Calibri"/>
                          <a:sym typeface="Calibri"/>
                        </a:rPr>
                        <a:t>10</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25400" rtl="0" algn="r">
                        <a:lnSpc>
                          <a:spcPct val="100000"/>
                        </a:lnSpc>
                        <a:spcBef>
                          <a:spcPts val="0"/>
                        </a:spcBef>
                        <a:spcAft>
                          <a:spcPts val="0"/>
                        </a:spcAft>
                        <a:buNone/>
                      </a:pPr>
                      <a:r>
                        <a:rPr lang="en" sz="900" u="none" cap="none" strike="noStrike">
                          <a:latin typeface="Calibri"/>
                          <a:ea typeface="Calibri"/>
                          <a:cs typeface="Calibri"/>
                          <a:sym typeface="Calibri"/>
                        </a:rPr>
                        <a:t>33</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41600">
                <a:tc>
                  <a:txBody>
                    <a:bodyPr/>
                    <a:lstStyle/>
                    <a:p>
                      <a:pPr indent="0" lvl="0" marL="25400" marR="0" rtl="0" algn="l">
                        <a:lnSpc>
                          <a:spcPct val="100000"/>
                        </a:lnSpc>
                        <a:spcBef>
                          <a:spcPts val="0"/>
                        </a:spcBef>
                        <a:spcAft>
                          <a:spcPts val="0"/>
                        </a:spcAft>
                        <a:buNone/>
                      </a:pPr>
                      <a:r>
                        <a:rPr b="1" lang="en" sz="900" u="none" cap="none" strike="noStrike">
                          <a:latin typeface="Calibri"/>
                          <a:ea typeface="Calibri"/>
                          <a:cs typeface="Calibri"/>
                          <a:sym typeface="Calibri"/>
                        </a:rPr>
                        <a:t>Ausentes</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lang="en" sz="900" u="none" cap="none" strike="noStrike">
                          <a:latin typeface="Calibri"/>
                          <a:ea typeface="Calibri"/>
                          <a:cs typeface="Calibri"/>
                          <a:sym typeface="Calibri"/>
                        </a:rPr>
                        <a:t>3</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25400" rtl="0" algn="r">
                        <a:lnSpc>
                          <a:spcPct val="100000"/>
                        </a:lnSpc>
                        <a:spcBef>
                          <a:spcPts val="0"/>
                        </a:spcBef>
                        <a:spcAft>
                          <a:spcPts val="0"/>
                        </a:spcAft>
                        <a:buNone/>
                      </a:pPr>
                      <a:r>
                        <a:rPr lang="en" sz="900" u="none" cap="none" strike="noStrike">
                          <a:latin typeface="Calibri"/>
                          <a:ea typeface="Calibri"/>
                          <a:cs typeface="Calibri"/>
                          <a:sym typeface="Calibri"/>
                        </a:rPr>
                        <a:t>14</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25400" rtl="0" algn="r">
                        <a:lnSpc>
                          <a:spcPct val="100000"/>
                        </a:lnSpc>
                        <a:spcBef>
                          <a:spcPts val="0"/>
                        </a:spcBef>
                        <a:spcAft>
                          <a:spcPts val="0"/>
                        </a:spcAft>
                        <a:buNone/>
                      </a:pPr>
                      <a:r>
                        <a:rPr lang="en" sz="900" u="none" cap="none" strike="noStrike">
                          <a:latin typeface="Calibri"/>
                          <a:ea typeface="Calibri"/>
                          <a:cs typeface="Calibri"/>
                          <a:sym typeface="Calibri"/>
                        </a:rPr>
                        <a:t>17</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41600">
                <a:tc>
                  <a:txBody>
                    <a:bodyPr/>
                    <a:lstStyle/>
                    <a:p>
                      <a:pPr indent="0" lvl="0" marL="25400" marR="0" rtl="0" algn="l">
                        <a:lnSpc>
                          <a:spcPct val="100000"/>
                        </a:lnSpc>
                        <a:spcBef>
                          <a:spcPts val="0"/>
                        </a:spcBef>
                        <a:spcAft>
                          <a:spcPts val="0"/>
                        </a:spcAft>
                        <a:buNone/>
                      </a:pPr>
                      <a:r>
                        <a:rPr b="1" lang="en" sz="900" u="none" cap="none" strike="noStrike">
                          <a:latin typeface="Calibri"/>
                          <a:ea typeface="Calibri"/>
                          <a:cs typeface="Calibri"/>
                          <a:sym typeface="Calibri"/>
                        </a:rPr>
                        <a:t>total</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25400" rtl="0" algn="r">
                        <a:lnSpc>
                          <a:spcPct val="100000"/>
                        </a:lnSpc>
                        <a:spcBef>
                          <a:spcPts val="0"/>
                        </a:spcBef>
                        <a:spcAft>
                          <a:spcPts val="0"/>
                        </a:spcAft>
                        <a:buNone/>
                      </a:pPr>
                      <a:r>
                        <a:rPr b="1" lang="en" sz="900" u="none" cap="none" strike="noStrike">
                          <a:latin typeface="Calibri"/>
                          <a:ea typeface="Calibri"/>
                          <a:cs typeface="Calibri"/>
                          <a:sym typeface="Calibri"/>
                        </a:rPr>
                        <a:t>26</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25400" rtl="0" algn="r">
                        <a:lnSpc>
                          <a:spcPct val="100000"/>
                        </a:lnSpc>
                        <a:spcBef>
                          <a:spcPts val="0"/>
                        </a:spcBef>
                        <a:spcAft>
                          <a:spcPts val="0"/>
                        </a:spcAft>
                        <a:buNone/>
                      </a:pPr>
                      <a:r>
                        <a:rPr b="1" lang="en" sz="900" u="none" cap="none" strike="noStrike">
                          <a:latin typeface="Calibri"/>
                          <a:ea typeface="Calibri"/>
                          <a:cs typeface="Calibri"/>
                          <a:sym typeface="Calibri"/>
                        </a:rPr>
                        <a:t>24</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25400" rtl="0" algn="r">
                        <a:lnSpc>
                          <a:spcPct val="100000"/>
                        </a:lnSpc>
                        <a:spcBef>
                          <a:spcPts val="0"/>
                        </a:spcBef>
                        <a:spcAft>
                          <a:spcPts val="0"/>
                        </a:spcAft>
                        <a:buNone/>
                      </a:pPr>
                      <a:r>
                        <a:rPr b="1" lang="en" sz="900" u="none" cap="none" strike="noStrike">
                          <a:latin typeface="Calibri"/>
                          <a:ea typeface="Calibri"/>
                          <a:cs typeface="Calibri"/>
                          <a:sym typeface="Calibri"/>
                        </a:rPr>
                        <a:t>50</a:t>
                      </a:r>
                      <a:endParaRPr sz="900" u="none" cap="none" strike="noStrike">
                        <a:latin typeface="Calibri"/>
                        <a:ea typeface="Calibri"/>
                        <a:cs typeface="Calibri"/>
                        <a:sym typeface="Calibri"/>
                      </a:endParaRPr>
                    </a:p>
                  </a:txBody>
                  <a:tcPr marT="5075"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
        <p:nvSpPr>
          <p:cNvPr id="72" name="Google Shape;72;p13"/>
          <p:cNvSpPr txBox="1"/>
          <p:nvPr/>
        </p:nvSpPr>
        <p:spPr>
          <a:xfrm>
            <a:off x="337175" y="6918275"/>
            <a:ext cx="4315800" cy="563400"/>
          </a:xfrm>
          <a:prstGeom prst="rect">
            <a:avLst/>
          </a:prstGeom>
          <a:noFill/>
          <a:ln>
            <a:noFill/>
          </a:ln>
        </p:spPr>
        <p:txBody>
          <a:bodyPr anchorCtr="0" anchor="t" bIns="0" lIns="0" spcFirstLastPara="1" rIns="0" wrap="square" tIns="9150">
            <a:spAutoFit/>
          </a:bodyPr>
          <a:lstStyle/>
          <a:p>
            <a:pPr indent="0" lvl="0" marL="12700" marR="0" rtl="0" algn="l">
              <a:lnSpc>
                <a:spcPct val="100000"/>
              </a:lnSpc>
              <a:spcBef>
                <a:spcPts val="0"/>
              </a:spcBef>
              <a:spcAft>
                <a:spcPts val="0"/>
              </a:spcAft>
              <a:buNone/>
            </a:pPr>
            <a:r>
              <a:rPr b="1" lang="en" sz="900" u="sng">
                <a:latin typeface="Arial"/>
                <a:ea typeface="Arial"/>
                <a:cs typeface="Arial"/>
                <a:sym typeface="Arial"/>
              </a:rPr>
              <a:t>Conclusiones</a:t>
            </a:r>
            <a:r>
              <a:rPr b="1" lang="en" sz="900">
                <a:latin typeface="Arial"/>
                <a:ea typeface="Arial"/>
                <a:cs typeface="Arial"/>
                <a:sym typeface="Arial"/>
              </a:rPr>
              <a:t>: </a:t>
            </a:r>
            <a:r>
              <a:rPr lang="en" sz="900">
                <a:latin typeface="Arial"/>
                <a:ea typeface="Arial"/>
                <a:cs typeface="Arial"/>
                <a:sym typeface="Arial"/>
              </a:rPr>
              <a:t>La telemedicina fue una herramienta complementaria en el circuito de atención en contactos de tuberculosis. Presenta dificultades de implementación ya que requiere capacitación del recurso humano y tecnología para hacer viable y factible en el Sistema Público.</a:t>
            </a:r>
            <a:endParaRPr sz="900">
              <a:latin typeface="Arial"/>
              <a:ea typeface="Arial"/>
              <a:cs typeface="Arial"/>
              <a:sym typeface="Arial"/>
            </a:endParaRPr>
          </a:p>
        </p:txBody>
      </p:sp>
      <p:sp>
        <p:nvSpPr>
          <p:cNvPr id="73" name="Google Shape;73;p13"/>
          <p:cNvSpPr txBox="1"/>
          <p:nvPr/>
        </p:nvSpPr>
        <p:spPr>
          <a:xfrm>
            <a:off x="143299" y="7718850"/>
            <a:ext cx="3034500" cy="1117200"/>
          </a:xfrm>
          <a:prstGeom prst="rect">
            <a:avLst/>
          </a:prstGeom>
          <a:noFill/>
          <a:ln>
            <a:noFill/>
          </a:ln>
        </p:spPr>
        <p:txBody>
          <a:bodyPr anchorCtr="0" anchor="t" bIns="0" lIns="0" spcFirstLastPara="1" rIns="0" wrap="square" tIns="8725">
            <a:spAutoFit/>
          </a:bodyPr>
          <a:lstStyle/>
          <a:p>
            <a:pPr indent="0" lvl="0" marL="12700" rtl="0" algn="l">
              <a:lnSpc>
                <a:spcPct val="100000"/>
              </a:lnSpc>
              <a:spcBef>
                <a:spcPts val="0"/>
              </a:spcBef>
              <a:spcAft>
                <a:spcPts val="0"/>
              </a:spcAft>
              <a:buNone/>
            </a:pPr>
            <a:r>
              <a:rPr b="1" lang="en" sz="900" u="sng">
                <a:latin typeface="Arial"/>
                <a:ea typeface="Arial"/>
                <a:cs typeface="Arial"/>
                <a:sym typeface="Arial"/>
              </a:rPr>
              <a:t>Bibliografia</a:t>
            </a:r>
            <a:endParaRPr b="1" sz="900" u="sng">
              <a:latin typeface="Arial"/>
              <a:ea typeface="Arial"/>
              <a:cs typeface="Arial"/>
              <a:sym typeface="Arial"/>
            </a:endParaRPr>
          </a:p>
          <a:p>
            <a:pPr indent="0" lvl="0" marL="0" rtl="0" algn="l">
              <a:lnSpc>
                <a:spcPct val="100000"/>
              </a:lnSpc>
              <a:spcBef>
                <a:spcPts val="0"/>
              </a:spcBef>
              <a:spcAft>
                <a:spcPts val="0"/>
              </a:spcAft>
              <a:buNone/>
            </a:pPr>
            <a:r>
              <a:t/>
            </a:r>
            <a:endParaRPr b="1" sz="900" u="sng"/>
          </a:p>
          <a:p>
            <a:pPr indent="-285750" lvl="0" marL="457200" marR="317500" rtl="0" algn="l">
              <a:lnSpc>
                <a:spcPct val="100000"/>
              </a:lnSpc>
              <a:spcBef>
                <a:spcPts val="0"/>
              </a:spcBef>
              <a:spcAft>
                <a:spcPts val="0"/>
              </a:spcAft>
              <a:buSzPts val="900"/>
              <a:buFont typeface="Arial"/>
              <a:buChar char="●"/>
            </a:pPr>
            <a:r>
              <a:rPr lang="en" sz="900" u="sng">
                <a:solidFill>
                  <a:schemeClr val="hlink"/>
                </a:solidFill>
                <a:latin typeface="Arial"/>
                <a:ea typeface="Arial"/>
                <a:cs typeface="Arial"/>
                <a:sym typeface="Arial"/>
                <a:hlinkClick r:id="rId5"/>
              </a:rPr>
              <a:t>Directrices unificadas de la OMS sobre la tuberculosis (2024) </a:t>
            </a:r>
            <a:endParaRPr sz="900"/>
          </a:p>
          <a:p>
            <a:pPr indent="0" lvl="0" marL="457200" marR="317500" rtl="0" algn="l">
              <a:lnSpc>
                <a:spcPct val="100000"/>
              </a:lnSpc>
              <a:spcBef>
                <a:spcPts val="0"/>
              </a:spcBef>
              <a:spcAft>
                <a:spcPts val="0"/>
              </a:spcAft>
              <a:buNone/>
            </a:pPr>
            <a:r>
              <a:t/>
            </a:r>
            <a:endParaRPr sz="900"/>
          </a:p>
          <a:p>
            <a:pPr indent="-285750" lvl="0" marL="457200" rtl="0" algn="l">
              <a:spcBef>
                <a:spcPts val="0"/>
              </a:spcBef>
              <a:spcAft>
                <a:spcPts val="0"/>
              </a:spcAft>
              <a:buSzPts val="900"/>
              <a:buChar char="●"/>
            </a:pPr>
            <a:r>
              <a:rPr lang="en" sz="900" u="sng">
                <a:solidFill>
                  <a:schemeClr val="accent5"/>
                </a:solidFill>
                <a:hlinkClick r:id="rId6">
                  <a:extLst>
                    <a:ext uri="{A12FA001-AC4F-418D-AE19-62706E023703}">
                      <ahyp:hlinkClr val="tx"/>
                    </a:ext>
                  </a:extLst>
                </a:hlinkClick>
              </a:rPr>
              <a:t>Guía práctica de atención para el diagnóstico y tratamiento de personas con tuberculosis en el primer nivel de atención (2019) </a:t>
            </a:r>
            <a:endParaRPr sz="900">
              <a:latin typeface="Arial"/>
              <a:ea typeface="Arial"/>
              <a:cs typeface="Arial"/>
              <a:sym typeface="Arial"/>
            </a:endParaRPr>
          </a:p>
        </p:txBody>
      </p:sp>
      <p:sp>
        <p:nvSpPr>
          <p:cNvPr id="74" name="Google Shape;74;p13"/>
          <p:cNvSpPr txBox="1"/>
          <p:nvPr/>
        </p:nvSpPr>
        <p:spPr>
          <a:xfrm>
            <a:off x="3590850" y="7812750"/>
            <a:ext cx="2857500" cy="929400"/>
          </a:xfrm>
          <a:prstGeom prst="rect">
            <a:avLst/>
          </a:prstGeom>
          <a:noFill/>
          <a:ln>
            <a:noFill/>
          </a:ln>
        </p:spPr>
        <p:txBody>
          <a:bodyPr anchorCtr="0" anchor="t" bIns="91425" lIns="91425" spcFirstLastPara="1" rIns="91425" wrap="square" tIns="91425">
            <a:noAutofit/>
          </a:bodyPr>
          <a:lstStyle/>
          <a:p>
            <a:pPr indent="0" lvl="0" marL="12700" marR="1612900" rtl="0" algn="ctr">
              <a:spcBef>
                <a:spcPts val="0"/>
              </a:spcBef>
              <a:spcAft>
                <a:spcPts val="0"/>
              </a:spcAft>
              <a:buClr>
                <a:schemeClr val="dk1"/>
              </a:buClr>
              <a:buFont typeface="Arial"/>
              <a:buNone/>
            </a:pPr>
            <a:r>
              <a:rPr lang="en" sz="900">
                <a:solidFill>
                  <a:schemeClr val="dk1"/>
                </a:solidFill>
              </a:rPr>
              <a:t>Mail de contacto de Promoción y Protección de la Salud del Hospital Muñiz </a:t>
            </a:r>
            <a:r>
              <a:rPr lang="en" sz="900" u="sng">
                <a:solidFill>
                  <a:srgbClr val="0000FF"/>
                </a:solidFill>
                <a:hlinkClick r:id="rId7">
                  <a:extLst>
                    <a:ext uri="{A12FA001-AC4F-418D-AE19-62706E023703}">
                      <ahyp:hlinkClr val="tx"/>
                    </a:ext>
                  </a:extLst>
                </a:hlinkClick>
              </a:rPr>
              <a:t>muniz.promoción@Gmail.com</a:t>
            </a:r>
            <a:endParaRPr sz="900">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