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5145088"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6" autoAdjust="0"/>
    <p:restoredTop sz="94660"/>
  </p:normalViewPr>
  <p:slideViewPr>
    <p:cSldViewPr snapToGrid="0">
      <p:cViewPr varScale="1">
        <p:scale>
          <a:sx n="88" d="100"/>
          <a:sy n="88" d="100"/>
        </p:scale>
        <p:origin x="35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882" y="1496484"/>
            <a:ext cx="4373325" cy="3183467"/>
          </a:xfrm>
        </p:spPr>
        <p:txBody>
          <a:bodyPr anchor="b"/>
          <a:lstStyle>
            <a:lvl1pPr algn="ctr">
              <a:defRPr sz="3376"/>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43136" y="4802717"/>
            <a:ext cx="3858816" cy="2207683"/>
          </a:xfrm>
        </p:spPr>
        <p:txBody>
          <a:bodyPr/>
          <a:lstStyle>
            <a:lvl1pPr marL="0" indent="0" algn="ctr">
              <a:buNone/>
              <a:defRPr sz="1350"/>
            </a:lvl1pPr>
            <a:lvl2pPr marL="257266" indent="0" algn="ctr">
              <a:buNone/>
              <a:defRPr sz="1125"/>
            </a:lvl2pPr>
            <a:lvl3pPr marL="514533" indent="0" algn="ctr">
              <a:buNone/>
              <a:defRPr sz="1013"/>
            </a:lvl3pPr>
            <a:lvl4pPr marL="771799" indent="0" algn="ctr">
              <a:buNone/>
              <a:defRPr sz="900"/>
            </a:lvl4pPr>
            <a:lvl5pPr marL="1029066" indent="0" algn="ctr">
              <a:buNone/>
              <a:defRPr sz="900"/>
            </a:lvl5pPr>
            <a:lvl6pPr marL="1286332" indent="0" algn="ctr">
              <a:buNone/>
              <a:defRPr sz="900"/>
            </a:lvl6pPr>
            <a:lvl7pPr marL="1543599" indent="0" algn="ctr">
              <a:buNone/>
              <a:defRPr sz="900"/>
            </a:lvl7pPr>
            <a:lvl8pPr marL="1800865" indent="0" algn="ctr">
              <a:buNone/>
              <a:defRPr sz="900"/>
            </a:lvl8pPr>
            <a:lvl9pPr marL="2058132" indent="0" algn="ctr">
              <a:buNone/>
              <a:defRPr sz="9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6EBBCF5-6FE3-474A-9673-A274CC57ADA5}"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1619365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EBBCF5-6FE3-474A-9673-A274CC57ADA5}"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363111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1954" y="486834"/>
            <a:ext cx="1109410"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53725" y="486834"/>
            <a:ext cx="3263915"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EBBCF5-6FE3-474A-9673-A274CC57ADA5}"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345170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EBBCF5-6FE3-474A-9673-A274CC57ADA5}"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213328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1046" y="2279653"/>
            <a:ext cx="4437638" cy="3803649"/>
          </a:xfrm>
        </p:spPr>
        <p:txBody>
          <a:bodyPr anchor="b"/>
          <a:lstStyle>
            <a:lvl1pPr>
              <a:defRPr sz="3376"/>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1046" y="6119286"/>
            <a:ext cx="4437638" cy="2000249"/>
          </a:xfrm>
        </p:spPr>
        <p:txBody>
          <a:bodyPr/>
          <a:lstStyle>
            <a:lvl1pPr marL="0" indent="0">
              <a:buNone/>
              <a:defRPr sz="1350">
                <a:solidFill>
                  <a:schemeClr val="tx1"/>
                </a:solidFill>
              </a:defRPr>
            </a:lvl1pPr>
            <a:lvl2pPr marL="257266" indent="0">
              <a:buNone/>
              <a:defRPr sz="1125">
                <a:solidFill>
                  <a:schemeClr val="tx1">
                    <a:tint val="75000"/>
                  </a:schemeClr>
                </a:solidFill>
              </a:defRPr>
            </a:lvl2pPr>
            <a:lvl3pPr marL="514533" indent="0">
              <a:buNone/>
              <a:defRPr sz="1013">
                <a:solidFill>
                  <a:schemeClr val="tx1">
                    <a:tint val="75000"/>
                  </a:schemeClr>
                </a:solidFill>
              </a:defRPr>
            </a:lvl3pPr>
            <a:lvl4pPr marL="771799" indent="0">
              <a:buNone/>
              <a:defRPr sz="900">
                <a:solidFill>
                  <a:schemeClr val="tx1">
                    <a:tint val="75000"/>
                  </a:schemeClr>
                </a:solidFill>
              </a:defRPr>
            </a:lvl4pPr>
            <a:lvl5pPr marL="1029066" indent="0">
              <a:buNone/>
              <a:defRPr sz="900">
                <a:solidFill>
                  <a:schemeClr val="tx1">
                    <a:tint val="75000"/>
                  </a:schemeClr>
                </a:solidFill>
              </a:defRPr>
            </a:lvl5pPr>
            <a:lvl6pPr marL="1286332" indent="0">
              <a:buNone/>
              <a:defRPr sz="900">
                <a:solidFill>
                  <a:schemeClr val="tx1">
                    <a:tint val="75000"/>
                  </a:schemeClr>
                </a:solidFill>
              </a:defRPr>
            </a:lvl6pPr>
            <a:lvl7pPr marL="1543599" indent="0">
              <a:buNone/>
              <a:defRPr sz="900">
                <a:solidFill>
                  <a:schemeClr val="tx1">
                    <a:tint val="75000"/>
                  </a:schemeClr>
                </a:solidFill>
              </a:defRPr>
            </a:lvl7pPr>
            <a:lvl8pPr marL="1800865" indent="0">
              <a:buNone/>
              <a:defRPr sz="900">
                <a:solidFill>
                  <a:schemeClr val="tx1">
                    <a:tint val="75000"/>
                  </a:schemeClr>
                </a:solidFill>
              </a:defRPr>
            </a:lvl8pPr>
            <a:lvl9pPr marL="2058132" indent="0">
              <a:buNone/>
              <a:defRPr sz="9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6EBBCF5-6FE3-474A-9673-A274CC57ADA5}"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2925775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53725" y="2434167"/>
            <a:ext cx="2186662"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2604701" y="2434167"/>
            <a:ext cx="2186662"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6EBBCF5-6FE3-474A-9673-A274CC57ADA5}"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409806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395" y="486836"/>
            <a:ext cx="4437638"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4396" y="2241551"/>
            <a:ext cx="217661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smtClean="0"/>
              <a:t>Editar el estilo de texto del patrón</a:t>
            </a:r>
          </a:p>
        </p:txBody>
      </p:sp>
      <p:sp>
        <p:nvSpPr>
          <p:cNvPr id="4" name="Content Placeholder 3"/>
          <p:cNvSpPr>
            <a:spLocks noGrp="1"/>
          </p:cNvSpPr>
          <p:nvPr>
            <p:ph sz="half" idx="2"/>
          </p:nvPr>
        </p:nvSpPr>
        <p:spPr>
          <a:xfrm>
            <a:off x="354396" y="3340100"/>
            <a:ext cx="217661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2604701" y="2241551"/>
            <a:ext cx="218733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smtClean="0"/>
              <a:t>Editar el estilo de texto del patrón</a:t>
            </a:r>
          </a:p>
        </p:txBody>
      </p:sp>
      <p:sp>
        <p:nvSpPr>
          <p:cNvPr id="6" name="Content Placeholder 5"/>
          <p:cNvSpPr>
            <a:spLocks noGrp="1"/>
          </p:cNvSpPr>
          <p:nvPr>
            <p:ph sz="quarter" idx="4"/>
          </p:nvPr>
        </p:nvSpPr>
        <p:spPr>
          <a:xfrm>
            <a:off x="2604701" y="3340100"/>
            <a:ext cx="218733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6EBBCF5-6FE3-474A-9673-A274CC57ADA5}"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3810143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6EBBCF5-6FE3-474A-9673-A274CC57ADA5}"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210689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EBBCF5-6FE3-474A-9673-A274CC57ADA5}" type="datetimeFigureOut">
              <a:rPr lang="en-US" smtClean="0"/>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133657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187332" y="1316569"/>
            <a:ext cx="2604701" cy="6498167"/>
          </a:xfrm>
        </p:spPr>
        <p:txBody>
          <a:bodyPr/>
          <a:lstStyle>
            <a:lvl1pPr>
              <a:defRPr sz="1801"/>
            </a:lvl1pPr>
            <a:lvl2pPr>
              <a:defRPr sz="1576"/>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6EBBCF5-6FE3-474A-9673-A274CC57ADA5}"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2826453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187332" y="1316569"/>
            <a:ext cx="2604701" cy="6498167"/>
          </a:xfrm>
        </p:spPr>
        <p:txBody>
          <a:bodyPr anchor="t"/>
          <a:lstStyle>
            <a:lvl1pPr marL="0" indent="0">
              <a:buNone/>
              <a:defRPr sz="1801"/>
            </a:lvl1pPr>
            <a:lvl2pPr marL="257266" indent="0">
              <a:buNone/>
              <a:defRPr sz="1576"/>
            </a:lvl2pPr>
            <a:lvl3pPr marL="514533" indent="0">
              <a:buNone/>
              <a:defRPr sz="1350"/>
            </a:lvl3pPr>
            <a:lvl4pPr marL="771799" indent="0">
              <a:buNone/>
              <a:defRPr sz="1125"/>
            </a:lvl4pPr>
            <a:lvl5pPr marL="1029066" indent="0">
              <a:buNone/>
              <a:defRPr sz="1125"/>
            </a:lvl5pPr>
            <a:lvl6pPr marL="1286332" indent="0">
              <a:buNone/>
              <a:defRPr sz="1125"/>
            </a:lvl6pPr>
            <a:lvl7pPr marL="1543599" indent="0">
              <a:buNone/>
              <a:defRPr sz="1125"/>
            </a:lvl7pPr>
            <a:lvl8pPr marL="1800865" indent="0">
              <a:buNone/>
              <a:defRPr sz="1125"/>
            </a:lvl8pPr>
            <a:lvl9pPr marL="2058132" indent="0">
              <a:buNone/>
              <a:defRPr sz="1125"/>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6EBBCF5-6FE3-474A-9673-A274CC57ADA5}"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09A95-7CBE-49DF-918E-F6088AE001C6}" type="slidenum">
              <a:rPr lang="en-US" smtClean="0"/>
              <a:t>‹Nº›</a:t>
            </a:fld>
            <a:endParaRPr lang="en-US"/>
          </a:p>
        </p:txBody>
      </p:sp>
    </p:spTree>
    <p:extLst>
      <p:ext uri="{BB962C8B-B14F-4D97-AF65-F5344CB8AC3E}">
        <p14:creationId xmlns:p14="http://schemas.microsoft.com/office/powerpoint/2010/main" val="325052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725" y="486836"/>
            <a:ext cx="4437638"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53725" y="8475136"/>
            <a:ext cx="1157645"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86EBBCF5-6FE3-474A-9673-A274CC57ADA5}" type="datetimeFigureOut">
              <a:rPr lang="en-US" smtClean="0"/>
              <a:t>10/18/2024</a:t>
            </a:fld>
            <a:endParaRPr lang="en-US"/>
          </a:p>
        </p:txBody>
      </p:sp>
      <p:sp>
        <p:nvSpPr>
          <p:cNvPr id="5" name="Footer Placeholder 4"/>
          <p:cNvSpPr>
            <a:spLocks noGrp="1"/>
          </p:cNvSpPr>
          <p:nvPr>
            <p:ph type="ftr" sz="quarter" idx="3"/>
          </p:nvPr>
        </p:nvSpPr>
        <p:spPr>
          <a:xfrm>
            <a:off x="1704311" y="8475136"/>
            <a:ext cx="1736467"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33718" y="8475136"/>
            <a:ext cx="1157645"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67309A95-7CBE-49DF-918E-F6088AE001C6}" type="slidenum">
              <a:rPr lang="en-US" smtClean="0"/>
              <a:t>‹Nº›</a:t>
            </a:fld>
            <a:endParaRPr lang="en-US"/>
          </a:p>
        </p:txBody>
      </p:sp>
    </p:spTree>
    <p:extLst>
      <p:ext uri="{BB962C8B-B14F-4D97-AF65-F5344CB8AC3E}">
        <p14:creationId xmlns:p14="http://schemas.microsoft.com/office/powerpoint/2010/main" val="3755566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533" rtl="0" eaLnBrk="1" latinLnBrk="0" hangingPunct="1">
        <a:lnSpc>
          <a:spcPct val="90000"/>
        </a:lnSpc>
        <a:spcBef>
          <a:spcPct val="0"/>
        </a:spcBef>
        <a:buNone/>
        <a:defRPr sz="2476" kern="1200">
          <a:solidFill>
            <a:schemeClr val="tx1"/>
          </a:solidFill>
          <a:latin typeface="+mj-lt"/>
          <a:ea typeface="+mj-ea"/>
          <a:cs typeface="+mj-cs"/>
        </a:defRPr>
      </a:lvl1pPr>
    </p:titleStyle>
    <p:bodyStyle>
      <a:lvl1pPr marL="128633" indent="-128633" algn="l" defTabSz="514533" rtl="0" eaLnBrk="1" latinLnBrk="0" hangingPunct="1">
        <a:lnSpc>
          <a:spcPct val="90000"/>
        </a:lnSpc>
        <a:spcBef>
          <a:spcPts val="563"/>
        </a:spcBef>
        <a:buFont typeface="Arial" panose="020B0604020202020204" pitchFamily="34" charset="0"/>
        <a:buChar char="•"/>
        <a:defRPr sz="1576" kern="1200">
          <a:solidFill>
            <a:schemeClr val="tx1"/>
          </a:solidFill>
          <a:latin typeface="+mn-lt"/>
          <a:ea typeface="+mn-ea"/>
          <a:cs typeface="+mn-cs"/>
        </a:defRPr>
      </a:lvl1pPr>
      <a:lvl2pPr marL="385900" indent="-128633" algn="l" defTabSz="514533"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3166" indent="-128633" algn="l" defTabSz="514533"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433"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699"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9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2232"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498"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7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533" rtl="0" eaLnBrk="1" latinLnBrk="0" hangingPunct="1">
        <a:defRPr sz="1013" kern="1200">
          <a:solidFill>
            <a:schemeClr val="tx1"/>
          </a:solidFill>
          <a:latin typeface="+mn-lt"/>
          <a:ea typeface="+mn-ea"/>
          <a:cs typeface="+mn-cs"/>
        </a:defRPr>
      </a:lvl1pPr>
      <a:lvl2pPr marL="257266" algn="l" defTabSz="514533" rtl="0" eaLnBrk="1" latinLnBrk="0" hangingPunct="1">
        <a:defRPr sz="1013" kern="1200">
          <a:solidFill>
            <a:schemeClr val="tx1"/>
          </a:solidFill>
          <a:latin typeface="+mn-lt"/>
          <a:ea typeface="+mn-ea"/>
          <a:cs typeface="+mn-cs"/>
        </a:defRPr>
      </a:lvl2pPr>
      <a:lvl3pPr marL="514533" algn="l" defTabSz="514533" rtl="0" eaLnBrk="1" latinLnBrk="0" hangingPunct="1">
        <a:defRPr sz="1013" kern="1200">
          <a:solidFill>
            <a:schemeClr val="tx1"/>
          </a:solidFill>
          <a:latin typeface="+mn-lt"/>
          <a:ea typeface="+mn-ea"/>
          <a:cs typeface="+mn-cs"/>
        </a:defRPr>
      </a:lvl3pPr>
      <a:lvl4pPr marL="771799" algn="l" defTabSz="514533" rtl="0" eaLnBrk="1" latinLnBrk="0" hangingPunct="1">
        <a:defRPr sz="1013" kern="1200">
          <a:solidFill>
            <a:schemeClr val="tx1"/>
          </a:solidFill>
          <a:latin typeface="+mn-lt"/>
          <a:ea typeface="+mn-ea"/>
          <a:cs typeface="+mn-cs"/>
        </a:defRPr>
      </a:lvl4pPr>
      <a:lvl5pPr marL="1029066" algn="l" defTabSz="514533" rtl="0" eaLnBrk="1" latinLnBrk="0" hangingPunct="1">
        <a:defRPr sz="1013" kern="1200">
          <a:solidFill>
            <a:schemeClr val="tx1"/>
          </a:solidFill>
          <a:latin typeface="+mn-lt"/>
          <a:ea typeface="+mn-ea"/>
          <a:cs typeface="+mn-cs"/>
        </a:defRPr>
      </a:lvl5pPr>
      <a:lvl6pPr marL="1286332" algn="l" defTabSz="514533" rtl="0" eaLnBrk="1" latinLnBrk="0" hangingPunct="1">
        <a:defRPr sz="1013" kern="1200">
          <a:solidFill>
            <a:schemeClr val="tx1"/>
          </a:solidFill>
          <a:latin typeface="+mn-lt"/>
          <a:ea typeface="+mn-ea"/>
          <a:cs typeface="+mn-cs"/>
        </a:defRPr>
      </a:lvl6pPr>
      <a:lvl7pPr marL="1543599" algn="l" defTabSz="514533" rtl="0" eaLnBrk="1" latinLnBrk="0" hangingPunct="1">
        <a:defRPr sz="1013" kern="1200">
          <a:solidFill>
            <a:schemeClr val="tx1"/>
          </a:solidFill>
          <a:latin typeface="+mn-lt"/>
          <a:ea typeface="+mn-ea"/>
          <a:cs typeface="+mn-cs"/>
        </a:defRPr>
      </a:lvl7pPr>
      <a:lvl8pPr marL="1800865" algn="l" defTabSz="514533" rtl="0" eaLnBrk="1" latinLnBrk="0" hangingPunct="1">
        <a:defRPr sz="1013" kern="1200">
          <a:solidFill>
            <a:schemeClr val="tx1"/>
          </a:solidFill>
          <a:latin typeface="+mn-lt"/>
          <a:ea typeface="+mn-ea"/>
          <a:cs typeface="+mn-cs"/>
        </a:defRPr>
      </a:lvl8pPr>
      <a:lvl9pPr marL="2058132" algn="l" defTabSz="51453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26247" y="970872"/>
            <a:ext cx="4933950" cy="1015663"/>
          </a:xfrm>
          <a:prstGeom prst="rect">
            <a:avLst/>
          </a:prstGeom>
          <a:noFill/>
        </p:spPr>
        <p:txBody>
          <a:bodyPr wrap="square" rtlCol="0">
            <a:spAutoFit/>
          </a:bodyPr>
          <a:lstStyle/>
          <a:p>
            <a:pPr algn="just"/>
            <a:r>
              <a:rPr lang="es-AR" sz="1000" b="1" dirty="0" smtClean="0"/>
              <a:t>Introducción </a:t>
            </a:r>
            <a:r>
              <a:rPr lang="es-AR" sz="1000" b="1" dirty="0"/>
              <a:t>y objetivo</a:t>
            </a:r>
            <a:r>
              <a:rPr lang="es-AR" sz="1000" dirty="0"/>
              <a:t>: </a:t>
            </a:r>
            <a:r>
              <a:rPr lang="es-MX" sz="1000" dirty="0"/>
              <a:t>La Fibrosis Quística (FQ) es una enfermedad genética multisistémica autosómica recesiva, caracterizada por la disfunción de las glándulas de secreción exocrinas. En Argentina, el Registro Nacional de Fibrosis Quística (ReNaFQ) proporciona datos epidemiológicos sobre la enfermedad, permite el seguimiento de pacientes y habilita el acceso a los tratamientos específicos. El objetivo del presente trabajo es describir y caracterizar la situación de </a:t>
            </a:r>
            <a:r>
              <a:rPr lang="es-MX" sz="1000" dirty="0" smtClean="0"/>
              <a:t>los </a:t>
            </a:r>
            <a:r>
              <a:rPr lang="es-MX" sz="1000" dirty="0"/>
              <a:t>registros de</a:t>
            </a:r>
            <a:r>
              <a:rPr lang="es-AR" sz="1000" dirty="0"/>
              <a:t> FQ en el </a:t>
            </a:r>
            <a:r>
              <a:rPr lang="es-AR" sz="1000" dirty="0" smtClean="0"/>
              <a:t>ReNaFQ. </a:t>
            </a:r>
            <a:endParaRPr lang="en-US" sz="1000" dirty="0"/>
          </a:p>
        </p:txBody>
      </p:sp>
      <p:sp>
        <p:nvSpPr>
          <p:cNvPr id="6" name="CuadroTexto 5"/>
          <p:cNvSpPr txBox="1"/>
          <p:nvPr/>
        </p:nvSpPr>
        <p:spPr>
          <a:xfrm>
            <a:off x="4468813" y="95250"/>
            <a:ext cx="676275" cy="307777"/>
          </a:xfrm>
          <a:prstGeom prst="rect">
            <a:avLst/>
          </a:prstGeom>
          <a:noFill/>
        </p:spPr>
        <p:txBody>
          <a:bodyPr wrap="square" rtlCol="0">
            <a:spAutoFit/>
          </a:bodyPr>
          <a:lstStyle/>
          <a:p>
            <a:r>
              <a:rPr lang="en-US" sz="1400" b="1" dirty="0" smtClean="0"/>
              <a:t>P-107</a:t>
            </a:r>
            <a:endParaRPr lang="en-US" sz="1400" b="1" dirty="0"/>
          </a:p>
        </p:txBody>
      </p:sp>
      <p:sp>
        <p:nvSpPr>
          <p:cNvPr id="7" name="CuadroTexto 6"/>
          <p:cNvSpPr txBox="1"/>
          <p:nvPr/>
        </p:nvSpPr>
        <p:spPr>
          <a:xfrm>
            <a:off x="147747" y="202092"/>
            <a:ext cx="4468813" cy="461665"/>
          </a:xfrm>
          <a:prstGeom prst="rect">
            <a:avLst/>
          </a:prstGeom>
          <a:noFill/>
        </p:spPr>
        <p:txBody>
          <a:bodyPr wrap="square" rtlCol="0">
            <a:spAutoFit/>
          </a:bodyPr>
          <a:lstStyle/>
          <a:p>
            <a:pPr algn="ctr"/>
            <a:r>
              <a:rPr lang="es-AR" sz="1200" b="1" dirty="0"/>
              <a:t>Descripción de los casos de fibrosis quística notificados en el </a:t>
            </a:r>
            <a:r>
              <a:rPr lang="es-MX" sz="1200" b="1" dirty="0"/>
              <a:t>Registro Nacional de Fibrosis Quística </a:t>
            </a:r>
            <a:r>
              <a:rPr lang="es-AR" sz="1200" b="1" dirty="0"/>
              <a:t>al 01/07/2024 en Argentina</a:t>
            </a:r>
            <a:endParaRPr lang="en-US" sz="1200" b="1" dirty="0"/>
          </a:p>
        </p:txBody>
      </p:sp>
      <p:sp>
        <p:nvSpPr>
          <p:cNvPr id="10" name="Rectángulo 9"/>
          <p:cNvSpPr/>
          <p:nvPr/>
        </p:nvSpPr>
        <p:spPr>
          <a:xfrm>
            <a:off x="0" y="8228365"/>
            <a:ext cx="5145088" cy="915635"/>
          </a:xfrm>
          <a:prstGeom prst="rect">
            <a:avLst/>
          </a:prstGeom>
        </p:spPr>
        <p:txBody>
          <a:bodyPr wrap="square">
            <a:spAutoFit/>
          </a:bodyPr>
          <a:lstStyle/>
          <a:p>
            <a:pPr algn="just">
              <a:lnSpc>
                <a:spcPct val="107000"/>
              </a:lnSpc>
              <a:spcAft>
                <a:spcPts val="800"/>
              </a:spcAft>
            </a:pPr>
            <a:r>
              <a:rPr lang="es-AR" sz="1000" b="1" dirty="0">
                <a:latin typeface="Calibri" panose="020F0502020204030204" pitchFamily="34" charset="0"/>
                <a:ea typeface="Calibri" panose="020F0502020204030204" pitchFamily="34" charset="0"/>
                <a:cs typeface="Times New Roman" panose="02020603050405020304" pitchFamily="18" charset="0"/>
              </a:rPr>
              <a:t>Discusión y conclusiones:</a:t>
            </a:r>
            <a:r>
              <a:rPr lang="es-AR" sz="1000" dirty="0">
                <a:latin typeface="Calibri" panose="020F0502020204030204" pitchFamily="34" charset="0"/>
                <a:ea typeface="Calibri" panose="020F0502020204030204" pitchFamily="34" charset="0"/>
                <a:cs typeface="Times New Roman" panose="02020603050405020304" pitchFamily="18" charset="0"/>
              </a:rPr>
              <a:t> Existe un bajo diagnóstico por pesquisa neonatal por lo que resulta fundamental alertar a neonatólogos y pediatras de su carácter obligatorio. La mayoría de diagnósticos antes del primer año de vida es un dato </a:t>
            </a:r>
            <a:r>
              <a:rPr lang="es-AR" sz="1000" dirty="0" smtClean="0">
                <a:latin typeface="Calibri" panose="020F0502020204030204" pitchFamily="34" charset="0"/>
                <a:ea typeface="Calibri" panose="020F0502020204030204" pitchFamily="34" charset="0"/>
                <a:cs typeface="Times New Roman" panose="02020603050405020304" pitchFamily="18" charset="0"/>
              </a:rPr>
              <a:t>alentador, </a:t>
            </a:r>
            <a:r>
              <a:rPr lang="es-AR" sz="1000" dirty="0">
                <a:latin typeface="Calibri" panose="020F0502020204030204" pitchFamily="34" charset="0"/>
                <a:ea typeface="Calibri" panose="020F0502020204030204" pitchFamily="34" charset="0"/>
                <a:cs typeface="Times New Roman" panose="02020603050405020304" pitchFamily="18" charset="0"/>
              </a:rPr>
              <a:t>ya que el inicio temprano del tratamiento adecuado y el seguimiento ha demostrado aumentar la calidad y expectativa de vida de las personas con FQ.</a:t>
            </a:r>
            <a:endParaRPr lang="en-US" sz="10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1" name="Imagen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50" y="2614396"/>
            <a:ext cx="3068116" cy="1472696"/>
          </a:xfrm>
          <a:prstGeom prst="rect">
            <a:avLst/>
          </a:prstGeom>
        </p:spPr>
      </p:pic>
      <p:pic>
        <p:nvPicPr>
          <p:cNvPr id="12" name="Imagen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250" y="6671884"/>
            <a:ext cx="2947737" cy="1414914"/>
          </a:xfrm>
          <a:prstGeom prst="rect">
            <a:avLst/>
          </a:prstGeom>
        </p:spPr>
      </p:pic>
      <p:sp>
        <p:nvSpPr>
          <p:cNvPr id="24" name="CuadroTexto 23"/>
          <p:cNvSpPr txBox="1"/>
          <p:nvPr/>
        </p:nvSpPr>
        <p:spPr>
          <a:xfrm>
            <a:off x="145440" y="1962425"/>
            <a:ext cx="1043239" cy="253916"/>
          </a:xfrm>
          <a:prstGeom prst="rect">
            <a:avLst/>
          </a:prstGeom>
          <a:noFill/>
        </p:spPr>
        <p:txBody>
          <a:bodyPr wrap="square" rtlCol="0">
            <a:spAutoFit/>
          </a:bodyPr>
          <a:lstStyle/>
          <a:p>
            <a:r>
              <a:rPr lang="es-MX" sz="1050" b="1" dirty="0" smtClean="0"/>
              <a:t>Resultados:</a:t>
            </a:r>
            <a:endParaRPr lang="en-US" sz="1050" b="1" dirty="0"/>
          </a:p>
        </p:txBody>
      </p:sp>
      <p:sp>
        <p:nvSpPr>
          <p:cNvPr id="25" name="CuadroTexto 24"/>
          <p:cNvSpPr txBox="1"/>
          <p:nvPr/>
        </p:nvSpPr>
        <p:spPr>
          <a:xfrm>
            <a:off x="3095625" y="2357432"/>
            <a:ext cx="1964572" cy="1477328"/>
          </a:xfrm>
          <a:prstGeom prst="rect">
            <a:avLst/>
          </a:prstGeom>
          <a:noFill/>
        </p:spPr>
        <p:txBody>
          <a:bodyPr wrap="square" rtlCol="0">
            <a:spAutoFit/>
          </a:bodyPr>
          <a:lstStyle/>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1.841 </a:t>
            </a:r>
            <a:r>
              <a:rPr lang="es-AR" sz="1000" dirty="0">
                <a:latin typeface="Calibri" panose="020F0502020204030204" pitchFamily="34" charset="0"/>
                <a:ea typeface="Calibri" panose="020F0502020204030204" pitchFamily="34" charset="0"/>
                <a:cs typeface="Times New Roman" panose="02020603050405020304" pitchFamily="18" charset="0"/>
              </a:rPr>
              <a:t>registros </a:t>
            </a:r>
            <a:r>
              <a:rPr lang="es-AR" sz="1000" dirty="0" smtClean="0">
                <a:latin typeface="Calibri" panose="020F0502020204030204" pitchFamily="34" charset="0"/>
                <a:ea typeface="Calibri" panose="020F0502020204030204" pitchFamily="34" charset="0"/>
                <a:cs typeface="Times New Roman" panose="02020603050405020304" pitchFamily="18" charset="0"/>
              </a:rPr>
              <a:t>en </a:t>
            </a:r>
            <a:r>
              <a:rPr lang="es-AR" sz="1000" dirty="0">
                <a:latin typeface="Calibri" panose="020F0502020204030204" pitchFamily="34" charset="0"/>
                <a:ea typeface="Calibri" panose="020F0502020204030204" pitchFamily="34" charset="0"/>
                <a:cs typeface="Times New Roman" panose="02020603050405020304" pitchFamily="18" charset="0"/>
              </a:rPr>
              <a:t>el ReNaFQ </a:t>
            </a:r>
            <a:endParaRPr lang="es-AR" sz="1000"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7 </a:t>
            </a:r>
            <a:r>
              <a:rPr lang="es-AR" sz="1000" dirty="0">
                <a:latin typeface="Calibri" panose="020F0502020204030204" pitchFamily="34" charset="0"/>
                <a:ea typeface="Calibri" panose="020F0502020204030204" pitchFamily="34" charset="0"/>
                <a:cs typeface="Times New Roman" panose="02020603050405020304" pitchFamily="18" charset="0"/>
              </a:rPr>
              <a:t>de ellos cargados en 2024. </a:t>
            </a:r>
            <a:endParaRPr lang="es-AR" sz="1000"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80,0</a:t>
            </a:r>
            <a:r>
              <a:rPr lang="es-AR" sz="1000" dirty="0">
                <a:latin typeface="Calibri" panose="020F0502020204030204" pitchFamily="34" charset="0"/>
                <a:ea typeface="Calibri" panose="020F0502020204030204" pitchFamily="34" charset="0"/>
                <a:cs typeface="Times New Roman" panose="02020603050405020304" pitchFamily="18" charset="0"/>
              </a:rPr>
              <a:t>% (1.399) de los casos </a:t>
            </a:r>
            <a:r>
              <a:rPr lang="es-AR" sz="1000" dirty="0" smtClean="0">
                <a:latin typeface="Calibri" panose="020F0502020204030204" pitchFamily="34" charset="0"/>
                <a:ea typeface="Calibri" panose="020F0502020204030204" pitchFamily="34" charset="0"/>
                <a:cs typeface="Times New Roman" panose="02020603050405020304" pitchFamily="18" charset="0"/>
              </a:rPr>
              <a:t>fueron diagnosticados </a:t>
            </a:r>
            <a:r>
              <a:rPr lang="es-AR" sz="1000" dirty="0">
                <a:latin typeface="Calibri" panose="020F0502020204030204" pitchFamily="34" charset="0"/>
                <a:ea typeface="Calibri" panose="020F0502020204030204" pitchFamily="34" charset="0"/>
                <a:cs typeface="Times New Roman" panose="02020603050405020304" pitchFamily="18" charset="0"/>
              </a:rPr>
              <a:t>hasta los 3 </a:t>
            </a:r>
            <a:r>
              <a:rPr lang="es-AR" sz="1000" dirty="0" smtClean="0">
                <a:latin typeface="Calibri" panose="020F0502020204030204" pitchFamily="34" charset="0"/>
                <a:ea typeface="Calibri" panose="020F0502020204030204" pitchFamily="34" charset="0"/>
                <a:cs typeface="Times New Roman" panose="02020603050405020304" pitchFamily="18" charset="0"/>
              </a:rPr>
              <a:t>años. </a:t>
            </a:r>
          </a:p>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El </a:t>
            </a:r>
            <a:r>
              <a:rPr lang="es-AR" sz="1000" dirty="0">
                <a:latin typeface="Calibri" panose="020F0502020204030204" pitchFamily="34" charset="0"/>
                <a:ea typeface="Calibri" panose="020F0502020204030204" pitchFamily="34" charset="0"/>
                <a:cs typeface="Times New Roman" panose="02020603050405020304" pitchFamily="18" charset="0"/>
              </a:rPr>
              <a:t>80,8% (1.413) de los casos tienen actualmente menos de 26 años, siendo el 52,7% (971) de sexo masculino.</a:t>
            </a:r>
            <a:endParaRPr lang="en-US" sz="1000" dirty="0"/>
          </a:p>
        </p:txBody>
      </p:sp>
      <p:sp>
        <p:nvSpPr>
          <p:cNvPr id="28" name="Rectángulo 27"/>
          <p:cNvSpPr/>
          <p:nvPr/>
        </p:nvSpPr>
        <p:spPr>
          <a:xfrm>
            <a:off x="32042" y="4063171"/>
            <a:ext cx="2540502" cy="2246769"/>
          </a:xfrm>
          <a:prstGeom prst="rect">
            <a:avLst/>
          </a:prstGeom>
        </p:spPr>
        <p:txBody>
          <a:bodyPr wrap="square">
            <a:spAutoFit/>
          </a:bodyPr>
          <a:lstStyle/>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57,8</a:t>
            </a:r>
            <a:r>
              <a:rPr lang="es-AR" sz="1000" dirty="0">
                <a:latin typeface="Calibri" panose="020F0502020204030204" pitchFamily="34" charset="0"/>
                <a:ea typeface="Calibri" panose="020F0502020204030204" pitchFamily="34" charset="0"/>
                <a:cs typeface="Times New Roman" panose="02020603050405020304" pitchFamily="18" charset="0"/>
              </a:rPr>
              <a:t>% (1.065) de los casos no tiene información sobre pesquisa neonatal. </a:t>
            </a:r>
            <a:endParaRPr lang="es-AR" sz="1000"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Los </a:t>
            </a:r>
            <a:r>
              <a:rPr lang="es-AR" sz="1000" dirty="0">
                <a:latin typeface="Calibri" panose="020F0502020204030204" pitchFamily="34" charset="0"/>
                <a:ea typeface="Calibri" panose="020F0502020204030204" pitchFamily="34" charset="0"/>
                <a:cs typeface="Times New Roman" panose="02020603050405020304" pitchFamily="18" charset="0"/>
              </a:rPr>
              <a:t>motivos de sospecha diagnóstica más frecuentes fueron Síntomas respiratorios con el 45,4% (836) y Pesquisa neonatal con un 37,5% (691). </a:t>
            </a:r>
            <a:endParaRPr lang="es-AR" sz="1000"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11,6</a:t>
            </a:r>
            <a:r>
              <a:rPr lang="es-AR" sz="1000" dirty="0">
                <a:latin typeface="Calibri" panose="020F0502020204030204" pitchFamily="34" charset="0"/>
                <a:ea typeface="Calibri" panose="020F0502020204030204" pitchFamily="34" charset="0"/>
                <a:cs typeface="Times New Roman" panose="02020603050405020304" pitchFamily="18" charset="0"/>
              </a:rPr>
              <a:t>% (214) de los casos tienen pendiente el estudio </a:t>
            </a:r>
            <a:r>
              <a:rPr lang="es-AR" sz="1000" dirty="0" smtClean="0">
                <a:latin typeface="Calibri" panose="020F0502020204030204" pitchFamily="34" charset="0"/>
                <a:ea typeface="Calibri" panose="020F0502020204030204" pitchFamily="34" charset="0"/>
                <a:cs typeface="Times New Roman" panose="02020603050405020304" pitchFamily="18" charset="0"/>
              </a:rPr>
              <a:t>genético.</a:t>
            </a:r>
          </a:p>
          <a:p>
            <a:pPr marL="171450" indent="-171450" algn="just">
              <a:buFontTx/>
              <a:buChar char="-"/>
            </a:pPr>
            <a:r>
              <a:rPr lang="es-AR" sz="1000" dirty="0">
                <a:latin typeface="Calibri" panose="020F0502020204030204" pitchFamily="34" charset="0"/>
                <a:ea typeface="Calibri" panose="020F0502020204030204" pitchFamily="34" charset="0"/>
                <a:cs typeface="Times New Roman" panose="02020603050405020304" pitchFamily="18" charset="0"/>
              </a:rPr>
              <a:t>La mutación identificada con mayor frecuencia es DF508, presente en el 70,7% (1301) de los registros. </a:t>
            </a:r>
          </a:p>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14,1</a:t>
            </a:r>
            <a:r>
              <a:rPr lang="es-AR" sz="1000" dirty="0">
                <a:latin typeface="Calibri" panose="020F0502020204030204" pitchFamily="34" charset="0"/>
                <a:ea typeface="Calibri" panose="020F0502020204030204" pitchFamily="34" charset="0"/>
                <a:cs typeface="Times New Roman" panose="02020603050405020304" pitchFamily="18" charset="0"/>
              </a:rPr>
              <a:t>% (260) de los casos sin registro de fallecimiento no tiene registro de las mutaciones.</a:t>
            </a:r>
            <a:endParaRPr lang="en-US" sz="1000" dirty="0"/>
          </a:p>
        </p:txBody>
      </p:sp>
      <p:sp>
        <p:nvSpPr>
          <p:cNvPr id="30" name="CuadroTexto 29"/>
          <p:cNvSpPr txBox="1"/>
          <p:nvPr/>
        </p:nvSpPr>
        <p:spPr>
          <a:xfrm>
            <a:off x="2940121" y="6034790"/>
            <a:ext cx="2040652" cy="2246769"/>
          </a:xfrm>
          <a:prstGeom prst="rect">
            <a:avLst/>
          </a:prstGeom>
          <a:noFill/>
        </p:spPr>
        <p:txBody>
          <a:bodyPr wrap="square" rtlCol="0">
            <a:spAutoFit/>
          </a:bodyPr>
          <a:lstStyle/>
          <a:p>
            <a:pPr marL="171450" indent="-171450" algn="just">
              <a:buFontTx/>
              <a:buChar char="-"/>
            </a:pPr>
            <a:endParaRPr lang="es-AR" sz="1000"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4,9</a:t>
            </a:r>
            <a:r>
              <a:rPr lang="es-AR" sz="1000" dirty="0">
                <a:latin typeface="Calibri" panose="020F0502020204030204" pitchFamily="34" charset="0"/>
                <a:ea typeface="Calibri" panose="020F0502020204030204" pitchFamily="34" charset="0"/>
                <a:cs typeface="Times New Roman" panose="02020603050405020304" pitchFamily="18" charset="0"/>
              </a:rPr>
              <a:t>% (92)  de las personas notificadas </a:t>
            </a:r>
            <a:r>
              <a:rPr lang="es-AR" sz="1000" dirty="0" smtClean="0">
                <a:latin typeface="Calibri" panose="020F0502020204030204" pitchFamily="34" charset="0"/>
                <a:ea typeface="Calibri" panose="020F0502020204030204" pitchFamily="34" charset="0"/>
                <a:cs typeface="Times New Roman" panose="02020603050405020304" pitchFamily="18" charset="0"/>
              </a:rPr>
              <a:t>registró fallecimiento.</a:t>
            </a:r>
            <a:endParaRPr lang="es-AR" sz="10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buFontTx/>
              <a:buChar char="-"/>
            </a:pPr>
            <a:r>
              <a:rPr lang="es-AR" sz="1000" dirty="0">
                <a:latin typeface="Calibri" panose="020F0502020204030204" pitchFamily="34" charset="0"/>
                <a:ea typeface="Calibri" panose="020F0502020204030204" pitchFamily="34" charset="0"/>
                <a:cs typeface="Times New Roman" panose="02020603050405020304" pitchFamily="18" charset="0"/>
              </a:rPr>
              <a:t>80,2% de las muertes fueron hasta los 20 años de edad. </a:t>
            </a:r>
          </a:p>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1.174 </a:t>
            </a:r>
            <a:r>
              <a:rPr lang="es-AR" sz="1000" dirty="0">
                <a:latin typeface="Calibri" panose="020F0502020204030204" pitchFamily="34" charset="0"/>
                <a:ea typeface="Calibri" panose="020F0502020204030204" pitchFamily="34" charset="0"/>
                <a:cs typeface="Times New Roman" panose="02020603050405020304" pitchFamily="18" charset="0"/>
              </a:rPr>
              <a:t>pedidos de moduladores, destinados a 600 personas sin registro de defunción. </a:t>
            </a:r>
            <a:endParaRPr lang="es-AR" sz="1000"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lgn="just">
              <a:buFontTx/>
              <a:buChar char="-"/>
            </a:pPr>
            <a:r>
              <a:rPr lang="es-AR" sz="1000" dirty="0" smtClean="0">
                <a:latin typeface="Calibri" panose="020F0502020204030204" pitchFamily="34" charset="0"/>
                <a:ea typeface="Calibri" panose="020F0502020204030204" pitchFamily="34" charset="0"/>
                <a:cs typeface="Times New Roman" panose="02020603050405020304" pitchFamily="18" charset="0"/>
              </a:rPr>
              <a:t>A </a:t>
            </a:r>
            <a:r>
              <a:rPr lang="es-AR" sz="1000" dirty="0">
                <a:latin typeface="Calibri" panose="020F0502020204030204" pitchFamily="34" charset="0"/>
                <a:ea typeface="Calibri" panose="020F0502020204030204" pitchFamily="34" charset="0"/>
                <a:cs typeface="Times New Roman" panose="02020603050405020304" pitchFamily="18" charset="0"/>
              </a:rPr>
              <a:t>partir del año 2023 se registró un aumento en el pedido de moduladores relacionado a la posibilidad de solicitar la triple terapia a través del ReNaFQ</a:t>
            </a:r>
            <a:endParaRPr lang="en-US" sz="1000" dirty="0"/>
          </a:p>
        </p:txBody>
      </p:sp>
      <p:sp>
        <p:nvSpPr>
          <p:cNvPr id="38" name="CuadroTexto 37"/>
          <p:cNvSpPr txBox="1"/>
          <p:nvPr/>
        </p:nvSpPr>
        <p:spPr>
          <a:xfrm>
            <a:off x="433320" y="6291396"/>
            <a:ext cx="2412613" cy="338554"/>
          </a:xfrm>
          <a:prstGeom prst="rect">
            <a:avLst/>
          </a:prstGeom>
          <a:noFill/>
        </p:spPr>
        <p:txBody>
          <a:bodyPr wrap="square" rtlCol="0">
            <a:spAutoFit/>
          </a:bodyPr>
          <a:lstStyle/>
          <a:p>
            <a:pPr algn="ctr"/>
            <a:r>
              <a:rPr lang="es-MX" sz="800" b="1" dirty="0" smtClean="0">
                <a:solidFill>
                  <a:srgbClr val="000000">
                    <a:alpha val="100000"/>
                  </a:srgbClr>
                </a:solidFill>
                <a:latin typeface="Lora"/>
                <a:cs typeface="Lora"/>
                <a:sym typeface="Lora"/>
              </a:rPr>
              <a:t>Casos de fibrosis quística fallecidos </a:t>
            </a:r>
            <a:r>
              <a:rPr lang="es-MX" sz="800" b="1" dirty="0">
                <a:solidFill>
                  <a:srgbClr val="000000">
                    <a:alpha val="100000"/>
                  </a:srgbClr>
                </a:solidFill>
                <a:latin typeface="Lora"/>
                <a:cs typeface="Lora"/>
                <a:sym typeface="Lora"/>
              </a:rPr>
              <a:t>por año </a:t>
            </a:r>
            <a:r>
              <a:rPr lang="es-MX" sz="800" b="1" dirty="0" smtClean="0">
                <a:solidFill>
                  <a:srgbClr val="000000">
                    <a:alpha val="100000"/>
                  </a:srgbClr>
                </a:solidFill>
                <a:latin typeface="Lora"/>
                <a:cs typeface="Lora"/>
                <a:sym typeface="Lora"/>
              </a:rPr>
              <a:t>al </a:t>
            </a:r>
            <a:r>
              <a:rPr lang="es-MX" sz="800" b="1" dirty="0">
                <a:solidFill>
                  <a:srgbClr val="000000">
                    <a:alpha val="100000"/>
                  </a:srgbClr>
                </a:solidFill>
                <a:latin typeface="Lora"/>
                <a:cs typeface="Lora"/>
                <a:sym typeface="Lora"/>
              </a:rPr>
              <a:t>01/07/2024.</a:t>
            </a:r>
            <a:endParaRPr lang="en-US" sz="800" b="1" dirty="0"/>
          </a:p>
        </p:txBody>
      </p:sp>
      <p:sp>
        <p:nvSpPr>
          <p:cNvPr id="40" name="CuadroTexto 39"/>
          <p:cNvSpPr txBox="1"/>
          <p:nvPr/>
        </p:nvSpPr>
        <p:spPr>
          <a:xfrm>
            <a:off x="145440" y="2241850"/>
            <a:ext cx="2967736" cy="338554"/>
          </a:xfrm>
          <a:prstGeom prst="rect">
            <a:avLst/>
          </a:prstGeom>
          <a:noFill/>
        </p:spPr>
        <p:txBody>
          <a:bodyPr wrap="square" rtlCol="0">
            <a:spAutoFit/>
          </a:bodyPr>
          <a:lstStyle/>
          <a:p>
            <a:pPr algn="ctr"/>
            <a:r>
              <a:rPr lang="es-MX" sz="800" b="1" dirty="0" smtClean="0">
                <a:solidFill>
                  <a:srgbClr val="000000">
                    <a:alpha val="100000"/>
                  </a:srgbClr>
                </a:solidFill>
                <a:latin typeface="Lora"/>
                <a:cs typeface="Lora"/>
                <a:sym typeface="Lora"/>
              </a:rPr>
              <a:t>Casos de fibrosis quística por grupos de edad al diagnóstico y porcentaje acumulado al 01/07/2024 </a:t>
            </a:r>
            <a:endParaRPr lang="en-US" sz="800" b="1" dirty="0"/>
          </a:p>
        </p:txBody>
      </p:sp>
      <p:sp>
        <p:nvSpPr>
          <p:cNvPr id="29" name="CuadroTexto 28"/>
          <p:cNvSpPr txBox="1"/>
          <p:nvPr/>
        </p:nvSpPr>
        <p:spPr>
          <a:xfrm>
            <a:off x="2632572" y="4217929"/>
            <a:ext cx="2412613" cy="338554"/>
          </a:xfrm>
          <a:prstGeom prst="rect">
            <a:avLst/>
          </a:prstGeom>
          <a:noFill/>
        </p:spPr>
        <p:txBody>
          <a:bodyPr wrap="square" rtlCol="0">
            <a:spAutoFit/>
          </a:bodyPr>
          <a:lstStyle/>
          <a:p>
            <a:pPr algn="ctr"/>
            <a:r>
              <a:rPr lang="es-MX" sz="800" b="1" dirty="0" smtClean="0">
                <a:solidFill>
                  <a:srgbClr val="000000">
                    <a:alpha val="100000"/>
                  </a:srgbClr>
                </a:solidFill>
                <a:latin typeface="Lora"/>
                <a:cs typeface="Lora"/>
                <a:sym typeface="Lora"/>
              </a:rPr>
              <a:t>Casos de fibrosis </a:t>
            </a:r>
            <a:r>
              <a:rPr lang="es-MX" sz="800" b="1" dirty="0">
                <a:solidFill>
                  <a:srgbClr val="000000">
                    <a:alpha val="100000"/>
                  </a:srgbClr>
                </a:solidFill>
                <a:latin typeface="Lora"/>
                <a:cs typeface="Lora"/>
                <a:sym typeface="Lora"/>
              </a:rPr>
              <a:t>quística </a:t>
            </a:r>
            <a:r>
              <a:rPr lang="es-MX" sz="800" b="1" dirty="0" smtClean="0">
                <a:solidFill>
                  <a:srgbClr val="000000">
                    <a:alpha val="100000"/>
                  </a:srgbClr>
                </a:solidFill>
                <a:latin typeface="Lora"/>
                <a:cs typeface="Lora"/>
                <a:sym typeface="Lora"/>
              </a:rPr>
              <a:t>según tipo de mutación al </a:t>
            </a:r>
            <a:r>
              <a:rPr lang="es-MX" sz="800" b="1" dirty="0">
                <a:solidFill>
                  <a:srgbClr val="000000">
                    <a:alpha val="100000"/>
                  </a:srgbClr>
                </a:solidFill>
                <a:latin typeface="Lora"/>
                <a:cs typeface="Lora"/>
                <a:sym typeface="Lora"/>
              </a:rPr>
              <a:t>01/07/2024.</a:t>
            </a:r>
            <a:endParaRPr lang="en-US" sz="800" b="1" dirty="0"/>
          </a:p>
        </p:txBody>
      </p:sp>
      <p:pic>
        <p:nvPicPr>
          <p:cNvPr id="2" name="Imagen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27542" y="4457989"/>
            <a:ext cx="3622675" cy="1738884"/>
          </a:xfrm>
          <a:prstGeom prst="rect">
            <a:avLst/>
          </a:prstGeom>
        </p:spPr>
      </p:pic>
      <p:sp>
        <p:nvSpPr>
          <p:cNvPr id="3" name="CuadroTexto 2"/>
          <p:cNvSpPr txBox="1"/>
          <p:nvPr/>
        </p:nvSpPr>
        <p:spPr>
          <a:xfrm>
            <a:off x="232526" y="651438"/>
            <a:ext cx="4442242" cy="253916"/>
          </a:xfrm>
          <a:prstGeom prst="rect">
            <a:avLst/>
          </a:prstGeom>
          <a:noFill/>
        </p:spPr>
        <p:txBody>
          <a:bodyPr wrap="none" rtlCol="0">
            <a:spAutoFit/>
          </a:bodyPr>
          <a:lstStyle/>
          <a:p>
            <a:r>
              <a:rPr lang="es-AR" sz="1050" b="1" dirty="0"/>
              <a:t>Autores</a:t>
            </a:r>
            <a:r>
              <a:rPr lang="es-AR" sz="1050" dirty="0"/>
              <a:t>: Bossio, Juan Carlos; Diaz, Yamila; Mordini, Natalia; Calabrese, Carina</a:t>
            </a:r>
            <a:r>
              <a:rPr lang="es-AR" sz="1050" dirty="0" smtClean="0"/>
              <a:t>.</a:t>
            </a:r>
            <a:endParaRPr lang="en-US" sz="1050" dirty="0"/>
          </a:p>
        </p:txBody>
      </p:sp>
    </p:spTree>
    <p:extLst>
      <p:ext uri="{BB962C8B-B14F-4D97-AF65-F5344CB8AC3E}">
        <p14:creationId xmlns:p14="http://schemas.microsoft.com/office/powerpoint/2010/main" val="251957521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442</Words>
  <Application>Microsoft Office PowerPoint</Application>
  <PresentationFormat>Personalizado</PresentationFormat>
  <Paragraphs>23</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Calibri Light</vt:lpstr>
      <vt:lpstr>Lora</vt:lpstr>
      <vt:lpstr>Times New Roman</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19</cp:revision>
  <dcterms:created xsi:type="dcterms:W3CDTF">2024-10-10T13:35:05Z</dcterms:created>
  <dcterms:modified xsi:type="dcterms:W3CDTF">2024-10-18T16:13:06Z</dcterms:modified>
</cp:coreProperties>
</file>