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5145088" cy="9144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4660"/>
  </p:normalViewPr>
  <p:slideViewPr>
    <p:cSldViewPr snapToGrid="0">
      <p:cViewPr>
        <p:scale>
          <a:sx n="112" d="100"/>
          <a:sy n="112" d="100"/>
        </p:scale>
        <p:origin x="1906" y="-145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458D4BD-1EFA-4996-8D74-77DA791C3024}"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3421496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458D4BD-1EFA-4996-8D74-77DA791C3024}"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1822283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458D4BD-1EFA-4996-8D74-77DA791C3024}"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408376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458D4BD-1EFA-4996-8D74-77DA791C3024}"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123563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solidFill>
              </a:defRPr>
            </a:lvl1pPr>
            <a:lvl2pPr marL="257266" indent="0">
              <a:buNone/>
              <a:defRPr sz="1125">
                <a:solidFill>
                  <a:schemeClr val="tx1">
                    <a:tint val="75000"/>
                  </a:schemeClr>
                </a:solidFill>
              </a:defRPr>
            </a:lvl2pPr>
            <a:lvl3pPr marL="514533" indent="0">
              <a:buNone/>
              <a:defRPr sz="1013">
                <a:solidFill>
                  <a:schemeClr val="tx1">
                    <a:tint val="75000"/>
                  </a:schemeClr>
                </a:solidFill>
              </a:defRPr>
            </a:lvl3pPr>
            <a:lvl4pPr marL="771799" indent="0">
              <a:buNone/>
              <a:defRPr sz="900">
                <a:solidFill>
                  <a:schemeClr val="tx1">
                    <a:tint val="75000"/>
                  </a:schemeClr>
                </a:solidFill>
              </a:defRPr>
            </a:lvl4pPr>
            <a:lvl5pPr marL="1029066" indent="0">
              <a:buNone/>
              <a:defRPr sz="900">
                <a:solidFill>
                  <a:schemeClr val="tx1">
                    <a:tint val="75000"/>
                  </a:schemeClr>
                </a:solidFill>
              </a:defRPr>
            </a:lvl5pPr>
            <a:lvl6pPr marL="1286332" indent="0">
              <a:buNone/>
              <a:defRPr sz="900">
                <a:solidFill>
                  <a:schemeClr val="tx1">
                    <a:tint val="75000"/>
                  </a:schemeClr>
                </a:solidFill>
              </a:defRPr>
            </a:lvl6pPr>
            <a:lvl7pPr marL="1543599" indent="0">
              <a:buNone/>
              <a:defRPr sz="900">
                <a:solidFill>
                  <a:schemeClr val="tx1">
                    <a:tint val="75000"/>
                  </a:schemeClr>
                </a:solidFill>
              </a:defRPr>
            </a:lvl7pPr>
            <a:lvl8pPr marL="1800865" indent="0">
              <a:buNone/>
              <a:defRPr sz="900">
                <a:solidFill>
                  <a:schemeClr val="tx1">
                    <a:tint val="75000"/>
                  </a:schemeClr>
                </a:solidFill>
              </a:defRPr>
            </a:lvl8pPr>
            <a:lvl9pPr marL="2058132" indent="0">
              <a:buNone/>
              <a:defRPr sz="9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458D4BD-1EFA-4996-8D74-77DA791C3024}"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384412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458D4BD-1EFA-4996-8D74-77DA791C3024}" type="datetimeFigureOut">
              <a:rPr lang="es-AR" smtClean="0"/>
              <a:t>16/10/2024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235798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458D4BD-1EFA-4996-8D74-77DA791C3024}" type="datetimeFigureOut">
              <a:rPr lang="es-AR" smtClean="0"/>
              <a:t>16/10/2024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292802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458D4BD-1EFA-4996-8D74-77DA791C3024}" type="datetimeFigureOut">
              <a:rPr lang="es-AR" smtClean="0"/>
              <a:t>16/10/2024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451976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8D4BD-1EFA-4996-8D74-77DA791C3024}" type="datetimeFigureOut">
              <a:rPr lang="es-AR" smtClean="0"/>
              <a:t>16/10/2024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1566982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458D4BD-1EFA-4996-8D74-77DA791C3024}" type="datetimeFigureOut">
              <a:rPr lang="es-AR" smtClean="0"/>
              <a:t>16/10/2024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71377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458D4BD-1EFA-4996-8D74-77DA791C3024}" type="datetimeFigureOut">
              <a:rPr lang="es-AR" smtClean="0"/>
              <a:t>16/10/2024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1366C7D-0886-4FCD-9602-F64976E22462}" type="slidenum">
              <a:rPr lang="es-AR" smtClean="0"/>
              <a:t>‹Nº›</a:t>
            </a:fld>
            <a:endParaRPr lang="es-AR"/>
          </a:p>
        </p:txBody>
      </p:sp>
    </p:spTree>
    <p:extLst>
      <p:ext uri="{BB962C8B-B14F-4D97-AF65-F5344CB8AC3E}">
        <p14:creationId xmlns:p14="http://schemas.microsoft.com/office/powerpoint/2010/main" val="113340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9458D4BD-1EFA-4996-8D74-77DA791C3024}" type="datetimeFigureOut">
              <a:rPr lang="es-AR" smtClean="0"/>
              <a:t>16/10/2024</a:t>
            </a:fld>
            <a:endParaRPr lang="es-AR"/>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41366C7D-0886-4FCD-9602-F64976E22462}" type="slidenum">
              <a:rPr lang="es-AR" smtClean="0"/>
              <a:t>‹Nº›</a:t>
            </a:fld>
            <a:endParaRPr lang="es-AR"/>
          </a:p>
        </p:txBody>
      </p:sp>
    </p:spTree>
    <p:extLst>
      <p:ext uri="{BB962C8B-B14F-4D97-AF65-F5344CB8AC3E}">
        <p14:creationId xmlns:p14="http://schemas.microsoft.com/office/powerpoint/2010/main" val="3500724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52248" y="515872"/>
            <a:ext cx="4551350" cy="1077218"/>
          </a:xfrm>
          <a:prstGeom prst="rect">
            <a:avLst/>
          </a:prstGeom>
          <a:noFill/>
        </p:spPr>
        <p:txBody>
          <a:bodyPr wrap="square" rtlCol="0">
            <a:spAutoFit/>
          </a:bodyPr>
          <a:lstStyle/>
          <a:p>
            <a:pPr algn="ctr"/>
            <a:r>
              <a:rPr lang="es-AR" sz="1600" b="1" dirty="0"/>
              <a:t>IMPLEMENTACIÓN DE PROTOCOLO DE DESCONEXIÓN DE LA VENTILACIÓN MECÁNICA EN UNA UNIDAD DE CUIDADOS INTENSIVOS DE LA PROVINCIA DE BUENOS AIRES</a:t>
            </a:r>
          </a:p>
        </p:txBody>
      </p:sp>
      <p:sp>
        <p:nvSpPr>
          <p:cNvPr id="5" name="CuadroTexto 4"/>
          <p:cNvSpPr txBox="1"/>
          <p:nvPr/>
        </p:nvSpPr>
        <p:spPr>
          <a:xfrm>
            <a:off x="4096353" y="146540"/>
            <a:ext cx="768159" cy="400110"/>
          </a:xfrm>
          <a:prstGeom prst="rect">
            <a:avLst/>
          </a:prstGeom>
          <a:noFill/>
        </p:spPr>
        <p:txBody>
          <a:bodyPr wrap="none" rtlCol="0">
            <a:spAutoFit/>
          </a:bodyPr>
          <a:lstStyle/>
          <a:p>
            <a:r>
              <a:rPr lang="es-AR" sz="2000" b="1" dirty="0" smtClean="0"/>
              <a:t>P 110</a:t>
            </a:r>
            <a:endParaRPr lang="es-AR" sz="2000" b="1" dirty="0"/>
          </a:p>
        </p:txBody>
      </p:sp>
      <p:sp>
        <p:nvSpPr>
          <p:cNvPr id="3" name="Rectángulo 2"/>
          <p:cNvSpPr/>
          <p:nvPr/>
        </p:nvSpPr>
        <p:spPr>
          <a:xfrm>
            <a:off x="84083" y="1593090"/>
            <a:ext cx="4950557" cy="1938992"/>
          </a:xfrm>
          <a:prstGeom prst="rect">
            <a:avLst/>
          </a:prstGeom>
        </p:spPr>
        <p:txBody>
          <a:bodyPr wrap="square">
            <a:spAutoFit/>
          </a:bodyPr>
          <a:lstStyle/>
          <a:p>
            <a:pPr algn="just"/>
            <a:r>
              <a:rPr lang="es-AR" sz="1000" b="1" dirty="0" smtClean="0"/>
              <a:t>Introducción. </a:t>
            </a:r>
            <a:r>
              <a:rPr lang="es-AR" sz="1000" dirty="0" smtClean="0"/>
              <a:t>La </a:t>
            </a:r>
            <a:r>
              <a:rPr lang="es-AR" sz="1000" dirty="0"/>
              <a:t>desconexión de la ventilación mecánica (VM) es uno de los procedimientos más </a:t>
            </a:r>
            <a:r>
              <a:rPr lang="es-AR" sz="1000" dirty="0" smtClean="0"/>
              <a:t>frecuentes en </a:t>
            </a:r>
            <a:r>
              <a:rPr lang="es-AR" sz="1000" dirty="0"/>
              <a:t>la Unidad de Cuidados Intensivos (UCI). </a:t>
            </a:r>
            <a:r>
              <a:rPr lang="es-AR" sz="1000" dirty="0" smtClean="0"/>
              <a:t>Varios </a:t>
            </a:r>
            <a:r>
              <a:rPr lang="es-AR" sz="1000" dirty="0"/>
              <a:t>estudios han </a:t>
            </a:r>
            <a:r>
              <a:rPr lang="es-AR" sz="1000" dirty="0" smtClean="0"/>
              <a:t>informado que </a:t>
            </a:r>
            <a:r>
              <a:rPr lang="es-AR" sz="1000" dirty="0"/>
              <a:t>los protocolos de desvinculación redujeron la duración total de la </a:t>
            </a:r>
            <a:r>
              <a:rPr lang="es-AR" sz="1000" dirty="0" smtClean="0"/>
              <a:t>VM</a:t>
            </a:r>
            <a:r>
              <a:rPr lang="es-AR" sz="1000" dirty="0" smtClean="0"/>
              <a:t>, </a:t>
            </a:r>
            <a:r>
              <a:rPr lang="es-AR" sz="1000" dirty="0"/>
              <a:t>la duración del </a:t>
            </a:r>
            <a:r>
              <a:rPr lang="es-AR" sz="1000" dirty="0" smtClean="0"/>
              <a:t>destete y </a:t>
            </a:r>
            <a:r>
              <a:rPr lang="es-AR" sz="1000" dirty="0"/>
              <a:t>la duración de la estancia en la UCI sin afectar la mortalidad ni los eventos adversos. </a:t>
            </a:r>
            <a:r>
              <a:rPr lang="es-AR" sz="1000" b="1" dirty="0"/>
              <a:t>Objetivo</a:t>
            </a:r>
            <a:r>
              <a:rPr lang="es-AR" sz="1000" dirty="0"/>
              <a:t>. </a:t>
            </a:r>
            <a:r>
              <a:rPr lang="es-AR" sz="1000" dirty="0" smtClean="0"/>
              <a:t>Evaluar los </a:t>
            </a:r>
            <a:r>
              <a:rPr lang="es-AR" sz="1000" dirty="0"/>
              <a:t>resultados en cuanto a éxito y duración de la desvinculación, de un protocolo de desconexión de </a:t>
            </a:r>
            <a:r>
              <a:rPr lang="es-AR" sz="1000" dirty="0" smtClean="0"/>
              <a:t>la VM </a:t>
            </a:r>
            <a:r>
              <a:rPr lang="es-AR" sz="1000" dirty="0"/>
              <a:t>diseñado para los pacientes en Asistencia Ventilatoria Mecánica (AVM) internados en la UCI </a:t>
            </a:r>
            <a:r>
              <a:rPr lang="es-AR" sz="1000" dirty="0" smtClean="0"/>
              <a:t>del HZGA </a:t>
            </a:r>
            <a:r>
              <a:rPr lang="es-AR" sz="1000" dirty="0" err="1"/>
              <a:t>Dr</a:t>
            </a:r>
            <a:r>
              <a:rPr lang="es-AR" sz="1000" dirty="0"/>
              <a:t> A Balestrini aplicado entre marzo y junio del 2024 en comparación con el método </a:t>
            </a:r>
            <a:r>
              <a:rPr lang="es-AR" sz="1000" dirty="0" smtClean="0"/>
              <a:t>de extubación </a:t>
            </a:r>
            <a:r>
              <a:rPr lang="es-AR" sz="1000" dirty="0"/>
              <a:t>utilizado en el periodo de diciembre de 2023 a febrero de </a:t>
            </a:r>
            <a:r>
              <a:rPr lang="es-AR" sz="1000" dirty="0" smtClean="0"/>
              <a:t>2024. </a:t>
            </a:r>
            <a:r>
              <a:rPr lang="es-AR" sz="1000" b="1" dirty="0" smtClean="0"/>
              <a:t>Materiales </a:t>
            </a:r>
            <a:r>
              <a:rPr lang="es-AR" sz="1000" b="1" dirty="0"/>
              <a:t>y método. </a:t>
            </a:r>
            <a:r>
              <a:rPr lang="es-AR" sz="1000" dirty="0" smtClean="0"/>
              <a:t>Estudio observacional </a:t>
            </a:r>
            <a:r>
              <a:rPr lang="es-AR" sz="1000" dirty="0"/>
              <a:t>de tipo antes-después, llevado a cabo en el Hospital </a:t>
            </a:r>
            <a:r>
              <a:rPr lang="es-AR" sz="1000" dirty="0" err="1"/>
              <a:t>Dr</a:t>
            </a:r>
            <a:r>
              <a:rPr lang="es-AR" sz="1000" dirty="0"/>
              <a:t> Alberto Balestrini entre </a:t>
            </a:r>
            <a:r>
              <a:rPr lang="es-AR" sz="1000" dirty="0" smtClean="0"/>
              <a:t>Diciembre de </a:t>
            </a:r>
            <a:r>
              <a:rPr lang="es-AR" sz="1000" dirty="0"/>
              <a:t>2023 y </a:t>
            </a:r>
            <a:r>
              <a:rPr lang="es-AR" sz="1000" dirty="0" smtClean="0"/>
              <a:t>Junio </a:t>
            </a:r>
            <a:r>
              <a:rPr lang="es-AR" sz="1000" dirty="0"/>
              <a:t>de 2024. </a:t>
            </a:r>
            <a:r>
              <a:rPr lang="es-AR" sz="1000" dirty="0" smtClean="0"/>
              <a:t>El protocolo utilizado fue adaptado a nuestro medi</a:t>
            </a:r>
            <a:r>
              <a:rPr lang="es-AR" sz="1000" dirty="0" smtClean="0"/>
              <a:t>o basándonos en la bibliografía disponible.</a:t>
            </a:r>
            <a:endParaRPr lang="es-AR" sz="1000" dirty="0" smtClean="0"/>
          </a:p>
        </p:txBody>
      </p:sp>
      <p:sp>
        <p:nvSpPr>
          <p:cNvPr id="8" name="CuadroTexto 7"/>
          <p:cNvSpPr txBox="1"/>
          <p:nvPr/>
        </p:nvSpPr>
        <p:spPr>
          <a:xfrm>
            <a:off x="84083" y="3529414"/>
            <a:ext cx="5061005" cy="2400657"/>
          </a:xfrm>
          <a:prstGeom prst="rect">
            <a:avLst/>
          </a:prstGeom>
          <a:noFill/>
        </p:spPr>
        <p:txBody>
          <a:bodyPr wrap="square" rtlCol="0">
            <a:spAutoFit/>
          </a:bodyPr>
          <a:lstStyle/>
          <a:p>
            <a:pPr algn="just"/>
            <a:r>
              <a:rPr lang="es-AR" sz="1000" b="1" dirty="0"/>
              <a:t>Resultados</a:t>
            </a:r>
            <a:r>
              <a:rPr lang="es-AR" sz="1000" dirty="0"/>
              <a:t>. Se incluyeron 109 pacientes contando ambos grupos. El grupo 1 </a:t>
            </a:r>
            <a:r>
              <a:rPr lang="es-AR" sz="1000" dirty="0" smtClean="0"/>
              <a:t>(no implementación </a:t>
            </a:r>
            <a:r>
              <a:rPr lang="es-AR" sz="1000" dirty="0"/>
              <a:t>del protocolo n </a:t>
            </a:r>
            <a:r>
              <a:rPr lang="es-AR" sz="1000" dirty="0" smtClean="0"/>
              <a:t>58) </a:t>
            </a:r>
            <a:r>
              <a:rPr lang="es-AR" sz="1000" dirty="0"/>
              <a:t>vs grupo 2 </a:t>
            </a:r>
            <a:r>
              <a:rPr lang="es-AR" sz="1000" dirty="0" smtClean="0"/>
              <a:t>(implementación n 24) </a:t>
            </a:r>
            <a:r>
              <a:rPr lang="es-AR" sz="1000" dirty="0"/>
              <a:t>arrojó una diferencia estadísticamente significativa (p=0.008) para el éxito de </a:t>
            </a:r>
            <a:r>
              <a:rPr lang="es-AR" sz="1000" dirty="0" err="1"/>
              <a:t>extubación</a:t>
            </a:r>
            <a:r>
              <a:rPr lang="es-AR" sz="1000" dirty="0"/>
              <a:t>. Para la clasificación de la desvinculación (</a:t>
            </a:r>
            <a:r>
              <a:rPr lang="es-AR" sz="1000" dirty="0" err="1"/>
              <a:t>weaning</a:t>
            </a:r>
            <a:r>
              <a:rPr lang="es-AR" sz="1000" dirty="0"/>
              <a:t>) según el estudio de </a:t>
            </a:r>
            <a:r>
              <a:rPr lang="es-AR" sz="1000" dirty="0" err="1"/>
              <a:t>Wind</a:t>
            </a:r>
            <a:r>
              <a:rPr lang="es-AR" sz="1000" dirty="0"/>
              <a:t> no hubo </a:t>
            </a:r>
            <a:r>
              <a:rPr lang="es-AR" sz="1000" dirty="0" smtClean="0"/>
              <a:t>diferencias </a:t>
            </a:r>
            <a:r>
              <a:rPr lang="es-AR" sz="1000" dirty="0"/>
              <a:t>significativas entre grupos. </a:t>
            </a:r>
            <a:r>
              <a:rPr lang="es-AR" sz="1000" baseline="30000" dirty="0" smtClean="0"/>
              <a:t>1</a:t>
            </a:r>
          </a:p>
          <a:p>
            <a:pPr algn="just"/>
            <a:endParaRPr lang="es-AR" sz="1000" baseline="30000" dirty="0"/>
          </a:p>
          <a:p>
            <a:pPr algn="just"/>
            <a:endParaRPr lang="es-AR" sz="1000" baseline="30000" dirty="0" smtClean="0"/>
          </a:p>
          <a:p>
            <a:pPr algn="just"/>
            <a:endParaRPr lang="es-AR" sz="1000" baseline="30000" dirty="0"/>
          </a:p>
          <a:p>
            <a:pPr algn="just"/>
            <a:endParaRPr lang="es-AR" sz="1000" baseline="30000" dirty="0" smtClean="0"/>
          </a:p>
          <a:p>
            <a:pPr algn="just"/>
            <a:endParaRPr lang="es-AR" sz="1000" baseline="30000" dirty="0"/>
          </a:p>
          <a:p>
            <a:pPr algn="just"/>
            <a:endParaRPr lang="es-AR" sz="1000" baseline="30000" dirty="0" smtClean="0"/>
          </a:p>
          <a:p>
            <a:pPr algn="just"/>
            <a:endParaRPr lang="es-AR" sz="1000" baseline="30000" dirty="0"/>
          </a:p>
          <a:p>
            <a:pPr algn="just"/>
            <a:endParaRPr lang="es-AR" sz="1000" baseline="30000" dirty="0" smtClean="0"/>
          </a:p>
          <a:p>
            <a:pPr algn="just"/>
            <a:endParaRPr lang="es-AR" sz="1000" baseline="30000" dirty="0"/>
          </a:p>
          <a:p>
            <a:pPr algn="just"/>
            <a:endParaRPr lang="es-AR" sz="1000" baseline="30000" dirty="0" smtClean="0"/>
          </a:p>
          <a:p>
            <a:pPr algn="just"/>
            <a:endParaRPr lang="es-AR" sz="1000" baseline="30000" dirty="0"/>
          </a:p>
          <a:p>
            <a:pPr algn="just"/>
            <a:endParaRPr lang="es-AR" sz="1000" baseline="30000" dirty="0" smtClean="0"/>
          </a:p>
          <a:p>
            <a:pPr algn="just"/>
            <a:endParaRPr lang="es-AR" sz="1000" baseline="30000" dirty="0"/>
          </a:p>
          <a:p>
            <a:pPr algn="just"/>
            <a:endParaRPr lang="es-AR" sz="1000" baseline="30000" dirty="0" smtClean="0"/>
          </a:p>
          <a:p>
            <a:pPr algn="just"/>
            <a:endParaRPr lang="es-AR" sz="1000" baseline="30000" dirty="0" smtClean="0"/>
          </a:p>
        </p:txBody>
      </p:sp>
      <p:pic>
        <p:nvPicPr>
          <p:cNvPr id="10" name="image7.png"/>
          <p:cNvPicPr/>
          <p:nvPr/>
        </p:nvPicPr>
        <p:blipFill>
          <a:blip r:embed="rId2"/>
          <a:srcRect/>
          <a:stretch>
            <a:fillRect/>
          </a:stretch>
        </p:blipFill>
        <p:spPr>
          <a:xfrm>
            <a:off x="195939" y="4353718"/>
            <a:ext cx="4838700" cy="1362075"/>
          </a:xfrm>
          <a:prstGeom prst="rect">
            <a:avLst/>
          </a:prstGeom>
          <a:ln/>
        </p:spPr>
      </p:pic>
      <p:pic>
        <p:nvPicPr>
          <p:cNvPr id="11" name="image4.png"/>
          <p:cNvPicPr/>
          <p:nvPr/>
        </p:nvPicPr>
        <p:blipFill rotWithShape="1">
          <a:blip r:embed="rId3"/>
          <a:srcRect l="5360" t="10425"/>
          <a:stretch/>
        </p:blipFill>
        <p:spPr>
          <a:xfrm>
            <a:off x="2292824" y="6664389"/>
            <a:ext cx="2797039" cy="2329908"/>
          </a:xfrm>
          <a:prstGeom prst="rect">
            <a:avLst/>
          </a:prstGeom>
          <a:ln/>
        </p:spPr>
      </p:pic>
      <p:sp>
        <p:nvSpPr>
          <p:cNvPr id="6" name="Rectángulo 5"/>
          <p:cNvSpPr/>
          <p:nvPr/>
        </p:nvSpPr>
        <p:spPr>
          <a:xfrm>
            <a:off x="84082" y="6815684"/>
            <a:ext cx="2277298" cy="2246769"/>
          </a:xfrm>
          <a:prstGeom prst="rect">
            <a:avLst/>
          </a:prstGeom>
        </p:spPr>
        <p:txBody>
          <a:bodyPr wrap="square">
            <a:spAutoFit/>
          </a:bodyPr>
          <a:lstStyle/>
          <a:p>
            <a:pPr algn="just"/>
            <a:r>
              <a:rPr lang="es-AR" sz="1000" b="1" dirty="0"/>
              <a:t>Conclusión. </a:t>
            </a:r>
            <a:r>
              <a:rPr lang="es-AR" sz="1000" dirty="0"/>
              <a:t>Este estudio ha demostrado que la implementación de un protocolo de desconexión de la VM específico para pacientes con AVM ingresados en la UCI del HZGA Dr. A. Balestrini ha resultado en un mayor éxito de </a:t>
            </a:r>
            <a:r>
              <a:rPr lang="es-AR" sz="1000" dirty="0" err="1"/>
              <a:t>extubación</a:t>
            </a:r>
            <a:r>
              <a:rPr lang="es-AR" sz="1000" dirty="0"/>
              <a:t> en comparación con el método de </a:t>
            </a:r>
            <a:r>
              <a:rPr lang="es-AR" sz="1000" dirty="0" err="1"/>
              <a:t>extubación</a:t>
            </a:r>
            <a:r>
              <a:rPr lang="es-AR" sz="1000" dirty="0"/>
              <a:t> utilizado previamente. A través de la comparación de los resultados obtenidos entre </a:t>
            </a:r>
            <a:r>
              <a:rPr lang="es-AR" sz="1000" dirty="0" smtClean="0"/>
              <a:t>ambos grupos, </a:t>
            </a:r>
            <a:r>
              <a:rPr lang="es-AR" sz="1000" dirty="0"/>
              <a:t>se observó una diferencia estadísticamente significativa en términos de éxito del destete en el grupo protocolo.</a:t>
            </a:r>
          </a:p>
        </p:txBody>
      </p:sp>
      <p:sp>
        <p:nvSpPr>
          <p:cNvPr id="2" name="Rectángulo 1"/>
          <p:cNvSpPr/>
          <p:nvPr/>
        </p:nvSpPr>
        <p:spPr>
          <a:xfrm>
            <a:off x="84082" y="5755358"/>
            <a:ext cx="4950557" cy="1015663"/>
          </a:xfrm>
          <a:prstGeom prst="rect">
            <a:avLst/>
          </a:prstGeom>
        </p:spPr>
        <p:txBody>
          <a:bodyPr wrap="square">
            <a:spAutoFit/>
          </a:bodyPr>
          <a:lstStyle/>
          <a:p>
            <a:pPr algn="just"/>
            <a:r>
              <a:rPr lang="es-AR" sz="1000" b="1" dirty="0"/>
              <a:t>Discusión. </a:t>
            </a:r>
            <a:r>
              <a:rPr lang="es-AR" sz="1000" dirty="0"/>
              <a:t>En nuestro análisis, las variables comparadas entre los dos grupos de estudio fueron en su mayoría similares, excepto por el porcentaje de población masculina, que fue significativamente mayor en el grupo 1 </a:t>
            </a:r>
            <a:r>
              <a:rPr lang="es-AR" sz="1000" dirty="0" smtClean="0"/>
              <a:t>(81</a:t>
            </a:r>
            <a:r>
              <a:rPr lang="es-AR" sz="1000" dirty="0"/>
              <a:t>%) en comparación con el grupo 2 (50%). Esto sugiere que la mayoría de las variables no presentaron cambios significativos. Además, no se observaron diferencias significativas en la clasificación del destete según los criterios del </a:t>
            </a:r>
            <a:r>
              <a:rPr lang="es-AR" sz="1000" dirty="0" err="1"/>
              <a:t>Wind</a:t>
            </a:r>
            <a:r>
              <a:rPr lang="es-AR" sz="1000" dirty="0"/>
              <a:t> </a:t>
            </a:r>
            <a:r>
              <a:rPr lang="es-AR" sz="1000" dirty="0" err="1"/>
              <a:t>Study</a:t>
            </a:r>
            <a:r>
              <a:rPr lang="es-AR" sz="1000" dirty="0"/>
              <a:t>. </a:t>
            </a:r>
          </a:p>
        </p:txBody>
      </p:sp>
    </p:spTree>
    <p:extLst>
      <p:ext uri="{BB962C8B-B14F-4D97-AF65-F5344CB8AC3E}">
        <p14:creationId xmlns:p14="http://schemas.microsoft.com/office/powerpoint/2010/main" val="315713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1620</TotalTime>
  <Words>428</Words>
  <Application>Microsoft Office PowerPoint</Application>
  <PresentationFormat>Personalizado</PresentationFormat>
  <Paragraphs>19</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Cuenta Microsoft</cp:lastModifiedBy>
  <cp:revision>10</cp:revision>
  <dcterms:created xsi:type="dcterms:W3CDTF">2024-10-04T17:29:09Z</dcterms:created>
  <dcterms:modified xsi:type="dcterms:W3CDTF">2024-10-16T18:17:21Z</dcterms:modified>
</cp:coreProperties>
</file>