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28800425" cy="35999738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1339">
          <p15:clr>
            <a:srgbClr val="747775"/>
          </p15:clr>
        </p15:guide>
        <p15:guide id="2" pos="9071">
          <p15:clr>
            <a:srgbClr val="747775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hc6CttK+rh1fNmFTDKiIGibQdMc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>
        <p:scale>
          <a:sx n="42" d="100"/>
          <a:sy n="42" d="100"/>
        </p:scale>
        <p:origin x="42" y="-1614"/>
      </p:cViewPr>
      <p:guideLst>
        <p:guide orient="horz" pos="11339"/>
        <p:guide pos="90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057721" y="685800"/>
            <a:ext cx="27432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57400" y="685800"/>
            <a:ext cx="27432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title"/>
          </p:nvPr>
        </p:nvSpPr>
        <p:spPr>
          <a:xfrm>
            <a:off x="981732" y="3114786"/>
            <a:ext cx="26836500" cy="400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981732" y="8066317"/>
            <a:ext cx="12598200" cy="2391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t" anchorCtr="0">
            <a:normAutofit/>
          </a:bodyPr>
          <a:lstStyle>
            <a:lvl1pPr marL="457200" lvl="0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1pPr>
            <a:lvl2pPr marL="914400" lvl="1" indent="-565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○"/>
              <a:defRPr sz="5300"/>
            </a:lvl2pPr>
            <a:lvl3pPr marL="1371600" lvl="2" indent="-565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■"/>
              <a:defRPr sz="5300"/>
            </a:lvl3pPr>
            <a:lvl4pPr marL="1828800" lvl="3" indent="-565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●"/>
              <a:defRPr sz="5300"/>
            </a:lvl4pPr>
            <a:lvl5pPr marL="2286000" lvl="4" indent="-565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○"/>
              <a:defRPr sz="5300"/>
            </a:lvl5pPr>
            <a:lvl6pPr marL="2743200" lvl="5" indent="-565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■"/>
              <a:defRPr sz="5300"/>
            </a:lvl6pPr>
            <a:lvl7pPr marL="3200400" lvl="6" indent="-565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●"/>
              <a:defRPr sz="5300"/>
            </a:lvl7pPr>
            <a:lvl8pPr marL="3657600" lvl="7" indent="-565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○"/>
              <a:defRPr sz="5300"/>
            </a:lvl8pPr>
            <a:lvl9pPr marL="4114800" lvl="8" indent="-565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■"/>
              <a:defRPr sz="5300"/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body" idx="2"/>
          </p:nvPr>
        </p:nvSpPr>
        <p:spPr>
          <a:xfrm>
            <a:off x="15220157" y="8066317"/>
            <a:ext cx="12598200" cy="2391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t" anchorCtr="0">
            <a:normAutofit/>
          </a:bodyPr>
          <a:lstStyle>
            <a:lvl1pPr marL="457200" lvl="0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 sz="6200"/>
            </a:lvl1pPr>
            <a:lvl2pPr marL="914400" lvl="1" indent="-565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○"/>
              <a:defRPr sz="5300"/>
            </a:lvl2pPr>
            <a:lvl3pPr marL="1371600" lvl="2" indent="-565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■"/>
              <a:defRPr sz="5300"/>
            </a:lvl3pPr>
            <a:lvl4pPr marL="1828800" lvl="3" indent="-565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●"/>
              <a:defRPr sz="5300"/>
            </a:lvl4pPr>
            <a:lvl5pPr marL="2286000" lvl="4" indent="-565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○"/>
              <a:defRPr sz="5300"/>
            </a:lvl5pPr>
            <a:lvl6pPr marL="2743200" lvl="5" indent="-565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■"/>
              <a:defRPr sz="5300"/>
            </a:lvl6pPr>
            <a:lvl7pPr marL="3200400" lvl="6" indent="-565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●"/>
              <a:defRPr sz="5300"/>
            </a:lvl7pPr>
            <a:lvl8pPr marL="3657600" lvl="7" indent="-565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○"/>
              <a:defRPr sz="5300"/>
            </a:lvl8pPr>
            <a:lvl9pPr marL="4114800" lvl="8" indent="-565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■"/>
              <a:defRPr sz="5300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ldNum" idx="12"/>
          </p:nvPr>
        </p:nvSpPr>
        <p:spPr>
          <a:xfrm>
            <a:off x="26684906" y="32638438"/>
            <a:ext cx="1728300" cy="27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>
            <a:spLocks noGrp="1"/>
          </p:cNvSpPr>
          <p:nvPr>
            <p:ph type="title" hasCustomPrompt="1"/>
          </p:nvPr>
        </p:nvSpPr>
        <p:spPr>
          <a:xfrm>
            <a:off x="981732" y="7741907"/>
            <a:ext cx="26836500" cy="1374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200"/>
              <a:buNone/>
              <a:defRPr sz="53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200"/>
              <a:buNone/>
              <a:defRPr sz="53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200"/>
              <a:buNone/>
              <a:defRPr sz="53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200"/>
              <a:buNone/>
              <a:defRPr sz="53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200"/>
              <a:buNone/>
              <a:defRPr sz="53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200"/>
              <a:buNone/>
              <a:defRPr sz="53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200"/>
              <a:buNone/>
              <a:defRPr sz="53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200"/>
              <a:buNone/>
              <a:defRPr sz="53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200"/>
              <a:buNone/>
              <a:defRPr sz="53200"/>
            </a:lvl9pPr>
          </a:lstStyle>
          <a:p>
            <a:r>
              <a:t>xx%</a:t>
            </a:r>
          </a:p>
        </p:txBody>
      </p:sp>
      <p:sp>
        <p:nvSpPr>
          <p:cNvPr id="46" name="Google Shape;46;p12"/>
          <p:cNvSpPr txBox="1">
            <a:spLocks noGrp="1"/>
          </p:cNvSpPr>
          <p:nvPr>
            <p:ph type="body" idx="1"/>
          </p:nvPr>
        </p:nvSpPr>
        <p:spPr>
          <a:xfrm>
            <a:off x="981732" y="22062817"/>
            <a:ext cx="26836500" cy="910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t" anchorCtr="0">
            <a:normAutofit/>
          </a:bodyPr>
          <a:lstStyle>
            <a:lvl1pPr marL="457200" lvl="0" indent="-736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8000"/>
              <a:buChar char="●"/>
              <a:defRPr/>
            </a:lvl1pPr>
            <a:lvl2pPr marL="914400" lvl="1" indent="-6223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/>
            </a:lvl2pPr>
            <a:lvl3pPr marL="1371600" lvl="2" indent="-6223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/>
            </a:lvl3pPr>
            <a:lvl4pPr marL="1828800" lvl="3" indent="-6223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/>
            </a:lvl4pPr>
            <a:lvl5pPr marL="2286000" lvl="4" indent="-6223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/>
            </a:lvl5pPr>
            <a:lvl6pPr marL="2743200" lvl="5" indent="-6223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/>
            </a:lvl6pPr>
            <a:lvl7pPr marL="3200400" lvl="6" indent="-6223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/>
            </a:lvl7pPr>
            <a:lvl8pPr marL="3657600" lvl="7" indent="-6223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/>
            </a:lvl8pPr>
            <a:lvl9pPr marL="4114800" lvl="8" indent="-6223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sldNum" idx="12"/>
          </p:nvPr>
        </p:nvSpPr>
        <p:spPr>
          <a:xfrm>
            <a:off x="26684906" y="32638438"/>
            <a:ext cx="1728300" cy="27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>
            <a:spLocks noGrp="1"/>
          </p:cNvSpPr>
          <p:nvPr>
            <p:ph type="sldNum" idx="12"/>
          </p:nvPr>
        </p:nvSpPr>
        <p:spPr>
          <a:xfrm>
            <a:off x="26684906" y="32638438"/>
            <a:ext cx="1728300" cy="27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ctrTitle"/>
          </p:nvPr>
        </p:nvSpPr>
        <p:spPr>
          <a:xfrm>
            <a:off x="981759" y="5211374"/>
            <a:ext cx="26836500" cy="143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100"/>
              <a:buNone/>
              <a:defRPr sz="23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100"/>
              <a:buNone/>
              <a:defRPr sz="23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100"/>
              <a:buNone/>
              <a:defRPr sz="23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100"/>
              <a:buNone/>
              <a:defRPr sz="23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100"/>
              <a:buNone/>
              <a:defRPr sz="23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100"/>
              <a:buNone/>
              <a:defRPr sz="23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100"/>
              <a:buNone/>
              <a:defRPr sz="23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100"/>
              <a:buNone/>
              <a:defRPr sz="23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100"/>
              <a:buNone/>
              <a:defRPr sz="23100"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ubTitle" idx="1"/>
          </p:nvPr>
        </p:nvSpPr>
        <p:spPr>
          <a:xfrm>
            <a:off x="981732" y="19836395"/>
            <a:ext cx="26836500" cy="55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 sz="12400"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ldNum" idx="12"/>
          </p:nvPr>
        </p:nvSpPr>
        <p:spPr>
          <a:xfrm>
            <a:off x="26684906" y="32638438"/>
            <a:ext cx="1728300" cy="27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>
            <a:spLocks noGrp="1"/>
          </p:cNvSpPr>
          <p:nvPr>
            <p:ph type="title"/>
          </p:nvPr>
        </p:nvSpPr>
        <p:spPr>
          <a:xfrm>
            <a:off x="981732" y="15054068"/>
            <a:ext cx="26836500" cy="589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26684906" y="32638438"/>
            <a:ext cx="1728300" cy="27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981732" y="3114786"/>
            <a:ext cx="26836500" cy="400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981732" y="8066317"/>
            <a:ext cx="26836500" cy="2391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t" anchorCtr="0">
            <a:normAutofit/>
          </a:bodyPr>
          <a:lstStyle>
            <a:lvl1pPr marL="457200" lvl="0" indent="-736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8000"/>
              <a:buChar char="●"/>
              <a:defRPr/>
            </a:lvl1pPr>
            <a:lvl2pPr marL="914400" lvl="1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/>
            </a:lvl2pPr>
            <a:lvl3pPr marL="1371600" lvl="2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/>
            </a:lvl3pPr>
            <a:lvl4pPr marL="1828800" lvl="3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/>
            </a:lvl4pPr>
            <a:lvl5pPr marL="2286000" lvl="4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/>
            </a:lvl5pPr>
            <a:lvl6pPr marL="2743200" lvl="5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/>
            </a:lvl6pPr>
            <a:lvl7pPr marL="3200400" lvl="6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/>
            </a:lvl7pPr>
            <a:lvl8pPr marL="3657600" lvl="7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/>
            </a:lvl8pPr>
            <a:lvl9pPr marL="4114800" lvl="8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sldNum" idx="12"/>
          </p:nvPr>
        </p:nvSpPr>
        <p:spPr>
          <a:xfrm>
            <a:off x="26684906" y="32638438"/>
            <a:ext cx="1728300" cy="27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981732" y="3114786"/>
            <a:ext cx="26836500" cy="400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sldNum" idx="12"/>
          </p:nvPr>
        </p:nvSpPr>
        <p:spPr>
          <a:xfrm>
            <a:off x="26684906" y="32638438"/>
            <a:ext cx="1728300" cy="27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>
            <a:spLocks noGrp="1"/>
          </p:cNvSpPr>
          <p:nvPr>
            <p:ph type="title"/>
          </p:nvPr>
        </p:nvSpPr>
        <p:spPr>
          <a:xfrm>
            <a:off x="981732" y="3888714"/>
            <a:ext cx="8844000" cy="528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600"/>
              <a:buNone/>
              <a:defRPr sz="10600"/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body" idx="1"/>
          </p:nvPr>
        </p:nvSpPr>
        <p:spPr>
          <a:xfrm>
            <a:off x="981732" y="9725984"/>
            <a:ext cx="8844000" cy="2225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t" anchorCtr="0">
            <a:normAutofit/>
          </a:bodyPr>
          <a:lstStyle>
            <a:lvl1pPr marL="457200" lvl="0" indent="-565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●"/>
              <a:defRPr sz="5300"/>
            </a:lvl1pPr>
            <a:lvl2pPr marL="914400" lvl="1" indent="-565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○"/>
              <a:defRPr sz="5300"/>
            </a:lvl2pPr>
            <a:lvl3pPr marL="1371600" lvl="2" indent="-565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■"/>
              <a:defRPr sz="5300"/>
            </a:lvl3pPr>
            <a:lvl4pPr marL="1828800" lvl="3" indent="-565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●"/>
              <a:defRPr sz="5300"/>
            </a:lvl4pPr>
            <a:lvl5pPr marL="2286000" lvl="4" indent="-565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○"/>
              <a:defRPr sz="5300"/>
            </a:lvl5pPr>
            <a:lvl6pPr marL="2743200" lvl="5" indent="-565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■"/>
              <a:defRPr sz="5300"/>
            </a:lvl6pPr>
            <a:lvl7pPr marL="3200400" lvl="6" indent="-565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●"/>
              <a:defRPr sz="5300"/>
            </a:lvl7pPr>
            <a:lvl8pPr marL="3657600" lvl="7" indent="-565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○"/>
              <a:defRPr sz="5300"/>
            </a:lvl8pPr>
            <a:lvl9pPr marL="4114800" lvl="8" indent="-565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300"/>
              <a:buChar char="■"/>
              <a:defRPr sz="5300"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sldNum" idx="12"/>
          </p:nvPr>
        </p:nvSpPr>
        <p:spPr>
          <a:xfrm>
            <a:off x="26684906" y="32638438"/>
            <a:ext cx="1728300" cy="27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 txBox="1">
            <a:spLocks noGrp="1"/>
          </p:cNvSpPr>
          <p:nvPr>
            <p:ph type="title"/>
          </p:nvPr>
        </p:nvSpPr>
        <p:spPr>
          <a:xfrm>
            <a:off x="1544094" y="3150656"/>
            <a:ext cx="20056200" cy="286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21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213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213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213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213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213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213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213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300"/>
              <a:buNone/>
              <a:defRPr sz="21300"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sldNum" idx="12"/>
          </p:nvPr>
        </p:nvSpPr>
        <p:spPr>
          <a:xfrm>
            <a:off x="26684906" y="32638438"/>
            <a:ext cx="1728300" cy="27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/>
          <p:nvPr/>
        </p:nvSpPr>
        <p:spPr>
          <a:xfrm>
            <a:off x="14400000" y="-875"/>
            <a:ext cx="14400000" cy="3600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405275" tIns="405275" rIns="405275" bIns="4052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0"/>
          <p:cNvSpPr txBox="1">
            <a:spLocks noGrp="1"/>
          </p:cNvSpPr>
          <p:nvPr>
            <p:ph type="title"/>
          </p:nvPr>
        </p:nvSpPr>
        <p:spPr>
          <a:xfrm>
            <a:off x="836220" y="8631146"/>
            <a:ext cx="12740700" cy="1037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600"/>
              <a:buNone/>
              <a:defRPr sz="18600"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subTitle" idx="1"/>
          </p:nvPr>
        </p:nvSpPr>
        <p:spPr>
          <a:xfrm>
            <a:off x="836220" y="19619073"/>
            <a:ext cx="12740700" cy="86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2"/>
          </p:nvPr>
        </p:nvSpPr>
        <p:spPr>
          <a:xfrm>
            <a:off x="15557480" y="5067892"/>
            <a:ext cx="12084900" cy="258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marL="457200" lvl="0" indent="-736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8000"/>
              <a:buChar char="●"/>
              <a:defRPr/>
            </a:lvl1pPr>
            <a:lvl2pPr marL="914400" lvl="1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/>
            </a:lvl2pPr>
            <a:lvl3pPr marL="1371600" lvl="2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/>
            </a:lvl3pPr>
            <a:lvl4pPr marL="1828800" lvl="3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/>
            </a:lvl4pPr>
            <a:lvl5pPr marL="2286000" lvl="4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/>
            </a:lvl5pPr>
            <a:lvl6pPr marL="2743200" lvl="5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/>
            </a:lvl6pPr>
            <a:lvl7pPr marL="3200400" lvl="6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●"/>
              <a:defRPr/>
            </a:lvl7pPr>
            <a:lvl8pPr marL="3657600" lvl="7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○"/>
              <a:defRPr/>
            </a:lvl8pPr>
            <a:lvl9pPr marL="4114800" lvl="8" indent="-6223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sldNum" idx="12"/>
          </p:nvPr>
        </p:nvSpPr>
        <p:spPr>
          <a:xfrm>
            <a:off x="26684906" y="32638438"/>
            <a:ext cx="1728300" cy="27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981732" y="29610324"/>
            <a:ext cx="18894000" cy="4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sldNum" idx="12"/>
          </p:nvPr>
        </p:nvSpPr>
        <p:spPr>
          <a:xfrm>
            <a:off x="26684906" y="32638438"/>
            <a:ext cx="1728300" cy="27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981732" y="3114786"/>
            <a:ext cx="26836500" cy="400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400"/>
              <a:buFont typeface="Arial"/>
              <a:buNone/>
              <a:defRPr sz="1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400"/>
              <a:buFont typeface="Arial"/>
              <a:buNone/>
              <a:defRPr sz="1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400"/>
              <a:buFont typeface="Arial"/>
              <a:buNone/>
              <a:defRPr sz="1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400"/>
              <a:buFont typeface="Arial"/>
              <a:buNone/>
              <a:defRPr sz="1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400"/>
              <a:buFont typeface="Arial"/>
              <a:buNone/>
              <a:defRPr sz="1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400"/>
              <a:buFont typeface="Arial"/>
              <a:buNone/>
              <a:defRPr sz="1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400"/>
              <a:buFont typeface="Arial"/>
              <a:buNone/>
              <a:defRPr sz="1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400"/>
              <a:buFont typeface="Arial"/>
              <a:buNone/>
              <a:defRPr sz="1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400"/>
              <a:buFont typeface="Arial"/>
              <a:buNone/>
              <a:defRPr sz="1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981732" y="8066317"/>
            <a:ext cx="26836500" cy="2391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t" anchorCtr="0">
            <a:normAutofit/>
          </a:bodyPr>
          <a:lstStyle>
            <a:lvl1pPr marL="457200" marR="0" lvl="0" indent="-736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0"/>
              <a:buFont typeface="Arial"/>
              <a:buChar char="●"/>
              <a:defRPr sz="8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200"/>
              <a:buFont typeface="Arial"/>
              <a:buChar char="○"/>
              <a:defRPr sz="6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200"/>
              <a:buFont typeface="Arial"/>
              <a:buChar char="■"/>
              <a:defRPr sz="6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200"/>
              <a:buFont typeface="Arial"/>
              <a:buChar char="●"/>
              <a:defRPr sz="6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200"/>
              <a:buFont typeface="Arial"/>
              <a:buChar char="○"/>
              <a:defRPr sz="6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200"/>
              <a:buFont typeface="Arial"/>
              <a:buChar char="■"/>
              <a:defRPr sz="6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200"/>
              <a:buFont typeface="Arial"/>
              <a:buChar char="●"/>
              <a:defRPr sz="6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200"/>
              <a:buFont typeface="Arial"/>
              <a:buChar char="○"/>
              <a:defRPr sz="6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622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200"/>
              <a:buFont typeface="Arial"/>
              <a:buChar char="■"/>
              <a:defRPr sz="6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sldNum" idx="12"/>
          </p:nvPr>
        </p:nvSpPr>
        <p:spPr>
          <a:xfrm>
            <a:off x="26684906" y="32638438"/>
            <a:ext cx="1728300" cy="27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>
            <a:spLocks noGrp="1"/>
          </p:cNvSpPr>
          <p:nvPr>
            <p:ph type="title"/>
          </p:nvPr>
        </p:nvSpPr>
        <p:spPr>
          <a:xfrm>
            <a:off x="446897" y="2926089"/>
            <a:ext cx="27312730" cy="6909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400"/>
              <a:buNone/>
            </a:pPr>
            <a:br>
              <a:rPr lang="es-ES" sz="7200" dirty="0">
                <a:latin typeface="Arial"/>
                <a:ea typeface="Arial"/>
                <a:cs typeface="Arial"/>
                <a:sym typeface="Arial"/>
              </a:rPr>
            </a:br>
            <a:r>
              <a:rPr lang="es-ES" sz="72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VALIDACIÓN DEL OXÍMETRO CHECKME O2® PARA DIAGNÓSTICO DE APNEA OBSTRUCTIVA DEL SUEÑO DEL ADULTO.</a:t>
            </a:r>
            <a:br>
              <a:rPr lang="es-ES" sz="7200" dirty="0">
                <a:latin typeface="Arial"/>
                <a:ea typeface="Arial"/>
                <a:cs typeface="Arial"/>
                <a:sym typeface="Arial"/>
              </a:rPr>
            </a:br>
            <a:r>
              <a:rPr lang="es-ES" sz="3700" u="sng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Castaño Gonzalo</a:t>
            </a:r>
            <a:r>
              <a:rPr lang="es-ES" sz="37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Zicari María Cecilia, Reynoso Berenice, Reino Fabricio, Claus Murilo, Nigro Carlos Alberto. Hospital Alemán, Buenos Aires, Argentina.</a:t>
            </a:r>
            <a:br>
              <a:rPr lang="es-ES" sz="3700" dirty="0">
                <a:latin typeface="Arial"/>
                <a:ea typeface="Arial"/>
                <a:cs typeface="Arial"/>
                <a:sym typeface="Arial"/>
              </a:rPr>
            </a:br>
            <a:br>
              <a:rPr lang="es-ES" sz="2800" dirty="0">
                <a:latin typeface="Arial"/>
                <a:ea typeface="Arial"/>
                <a:cs typeface="Arial"/>
                <a:sym typeface="Arial"/>
              </a:rPr>
            </a:br>
            <a:endParaRPr sz="2800" b="1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"/>
          <p:cNvSpPr txBox="1">
            <a:spLocks noGrp="1"/>
          </p:cNvSpPr>
          <p:nvPr>
            <p:ph type="body" idx="1"/>
          </p:nvPr>
        </p:nvSpPr>
        <p:spPr>
          <a:xfrm>
            <a:off x="-43910" y="9296399"/>
            <a:ext cx="14543688" cy="26697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</a:pPr>
            <a:endParaRPr lang="es-ES" sz="3900" b="1" dirty="0">
              <a:solidFill>
                <a:schemeClr val="dk1"/>
              </a:solidFill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</a:pPr>
            <a:r>
              <a:rPr lang="es-ES" sz="3000" b="1" dirty="0">
                <a:solidFill>
                  <a:schemeClr val="dk1"/>
                </a:solidFill>
              </a:rPr>
              <a:t>Introducción y objetivo:</a:t>
            </a:r>
            <a:r>
              <a:rPr lang="es-ES" sz="3000" dirty="0">
                <a:solidFill>
                  <a:schemeClr val="dk1"/>
                </a:solidFill>
              </a:rPr>
              <a:t> </a:t>
            </a: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200"/>
              <a:buNone/>
            </a:pPr>
            <a:r>
              <a:rPr lang="es-ES" sz="3000" dirty="0">
                <a:solidFill>
                  <a:schemeClr val="dk1"/>
                </a:solidFill>
              </a:rPr>
              <a:t>El objetivo del estudio fue evaluar la exactitud de un novedoso oxímetro de pulso de muñeca (Checkme O2®-CO2) para diagnosticar la AOS del adulto. </a:t>
            </a:r>
            <a:endParaRPr sz="3000" dirty="0"/>
          </a:p>
          <a:p>
            <a:pPr marL="0" lvl="0" indent="0" algn="just" rtl="0">
              <a:lnSpc>
                <a:spcPct val="115000"/>
              </a:lnSpc>
              <a:spcBef>
                <a:spcPts val="5300"/>
              </a:spcBef>
              <a:spcAft>
                <a:spcPts val="0"/>
              </a:spcAft>
              <a:buSzPts val="6200"/>
              <a:buNone/>
            </a:pPr>
            <a:r>
              <a:rPr lang="es-ES" sz="3000" b="1" dirty="0">
                <a:solidFill>
                  <a:schemeClr val="dk1"/>
                </a:solidFill>
              </a:rPr>
              <a:t>Material y método: </a:t>
            </a:r>
          </a:p>
          <a:p>
            <a:pPr marL="0" lvl="0" indent="0" algn="just" rtl="0">
              <a:lnSpc>
                <a:spcPct val="115000"/>
              </a:lnSpc>
              <a:spcBef>
                <a:spcPts val="5300"/>
              </a:spcBef>
              <a:spcAft>
                <a:spcPts val="0"/>
              </a:spcAft>
              <a:buSzPts val="6200"/>
              <a:buNone/>
            </a:pPr>
            <a:r>
              <a:rPr lang="es-ES" sz="3000" dirty="0">
                <a:solidFill>
                  <a:schemeClr val="dk1"/>
                </a:solidFill>
              </a:rPr>
              <a:t>Estudio observacional y prospectivo. Se incluyeron pacientes adultos que se hicieron una polisomnografía en el laboratorio de sueño (PSG) y simultáneamente usaron el oxímetro CO2. Se excluyeron las </a:t>
            </a:r>
            <a:r>
              <a:rPr lang="es-ES" sz="3000" dirty="0" err="1">
                <a:solidFill>
                  <a:schemeClr val="dk1"/>
                </a:solidFill>
              </a:rPr>
              <a:t>PSGs</a:t>
            </a:r>
            <a:r>
              <a:rPr lang="es-ES" sz="3000" dirty="0">
                <a:solidFill>
                  <a:schemeClr val="dk1"/>
                </a:solidFill>
              </a:rPr>
              <a:t> con tiempo total de sueño menor a 180 min., titulaciones con CPAP, tiempo total de registro del CO2 menor a 240 min y más del 5% de artefactos en la saturación pulsada de oxígeno (SpO2) en cualquiera de los oxímetros. AOS se definió como un índice apnea/hipopnea (IAH) ≥ 5 eventos/h. Las variables del CO2 analizadas mediante un programa de computación fueron el índice de desaturaciones de O2 ≥ 3% (IDO3) y el indicador multiparamétrico de SpO2 (IMp-SpO2) que incluyó el IDO2/3/4 promedio de toda la noche, número de DO3/4 en ventanas móviles de 5 a 60 min. y el percentil 95% del desvío estándar de la SpO2. Se calcularon sensibilidad (S), especificidad (E) y razones de probabilidad positiva/negativa (RP+/-) del IDO3 e IMp-SpO2. </a:t>
            </a:r>
            <a:endParaRPr sz="3000" dirty="0">
              <a:solidFill>
                <a:schemeClr val="dk1"/>
              </a:solidFill>
            </a:endParaRPr>
          </a:p>
        </p:txBody>
      </p:sp>
      <p:sp>
        <p:nvSpPr>
          <p:cNvPr id="56" name="Google Shape;56;p1"/>
          <p:cNvSpPr txBox="1">
            <a:spLocks noGrp="1"/>
          </p:cNvSpPr>
          <p:nvPr>
            <p:ph type="body" idx="2"/>
          </p:nvPr>
        </p:nvSpPr>
        <p:spPr>
          <a:xfrm>
            <a:off x="14400225" y="9835681"/>
            <a:ext cx="14400200" cy="26158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05275" tIns="405275" rIns="405275" bIns="405275" anchor="t" anchorCtr="0">
            <a:normAutofit/>
          </a:bodyPr>
          <a:lstStyle/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s-ES" sz="3000" b="1" dirty="0">
                <a:solidFill>
                  <a:schemeClr val="dk1"/>
                </a:solidFill>
              </a:rPr>
              <a:t>Resultados: </a:t>
            </a:r>
            <a:endParaRPr sz="3000" dirty="0"/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s-ES" sz="3000" dirty="0">
                <a:solidFill>
                  <a:schemeClr val="dk1"/>
                </a:solidFill>
              </a:rPr>
              <a:t>445 sujetos fueron seleccionados (174 mujeres); edad, IMC e IAH medianos fueron de 53 años, 28.7 kg/m2 y 15 eventos/h.  S, E, RP+/- fueron: IDO3 (&gt; 9 eventos/h): 84%,  94.4%, 15 y 0.17; IM-SpO2 presente: 93%,  91%, 10 y 0.08. </a:t>
            </a:r>
            <a:endParaRPr sz="30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sz="39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sz="39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sz="39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sz="39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sz="39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sz="39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sz="39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sz="3900" b="1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sz="3900" b="1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sz="3900" b="1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sz="3900" b="1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sz="3900" b="1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lang="es-ES" sz="3000" b="1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lang="es-ES" sz="3000" b="1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lang="es-ES" sz="3000" b="1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lang="es-ES" sz="3000" b="1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lang="es-ES" sz="3000" b="1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lang="es-ES" sz="3000" b="1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lang="es-ES" sz="3000" b="1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lang="es-ES" sz="3000" b="1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lang="es-ES" sz="3000" b="1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s-ES" sz="3000" b="1" dirty="0">
                <a:solidFill>
                  <a:schemeClr val="dk1"/>
                </a:solidFill>
              </a:rPr>
              <a:t>Discusión y conclusiones: </a:t>
            </a: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s-ES" sz="3000" dirty="0">
                <a:solidFill>
                  <a:schemeClr val="dk1"/>
                </a:solidFill>
              </a:rPr>
              <a:t>En </a:t>
            </a:r>
            <a:r>
              <a:rPr lang="es-ES" sz="3000" dirty="0">
                <a:solidFill>
                  <a:schemeClr val="dk1"/>
                </a:solidFill>
                <a:latin typeface="+mj-lt"/>
              </a:rPr>
              <a:t>pacientes con moderado a alto pretest clínico para AOS, el IMp-SpO2 calculado mediante un programa propietario con los datos almacenados en el CO2, mostró una exactitud del 92% para diagnosticar AOS del adulto. El IDO3 tradicional tuvo un desempeño diagnóstico menor (86.5%).</a:t>
            </a:r>
          </a:p>
          <a:p>
            <a:pPr marL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br>
              <a:rPr lang="es-ES" sz="3000" dirty="0">
                <a:solidFill>
                  <a:schemeClr val="dk1"/>
                </a:solidFill>
              </a:rPr>
            </a:br>
            <a:endParaRPr sz="3000" dirty="0">
              <a:solidFill>
                <a:schemeClr val="dk1"/>
              </a:solidFill>
            </a:endParaRPr>
          </a:p>
        </p:txBody>
      </p:sp>
      <p:pic>
        <p:nvPicPr>
          <p:cNvPr id="57" name="Google Shape;57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4950" y="453925"/>
            <a:ext cx="8859676" cy="173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79102" y="5835"/>
            <a:ext cx="6944759" cy="2482062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"/>
          <p:cNvSpPr txBox="1"/>
          <p:nvPr/>
        </p:nvSpPr>
        <p:spPr>
          <a:xfrm>
            <a:off x="25795968" y="254547"/>
            <a:ext cx="3004457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8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P-111</a:t>
            </a:r>
            <a:endParaRPr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3813374-D8A2-D042-8C2B-126A0542E17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2739" y="20417456"/>
            <a:ext cx="12080193" cy="7570254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01C83D53-BEF3-C339-6803-BDD9E671223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811273" y="17999869"/>
            <a:ext cx="8651230" cy="782730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DC8FFD0-C2A6-6F36-F49B-5E9D3BB614E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5075" y="29413420"/>
            <a:ext cx="13416406" cy="4209069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E280622B-A038-E90C-768F-8749E3B9B6B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811273" y="13018159"/>
            <a:ext cx="12948354" cy="4999666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A8DD138D-8208-63EC-B459-8B19FC21109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4677448" y="29413420"/>
            <a:ext cx="13945307" cy="467144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393</Words>
  <Application>Microsoft Office PowerPoint</Application>
  <PresentationFormat>Personalizado</PresentationFormat>
  <Paragraphs>33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 VALIDACIÓN DEL OXÍMETRO CHECKME O2® PARA DIAGNÓSTICO DE APNEA OBSTRUCTIVA DEL SUEÑO DEL ADULTO. Castaño Gonzalo, Zicari María Cecilia, Reynoso Berenice, Reino Fabricio, Claus Murilo, Nigro Carlos Alberto. Hospital Alemán, Buenos Aires, Argentina.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Gonzalo Castaño</dc:creator>
  <cp:lastModifiedBy>Usuario</cp:lastModifiedBy>
  <cp:revision>2</cp:revision>
  <dcterms:modified xsi:type="dcterms:W3CDTF">2024-10-19T01:26:09Z</dcterms:modified>
</cp:coreProperties>
</file>