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5" r:id="rId1"/>
  </p:sldMasterIdLst>
  <p:sldIdLst>
    <p:sldId id="256" r:id="rId2"/>
  </p:sldIdLst>
  <p:sldSz cx="5143500" cy="91440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>
        <p:scale>
          <a:sx n="69" d="100"/>
          <a:sy n="69" d="100"/>
        </p:scale>
        <p:origin x="21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4762" y="-11290"/>
            <a:ext cx="5158015" cy="9166580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5960" y="3206046"/>
            <a:ext cx="3277529" cy="2195069"/>
          </a:xfrm>
        </p:spPr>
        <p:txBody>
          <a:bodyPr anchor="b">
            <a:noAutofit/>
          </a:bodyPr>
          <a:lstStyle>
            <a:lvl1pPr algn="r">
              <a:defRPr sz="3038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5960" y="5401113"/>
            <a:ext cx="3277529" cy="146253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09/10/2024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128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812800"/>
            <a:ext cx="3570589" cy="4538133"/>
          </a:xfrm>
        </p:spPr>
        <p:txBody>
          <a:bodyPr anchor="ctr">
            <a:normAutofit/>
          </a:bodyPr>
          <a:lstStyle>
            <a:lvl1pPr algn="l">
              <a:defRPr sz="2475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5960533"/>
            <a:ext cx="3570589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101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09/10/2024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4365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73" y="812800"/>
            <a:ext cx="3415602" cy="4030133"/>
          </a:xfrm>
        </p:spPr>
        <p:txBody>
          <a:bodyPr anchor="ctr">
            <a:normAutofit/>
          </a:bodyPr>
          <a:lstStyle>
            <a:lvl1pPr algn="l">
              <a:defRPr sz="2475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19354" y="4842933"/>
            <a:ext cx="3048640" cy="508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57175" indent="0">
              <a:buFontTx/>
              <a:buNone/>
              <a:defRPr/>
            </a:lvl2pPr>
            <a:lvl3pPr marL="514350" indent="0">
              <a:buFontTx/>
              <a:buNone/>
              <a:defRPr/>
            </a:lvl3pPr>
            <a:lvl4pPr marL="771525" indent="0">
              <a:buFontTx/>
              <a:buNone/>
              <a:defRPr/>
            </a:lvl4pPr>
            <a:lvl5pPr marL="10287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899" y="5960533"/>
            <a:ext cx="3570590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101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09/10/2024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271525" y="1053838"/>
            <a:ext cx="257242" cy="779701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/>
          <a:p>
            <a:pPr lvl="0"/>
            <a:r>
              <a:rPr lang="en-US" sz="45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95581" y="3848742"/>
            <a:ext cx="257242" cy="779701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/>
          <a:p>
            <a:pPr lvl="0"/>
            <a:r>
              <a:rPr lang="en-US" sz="45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5051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2575984"/>
            <a:ext cx="3570590" cy="3460613"/>
          </a:xfrm>
        </p:spPr>
        <p:txBody>
          <a:bodyPr anchor="b">
            <a:normAutofit/>
          </a:bodyPr>
          <a:lstStyle>
            <a:lvl1pPr algn="l">
              <a:defRPr sz="2475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899" y="6036597"/>
            <a:ext cx="3570590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01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09/10/2024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2376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73" y="812800"/>
            <a:ext cx="3415602" cy="4030133"/>
          </a:xfrm>
        </p:spPr>
        <p:txBody>
          <a:bodyPr anchor="ctr">
            <a:normAutofit/>
          </a:bodyPr>
          <a:lstStyle>
            <a:lvl1pPr algn="l">
              <a:defRPr sz="2475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42898" y="5350933"/>
            <a:ext cx="3570590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FontTx/>
              <a:buNone/>
              <a:defRPr/>
            </a:lvl2pPr>
            <a:lvl3pPr marL="514350" indent="0">
              <a:buFontTx/>
              <a:buNone/>
              <a:defRPr/>
            </a:lvl3pPr>
            <a:lvl4pPr marL="771525" indent="0">
              <a:buFontTx/>
              <a:buNone/>
              <a:defRPr/>
            </a:lvl4pPr>
            <a:lvl5pPr marL="10287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899" y="6036597"/>
            <a:ext cx="3570590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01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09/10/2024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271525" y="1053838"/>
            <a:ext cx="257242" cy="779701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/>
          <a:p>
            <a:pPr lvl="0"/>
            <a:r>
              <a:rPr lang="en-US" sz="45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95581" y="3848742"/>
            <a:ext cx="257242" cy="779701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/>
          <a:p>
            <a:pPr lvl="0"/>
            <a:r>
              <a:rPr lang="en-US" sz="45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68660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415" y="812800"/>
            <a:ext cx="3567074" cy="4030133"/>
          </a:xfrm>
        </p:spPr>
        <p:txBody>
          <a:bodyPr anchor="ctr">
            <a:normAutofit/>
          </a:bodyPr>
          <a:lstStyle>
            <a:lvl1pPr algn="l">
              <a:defRPr sz="2475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42898" y="5350933"/>
            <a:ext cx="3570590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350">
                <a:solidFill>
                  <a:schemeClr val="accent1"/>
                </a:solidFill>
              </a:defRPr>
            </a:lvl1pPr>
            <a:lvl2pPr marL="257175" indent="0">
              <a:buFontTx/>
              <a:buNone/>
              <a:defRPr/>
            </a:lvl2pPr>
            <a:lvl3pPr marL="514350" indent="0">
              <a:buFontTx/>
              <a:buNone/>
              <a:defRPr/>
            </a:lvl3pPr>
            <a:lvl4pPr marL="771525" indent="0">
              <a:buFontTx/>
              <a:buNone/>
              <a:defRPr/>
            </a:lvl4pPr>
            <a:lvl5pPr marL="10287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899" y="6036597"/>
            <a:ext cx="3570590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01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09/10/2024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4900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09/10/2024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1421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62238" y="812801"/>
            <a:ext cx="550582" cy="7001935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812801"/>
            <a:ext cx="2922202" cy="700193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09/10/2024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7783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09/10/2024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3775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3601158"/>
            <a:ext cx="3570590" cy="2435441"/>
          </a:xfrm>
        </p:spPr>
        <p:txBody>
          <a:bodyPr anchor="b"/>
          <a:lstStyle>
            <a:lvl1pPr algn="l">
              <a:defRPr sz="225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899" y="6036597"/>
            <a:ext cx="3570590" cy="1147200"/>
          </a:xfrm>
        </p:spPr>
        <p:txBody>
          <a:bodyPr anchor="t"/>
          <a:lstStyle>
            <a:lvl1pPr marL="0" indent="0" algn="l">
              <a:buNone/>
              <a:defRPr sz="112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09/10/2024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6022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812800"/>
            <a:ext cx="3570589" cy="176106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880785"/>
            <a:ext cx="1737061" cy="5174363"/>
          </a:xfrm>
        </p:spPr>
        <p:txBody>
          <a:bodyPr>
            <a:normAutofit/>
          </a:bodyPr>
          <a:lstStyle>
            <a:lvl1pPr>
              <a:defRPr sz="1013"/>
            </a:lvl1pPr>
            <a:lvl2pPr>
              <a:defRPr sz="900"/>
            </a:lvl2pPr>
            <a:lvl3pPr>
              <a:defRPr sz="788"/>
            </a:lvl3pPr>
            <a:lvl4pPr>
              <a:defRPr sz="675"/>
            </a:lvl4pPr>
            <a:lvl5pPr>
              <a:defRPr sz="675"/>
            </a:lvl5pPr>
            <a:lvl6pPr>
              <a:defRPr sz="675"/>
            </a:lvl6pPr>
            <a:lvl7pPr>
              <a:defRPr sz="675"/>
            </a:lvl7pPr>
            <a:lvl8pPr>
              <a:defRPr sz="675"/>
            </a:lvl8pPr>
            <a:lvl9pPr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6427" y="2880787"/>
            <a:ext cx="1737062" cy="5174364"/>
          </a:xfrm>
        </p:spPr>
        <p:txBody>
          <a:bodyPr>
            <a:normAutofit/>
          </a:bodyPr>
          <a:lstStyle>
            <a:lvl1pPr>
              <a:defRPr sz="1013"/>
            </a:lvl1pPr>
            <a:lvl2pPr>
              <a:defRPr sz="900"/>
            </a:lvl2pPr>
            <a:lvl3pPr>
              <a:defRPr sz="788"/>
            </a:lvl3pPr>
            <a:lvl4pPr>
              <a:defRPr sz="675"/>
            </a:lvl4pPr>
            <a:lvl5pPr>
              <a:defRPr sz="675"/>
            </a:lvl5pPr>
            <a:lvl6pPr>
              <a:defRPr sz="675"/>
            </a:lvl6pPr>
            <a:lvl7pPr>
              <a:defRPr sz="675"/>
            </a:lvl7pPr>
            <a:lvl8pPr>
              <a:defRPr sz="675"/>
            </a:lvl8pPr>
            <a:lvl9pPr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09/10/2024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8458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812800"/>
            <a:ext cx="3570589" cy="1761067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899" y="2881311"/>
            <a:ext cx="1738503" cy="768349"/>
          </a:xfrm>
        </p:spPr>
        <p:txBody>
          <a:bodyPr anchor="b">
            <a:noAutofit/>
          </a:bodyPr>
          <a:lstStyle>
            <a:lvl1pPr marL="0" indent="0">
              <a:buNone/>
              <a:defRPr sz="1350" b="0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899" y="3649662"/>
            <a:ext cx="1738503" cy="4405489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74985" y="2881311"/>
            <a:ext cx="1738503" cy="768349"/>
          </a:xfrm>
        </p:spPr>
        <p:txBody>
          <a:bodyPr anchor="b">
            <a:noAutofit/>
          </a:bodyPr>
          <a:lstStyle>
            <a:lvl1pPr marL="0" indent="0">
              <a:buNone/>
              <a:defRPr sz="1350" b="0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74985" y="3649662"/>
            <a:ext cx="1738503" cy="4405489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09/10/2024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9399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812800"/>
            <a:ext cx="3570589" cy="176106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09/10/2024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9202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09/10/2024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7314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998139"/>
            <a:ext cx="1569477" cy="1704621"/>
          </a:xfrm>
        </p:spPr>
        <p:txBody>
          <a:bodyPr anchor="b">
            <a:normAutofit/>
          </a:bodyPr>
          <a:lstStyle>
            <a:lvl1pPr>
              <a:defRPr sz="112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8842" y="686567"/>
            <a:ext cx="1904646" cy="736858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3702759"/>
            <a:ext cx="1569477" cy="3445932"/>
          </a:xfrm>
        </p:spPr>
        <p:txBody>
          <a:bodyPr>
            <a:normAutofit/>
          </a:bodyPr>
          <a:lstStyle>
            <a:lvl1pPr marL="0" indent="0">
              <a:buNone/>
              <a:defRPr sz="788"/>
            </a:lvl1pPr>
            <a:lvl2pPr marL="192881" indent="0">
              <a:buNone/>
              <a:defRPr sz="591"/>
            </a:lvl2pPr>
            <a:lvl3pPr marL="385763" indent="0">
              <a:buNone/>
              <a:defRPr sz="506"/>
            </a:lvl3pPr>
            <a:lvl4pPr marL="578644" indent="0">
              <a:buNone/>
              <a:defRPr sz="422"/>
            </a:lvl4pPr>
            <a:lvl5pPr marL="771525" indent="0">
              <a:buNone/>
              <a:defRPr sz="422"/>
            </a:lvl5pPr>
            <a:lvl6pPr marL="964406" indent="0">
              <a:buNone/>
              <a:defRPr sz="422"/>
            </a:lvl6pPr>
            <a:lvl7pPr marL="1157288" indent="0">
              <a:buNone/>
              <a:defRPr sz="422"/>
            </a:lvl7pPr>
            <a:lvl8pPr marL="1350169" indent="0">
              <a:buNone/>
              <a:defRPr sz="422"/>
            </a:lvl8pPr>
            <a:lvl9pPr marL="1543050" indent="0">
              <a:buNone/>
              <a:defRPr sz="42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09/10/2024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1381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400800"/>
            <a:ext cx="3570589" cy="755651"/>
          </a:xfrm>
        </p:spPr>
        <p:txBody>
          <a:bodyPr anchor="b">
            <a:normAutofit/>
          </a:bodyPr>
          <a:lstStyle>
            <a:lvl1pPr algn="l">
              <a:defRPr sz="135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2900" y="812800"/>
            <a:ext cx="3570589" cy="5127624"/>
          </a:xfrm>
        </p:spPr>
        <p:txBody>
          <a:bodyPr anchor="t">
            <a:normAutofit/>
          </a:bodyPr>
          <a:lstStyle>
            <a:lvl1pPr marL="0" indent="0" algn="ctr">
              <a:buNone/>
              <a:defRPr sz="900"/>
            </a:lvl1pPr>
            <a:lvl2pPr marL="257175" indent="0">
              <a:buNone/>
              <a:defRPr sz="900"/>
            </a:lvl2pPr>
            <a:lvl3pPr marL="514350" indent="0">
              <a:buNone/>
              <a:defRPr sz="900"/>
            </a:lvl3pPr>
            <a:lvl4pPr marL="771525" indent="0">
              <a:buNone/>
              <a:defRPr sz="900"/>
            </a:lvl4pPr>
            <a:lvl5pPr marL="1028700" indent="0">
              <a:buNone/>
              <a:defRPr sz="900"/>
            </a:lvl5pPr>
            <a:lvl6pPr marL="1285875" indent="0">
              <a:buNone/>
              <a:defRPr sz="900"/>
            </a:lvl6pPr>
            <a:lvl7pPr marL="1543050" indent="0">
              <a:buNone/>
              <a:defRPr sz="900"/>
            </a:lvl7pPr>
            <a:lvl8pPr marL="1800225" indent="0">
              <a:buNone/>
              <a:defRPr sz="900"/>
            </a:lvl8pPr>
            <a:lvl9pPr marL="2057400" indent="0">
              <a:buNone/>
              <a:defRPr sz="9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7156451"/>
            <a:ext cx="3570589" cy="898699"/>
          </a:xfrm>
        </p:spPr>
        <p:txBody>
          <a:bodyPr>
            <a:normAutofit/>
          </a:bodyPr>
          <a:lstStyle>
            <a:lvl1pPr marL="0" indent="0">
              <a:buNone/>
              <a:defRPr sz="675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09/10/2024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1362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4762" y="-11290"/>
            <a:ext cx="5158015" cy="9166580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812800"/>
            <a:ext cx="3570589" cy="17610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880787"/>
            <a:ext cx="3570589" cy="5174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0458" y="8055152"/>
            <a:ext cx="38482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09/10/2024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055152"/>
            <a:ext cx="2600422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25130" y="8055152"/>
            <a:ext cx="28835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6">
                <a:solidFill>
                  <a:schemeClr val="accent1"/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2460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  <p:sldLayoutId id="2147483987" r:id="rId12"/>
    <p:sldLayoutId id="2147483988" r:id="rId13"/>
    <p:sldLayoutId id="2147483989" r:id="rId14"/>
    <p:sldLayoutId id="2147483990" r:id="rId15"/>
    <p:sldLayoutId id="2147483991" r:id="rId16"/>
  </p:sldLayoutIdLst>
  <p:txStyles>
    <p:titleStyle>
      <a:lvl1pPr algn="l" defTabSz="257175" rtl="0" eaLnBrk="1" latinLnBrk="0" hangingPunct="1">
        <a:spcBef>
          <a:spcPct val="0"/>
        </a:spcBef>
        <a:buNone/>
        <a:defRPr sz="2025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92881" indent="-192881" algn="l" defTabSz="257175" rtl="0" eaLnBrk="1" latinLnBrk="0" hangingPunct="1">
        <a:spcBef>
          <a:spcPts val="56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17909" indent="-160734" algn="l" defTabSz="257175" rtl="0" eaLnBrk="1" latinLnBrk="0" hangingPunct="1">
        <a:spcBef>
          <a:spcPts val="56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2938" indent="-128588" algn="l" defTabSz="257175" rtl="0" eaLnBrk="1" latinLnBrk="0" hangingPunct="1">
        <a:spcBef>
          <a:spcPts val="56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00113" indent="-128588" algn="l" defTabSz="257175" rtl="0" eaLnBrk="1" latinLnBrk="0" hangingPunct="1">
        <a:spcBef>
          <a:spcPts val="56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57288" indent="-128588" algn="l" defTabSz="257175" rtl="0" eaLnBrk="1" latinLnBrk="0" hangingPunct="1">
        <a:spcBef>
          <a:spcPts val="56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14463" indent="-128588" algn="l" defTabSz="257175" rtl="0" eaLnBrk="1" latinLnBrk="0" hangingPunct="1">
        <a:spcBef>
          <a:spcPts val="56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71638" indent="-128588" algn="l" defTabSz="257175" rtl="0" eaLnBrk="1" latinLnBrk="0" hangingPunct="1">
        <a:spcBef>
          <a:spcPts val="56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28813" indent="-128588" algn="l" defTabSz="257175" rtl="0" eaLnBrk="1" latinLnBrk="0" hangingPunct="1">
        <a:spcBef>
          <a:spcPts val="56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85988" indent="-128588" algn="l" defTabSz="257175" rtl="0" eaLnBrk="1" latinLnBrk="0" hangingPunct="1">
        <a:spcBef>
          <a:spcPts val="56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632" y="0"/>
            <a:ext cx="5084202" cy="33348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s-AR" sz="1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SARCOIDOSIS, UN DESAFÍO DIAGNÓSTICO</a:t>
            </a:r>
            <a:endParaRPr lang="es-ES" sz="12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9632" y="6653720"/>
            <a:ext cx="5084201" cy="2416955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s-ES" sz="96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REVISIÓN Y DISCUSIÓN</a:t>
            </a:r>
            <a:endParaRPr lang="es-ES" sz="960" b="1" u="sng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s-ES" sz="96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 afectación pulmonar en sarcoidosis se presenta en 90% de los casos, pudiendo manifestarse clínicamente con disnea de esfuerzo y tos, o ser asintomática. </a:t>
            </a:r>
            <a:endParaRPr lang="es-ES" sz="96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s-ES" sz="96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 clasifica en Estadios 0 al IV, según los hallazgos radiológicos observados. El patrón clásico incluye adenopatías hiliares bilaterales y paratraqueales derechas, e infiltrados </a:t>
            </a:r>
            <a:r>
              <a:rPr lang="es-ES" sz="96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nodulillares</a:t>
            </a:r>
            <a:r>
              <a:rPr lang="es-ES" sz="96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Sin embargo, nuestro paciente presentó una manifestación atípica en estadio II, con infiltrados en vidrio deslustrado.</a:t>
            </a:r>
            <a:endParaRPr lang="es-ES" sz="96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s-ES" sz="96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 diagnóstico se confirma mediante la demostración histopatológica de granulomas no </a:t>
            </a:r>
            <a:r>
              <a:rPr lang="es-ES" sz="96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caseificantes</a:t>
            </a:r>
            <a:r>
              <a:rPr lang="es-ES" sz="96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en los órganos afectados. Aunque la BTB mediante </a:t>
            </a:r>
            <a:r>
              <a:rPr lang="es-ES" sz="96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fibrobroncoscopia</a:t>
            </a:r>
            <a:r>
              <a:rPr lang="es-ES" sz="96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es la técnica recomendada, en este caso se requirió una biopsia quirúrgica. </a:t>
            </a:r>
            <a:endParaRPr lang="es-ES" sz="96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s-ES" sz="96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 tratamiento de base son los corticoides, que suele establecerse según las manifestaciones clínicas y los órganos lesionados.</a:t>
            </a:r>
            <a:endParaRPr lang="es-ES" sz="96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s-ES" sz="96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Este caso resalta la naturaleza simuladora de la sarcoidosis, que hace que su diagnóstico sea un desafío. A menudo se considera inicialmente una causa infecciosa, debido a sus múltiples manifestaciones clínicas y hallazgos radiológicos variados, lo cual contribuye a que sea una enfermedad subdiagnosticada en nuestro medio.</a:t>
            </a:r>
            <a:endParaRPr lang="es-ES" sz="960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F58D4BFA-5359-F50D-6AD2-F5919118CA6E}"/>
              </a:ext>
            </a:extLst>
          </p:cNvPr>
          <p:cNvSpPr txBox="1">
            <a:spLocks/>
          </p:cNvSpPr>
          <p:nvPr/>
        </p:nvSpPr>
        <p:spPr>
          <a:xfrm>
            <a:off x="15572" y="339208"/>
            <a:ext cx="5143499" cy="59647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s-AR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Dra</a:t>
            </a:r>
            <a:r>
              <a:rPr lang="es-A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Menga Rocío, </a:t>
            </a:r>
            <a:r>
              <a:rPr lang="es-AR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Dra</a:t>
            </a:r>
            <a:r>
              <a:rPr lang="es-A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Altamirano Agustina, </a:t>
            </a:r>
            <a:r>
              <a:rPr lang="es-AR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Dr</a:t>
            </a:r>
            <a:r>
              <a:rPr lang="es-A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AR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Bima</a:t>
            </a:r>
            <a:r>
              <a:rPr lang="es-A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Guillermo, </a:t>
            </a:r>
            <a:r>
              <a:rPr lang="es-AR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Dr</a:t>
            </a:r>
            <a:r>
              <a:rPr lang="es-A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Ballina Ariel, </a:t>
            </a:r>
            <a:r>
              <a:rPr lang="es-AR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Dr</a:t>
            </a:r>
            <a:r>
              <a:rPr lang="es-A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AR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Maillo</a:t>
            </a:r>
            <a:r>
              <a:rPr lang="es-A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Martin, </a:t>
            </a:r>
            <a:r>
              <a:rPr lang="es-AR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Dr</a:t>
            </a:r>
            <a:r>
              <a:rPr lang="es-A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AR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Wustten</a:t>
            </a:r>
            <a:r>
              <a:rPr lang="es-A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AR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Sebastian</a:t>
            </a:r>
            <a:r>
              <a:rPr lang="es-A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s-AR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Dr</a:t>
            </a:r>
            <a:r>
              <a:rPr lang="es-A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AR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Gonzalez</a:t>
            </a:r>
            <a:r>
              <a:rPr lang="es-A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Vara Martin, </a:t>
            </a:r>
            <a:r>
              <a:rPr lang="es-AR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Dra</a:t>
            </a:r>
            <a:r>
              <a:rPr lang="es-A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AR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Vegetti</a:t>
            </a:r>
            <a:r>
              <a:rPr lang="es-A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Luciana, </a:t>
            </a:r>
            <a:r>
              <a:rPr lang="es-AR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Dra</a:t>
            </a:r>
            <a:r>
              <a:rPr lang="es-A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Gonzalo Paula</a:t>
            </a:r>
            <a:br>
              <a:rPr lang="es-AR" sz="900" b="0" dirty="0">
                <a:effectLst/>
              </a:rPr>
            </a:br>
            <a:r>
              <a:rPr lang="es-A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Servicio de </a:t>
            </a:r>
            <a:r>
              <a:rPr lang="es-AR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Neumonología</a:t>
            </a:r>
            <a:r>
              <a:rPr lang="es-A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 Alergia</a:t>
            </a:r>
            <a:endParaRPr lang="es-AR" sz="9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s-A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Hospital José María Cullen - Santa Fe Capital</a:t>
            </a:r>
            <a:endParaRPr lang="es-AR" sz="900" b="0" dirty="0">
              <a:effectLst/>
            </a:endParaRPr>
          </a:p>
        </p:txBody>
      </p:sp>
      <p:pic>
        <p:nvPicPr>
          <p:cNvPr id="6" name="Imagen 5" descr="Imagen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F148A777-5883-0B0A-C32E-D572E0E72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391" y="2083305"/>
            <a:ext cx="2061863" cy="1619264"/>
          </a:xfrm>
          <a:prstGeom prst="rect">
            <a:avLst/>
          </a:prstGeom>
        </p:spPr>
      </p:pic>
      <p:pic>
        <p:nvPicPr>
          <p:cNvPr id="8" name="Imagen 7" descr="Imagen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D0BA13E0-DA77-181A-B359-A2CC9B10B8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391" y="3851896"/>
            <a:ext cx="2074540" cy="1439144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9A9D1E61-9D56-BD75-A0AA-72049880FDD5}"/>
              </a:ext>
            </a:extLst>
          </p:cNvPr>
          <p:cNvSpPr txBox="1"/>
          <p:nvPr/>
        </p:nvSpPr>
        <p:spPr>
          <a:xfrm>
            <a:off x="12612" y="894573"/>
            <a:ext cx="5101221" cy="9879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s-ES" sz="96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INTRODUCCIÓN</a:t>
            </a:r>
            <a:endParaRPr lang="es-ES" sz="960" b="1" u="sng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s-ES" sz="96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 sarcoidosis es una enfermedad granulomatosa multisistémica de causa desconocida, caracterizada histológicamente por granulomas epitelioides no </a:t>
            </a:r>
            <a:r>
              <a:rPr lang="es-ES" sz="96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caseificantes</a:t>
            </a:r>
            <a:r>
              <a:rPr lang="es-ES" sz="96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que afectan a diferentes tejidos y órganos, con síntomas variables. Afecta principalmente a adultos jóvenes, con leve predominio en mujeres. La incidencia está entre 5 a 40 casos por cada 100000 habitantes/año.</a:t>
            </a:r>
            <a:endParaRPr lang="es-ES" sz="960" b="0" dirty="0">
              <a:effectLst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4B69BB9-EBDA-0FB8-9FB7-712AC3AA25AD}"/>
              </a:ext>
            </a:extLst>
          </p:cNvPr>
          <p:cNvSpPr txBox="1"/>
          <p:nvPr/>
        </p:nvSpPr>
        <p:spPr>
          <a:xfrm>
            <a:off x="12612" y="1868182"/>
            <a:ext cx="2938261" cy="363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s-ES" sz="96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CASO CLÍNICO</a:t>
            </a:r>
            <a:endParaRPr lang="es-ES" sz="960" b="1" u="sng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s-ES" sz="96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Paciente masculino de 37 años, ex tabaquista de 14 </a:t>
            </a:r>
            <a:r>
              <a:rPr lang="es-ES" sz="96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paq</a:t>
            </a:r>
            <a:r>
              <a:rPr lang="es-ES" sz="96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/año, consumo ocasional de cocaína, sin antecedentes patológicos conocidos. Presenta pareja con diagnóstico de HIV, sin seguimiento. </a:t>
            </a:r>
            <a:endParaRPr lang="es-ES" sz="96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s-ES" sz="96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Consulta por cuadro de 2 meses de evolución, caracterizado por disnea </a:t>
            </a:r>
            <a:r>
              <a:rPr lang="es-ES" sz="96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mMRC</a:t>
            </a:r>
            <a:r>
              <a:rPr lang="es-ES" sz="96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3, tos, expectoración y pérdida de peso.</a:t>
            </a:r>
            <a:endParaRPr lang="es-ES" sz="96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s-ES" sz="96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Al examen físico: TA 120/80 FC 95 FR 20 SatO2 96% Auscultación libre. Sin lesiones cutáneas.</a:t>
            </a:r>
            <a:endParaRPr lang="es-ES" sz="96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s-ES" sz="96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 realiza TC tórax donde se evidencian múltiples adenomegalias mediastinales, paratraqueales izquierdas. Parénquima pulmonar con imágenes en vidrio deslustrado e imágenes </a:t>
            </a:r>
            <a:r>
              <a:rPr lang="es-ES" sz="96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micronodulillares</a:t>
            </a:r>
            <a:r>
              <a:rPr lang="es-ES" sz="96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dispersas, bilaterales.</a:t>
            </a:r>
          </a:p>
          <a:p>
            <a:pPr algn="just"/>
            <a:r>
              <a:rPr lang="es-ES" sz="96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Ante sospecha de infección respiratoria, se solicita cultivo de esputo y se inicia tratamiento antibiótico empírico con Ampicilina/sulbactam, Claritromicina, Trimetoprima/Sulfametoxazol y Oseltamivir.</a:t>
            </a:r>
          </a:p>
          <a:p>
            <a:pPr algn="just"/>
            <a:r>
              <a:rPr lang="es-ES" sz="96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 obtienen laboratorios con valores dentro de normalidad, serologías Hepatitis A, B, </a:t>
            </a:r>
            <a:r>
              <a:rPr lang="es-ES" sz="960" b="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C, HIV, negativas. PPD no reactiva. Cultivo esputo (gérmenes comunes, atípicos, micológico, tinciones PCP) negativas. </a:t>
            </a:r>
            <a:endParaRPr lang="es-ES" sz="960" b="0" dirty="0">
              <a:effectLst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38EEC84-7592-00F5-4BF9-0B06871F5444}"/>
              </a:ext>
            </a:extLst>
          </p:cNvPr>
          <p:cNvSpPr txBox="1"/>
          <p:nvPr/>
        </p:nvSpPr>
        <p:spPr>
          <a:xfrm>
            <a:off x="-4" y="5403613"/>
            <a:ext cx="5143497" cy="1286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s-ES" sz="960" b="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 realiza </a:t>
            </a:r>
            <a:r>
              <a:rPr lang="es-ES" sz="960" b="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Fibrobroncoscopia</a:t>
            </a:r>
            <a:r>
              <a:rPr lang="es-ES" sz="960" b="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con citología, cultivo con tinciones (Giemsa, </a:t>
            </a:r>
            <a:r>
              <a:rPr lang="es-ES" sz="960" b="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Kinyoun</a:t>
            </a:r>
            <a:r>
              <a:rPr lang="es-ES" sz="960" b="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y toma de biopsia transbronquial (BTB) negativos.</a:t>
            </a:r>
            <a:endParaRPr lang="es-ES" sz="96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s-ES" sz="960" b="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Luego de 7 días de suspendido el tratamiento instaurado, el paciente comienza con disnea y astenia. TC tórax, sin cambios respecto a la anterior. </a:t>
            </a:r>
            <a:endParaRPr lang="es-ES" sz="96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s-ES" sz="960" b="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 realiza biopsia quirúrgica de pulmón cuyo resultado informa proceso inflamatorio crónico granulomatoso, no necrotizante, compatible con sarcoidosis.</a:t>
            </a:r>
            <a:endParaRPr lang="es-ES" sz="96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s-ES" sz="960" b="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 inicia tratamiento con prednisona 20 mg/día, con buena respuesta al mismo y mejoría clínica.</a:t>
            </a:r>
            <a:endParaRPr lang="es-ES" sz="960" b="0" dirty="0">
              <a:effectLst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75698E9E-1D01-7622-B24C-4B733AF9BF2A}"/>
              </a:ext>
            </a:extLst>
          </p:cNvPr>
          <p:cNvSpPr/>
          <p:nvPr/>
        </p:nvSpPr>
        <p:spPr>
          <a:xfrm>
            <a:off x="2963489" y="1975101"/>
            <a:ext cx="2150344" cy="340248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7D6AFD5-03C1-D5A5-2847-8BE3049BC8E3}"/>
              </a:ext>
            </a:extLst>
          </p:cNvPr>
          <p:cNvSpPr txBox="1"/>
          <p:nvPr/>
        </p:nvSpPr>
        <p:spPr>
          <a:xfrm>
            <a:off x="4424779" y="-5722"/>
            <a:ext cx="73429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5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P-115</a:t>
            </a:r>
            <a:endParaRPr lang="es-AR" sz="1500" b="1" dirty="0"/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Personalizado 2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F4B29B"/>
      </a:accent1>
      <a:accent2>
        <a:srgbClr val="DE6B5C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10034</TotalTime>
  <Words>571</Words>
  <Application>Microsoft Office PowerPoint</Application>
  <PresentationFormat>Presentación en pantalla (16:9)</PresentationFormat>
  <Paragraphs>23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Faceta</vt:lpstr>
      <vt:lpstr>SARCOIDOSIS, UN DESAFÍO DIAGNÓSTICO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Rocío Menga</dc:creator>
  <cp:lastModifiedBy>Rocío Menga</cp:lastModifiedBy>
  <cp:revision>4</cp:revision>
  <dcterms:created xsi:type="dcterms:W3CDTF">2024-10-07T00:16:07Z</dcterms:created>
  <dcterms:modified xsi:type="dcterms:W3CDTF">2024-10-16T00:58:46Z</dcterms:modified>
</cp:coreProperties>
</file>