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69" d="100"/>
          <a:sy n="69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4762" y="-11290"/>
            <a:ext cx="5158015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960" y="3206046"/>
            <a:ext cx="3277529" cy="2195069"/>
          </a:xfrm>
        </p:spPr>
        <p:txBody>
          <a:bodyPr anchor="b">
            <a:noAutofit/>
          </a:bodyPr>
          <a:lstStyle>
            <a:lvl1pPr algn="r">
              <a:defRPr sz="3038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960" y="5401113"/>
            <a:ext cx="327752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28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812800"/>
            <a:ext cx="3570589" cy="4538133"/>
          </a:xfrm>
        </p:spPr>
        <p:txBody>
          <a:bodyPr anchor="ctr">
            <a:normAutofit/>
          </a:bodyPr>
          <a:lstStyle>
            <a:lvl1pPr algn="l">
              <a:defRPr sz="2475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5960533"/>
            <a:ext cx="3570589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0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36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73" y="812800"/>
            <a:ext cx="3415602" cy="4030133"/>
          </a:xfrm>
        </p:spPr>
        <p:txBody>
          <a:bodyPr anchor="ctr">
            <a:normAutofit/>
          </a:bodyPr>
          <a:lstStyle>
            <a:lvl1pPr algn="l">
              <a:defRPr sz="2475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9354" y="4842933"/>
            <a:ext cx="3048640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>
              <a:buFontTx/>
              <a:buNone/>
              <a:defRPr/>
            </a:lvl2pPr>
            <a:lvl3pPr marL="514350" indent="0">
              <a:buFontTx/>
              <a:buNone/>
              <a:defRPr/>
            </a:lvl3pPr>
            <a:lvl4pPr marL="771525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5960533"/>
            <a:ext cx="3570590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0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271525" y="1053838"/>
            <a:ext cx="257242" cy="779701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/>
          <a:p>
            <a:pPr lvl="0"/>
            <a:r>
              <a:rPr lang="en-US" sz="45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95581" y="3848742"/>
            <a:ext cx="257242" cy="779701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/>
          <a:p>
            <a:pPr lvl="0"/>
            <a:r>
              <a:rPr lang="en-US" sz="45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05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575984"/>
            <a:ext cx="3570590" cy="3460613"/>
          </a:xfrm>
        </p:spPr>
        <p:txBody>
          <a:bodyPr anchor="b">
            <a:normAutofit/>
          </a:bodyPr>
          <a:lstStyle>
            <a:lvl1pPr algn="l">
              <a:defRPr sz="2475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6036597"/>
            <a:ext cx="3570590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376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73" y="812800"/>
            <a:ext cx="3415602" cy="4030133"/>
          </a:xfrm>
        </p:spPr>
        <p:txBody>
          <a:bodyPr anchor="ctr">
            <a:normAutofit/>
          </a:bodyPr>
          <a:lstStyle>
            <a:lvl1pPr algn="l">
              <a:defRPr sz="2475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2898" y="5350933"/>
            <a:ext cx="3570590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FontTx/>
              <a:buNone/>
              <a:defRPr/>
            </a:lvl2pPr>
            <a:lvl3pPr marL="514350" indent="0">
              <a:buFontTx/>
              <a:buNone/>
              <a:defRPr/>
            </a:lvl3pPr>
            <a:lvl4pPr marL="771525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6036597"/>
            <a:ext cx="3570590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271525" y="1053838"/>
            <a:ext cx="257242" cy="779701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/>
          <a:p>
            <a:pPr lvl="0"/>
            <a:r>
              <a:rPr lang="en-US" sz="45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95581" y="3848742"/>
            <a:ext cx="257242" cy="779701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/>
          <a:p>
            <a:pPr lvl="0"/>
            <a:r>
              <a:rPr lang="en-US" sz="45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866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5" y="812800"/>
            <a:ext cx="3567074" cy="4030133"/>
          </a:xfrm>
        </p:spPr>
        <p:txBody>
          <a:bodyPr anchor="ctr">
            <a:normAutofit/>
          </a:bodyPr>
          <a:lstStyle>
            <a:lvl1pPr algn="l">
              <a:defRPr sz="2475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2898" y="5350933"/>
            <a:ext cx="3570590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FontTx/>
              <a:buNone/>
              <a:defRPr/>
            </a:lvl2pPr>
            <a:lvl3pPr marL="514350" indent="0">
              <a:buFontTx/>
              <a:buNone/>
              <a:defRPr/>
            </a:lvl3pPr>
            <a:lvl4pPr marL="771525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6036597"/>
            <a:ext cx="3570590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9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421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62238" y="812801"/>
            <a:ext cx="550582" cy="7001935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1"/>
            <a:ext cx="2922202" cy="700193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78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77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3601158"/>
            <a:ext cx="3570590" cy="2435441"/>
          </a:xfrm>
        </p:spPr>
        <p:txBody>
          <a:bodyPr anchor="b"/>
          <a:lstStyle>
            <a:lvl1pPr algn="l">
              <a:defRPr sz="225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6036597"/>
            <a:ext cx="3570590" cy="1147200"/>
          </a:xfrm>
        </p:spPr>
        <p:txBody>
          <a:bodyPr anchor="t"/>
          <a:lstStyle>
            <a:lvl1pPr marL="0" indent="0" algn="l">
              <a:buNone/>
              <a:defRPr sz="11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02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812800"/>
            <a:ext cx="3570589" cy="17610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880785"/>
            <a:ext cx="1737061" cy="5174363"/>
          </a:xfrm>
        </p:spPr>
        <p:txBody>
          <a:bodyPr>
            <a:normAutofit/>
          </a:bodyPr>
          <a:lstStyle>
            <a:lvl1pPr>
              <a:defRPr sz="1013"/>
            </a:lvl1pPr>
            <a:lvl2pPr>
              <a:defRPr sz="900"/>
            </a:lvl2pPr>
            <a:lvl3pPr>
              <a:defRPr sz="788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6427" y="2880787"/>
            <a:ext cx="1737062" cy="5174364"/>
          </a:xfrm>
        </p:spPr>
        <p:txBody>
          <a:bodyPr>
            <a:normAutofit/>
          </a:bodyPr>
          <a:lstStyle>
            <a:lvl1pPr>
              <a:defRPr sz="1013"/>
            </a:lvl1pPr>
            <a:lvl2pPr>
              <a:defRPr sz="900"/>
            </a:lvl2pPr>
            <a:lvl3pPr>
              <a:defRPr sz="788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45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812800"/>
            <a:ext cx="3570589" cy="176106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2881311"/>
            <a:ext cx="1738503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899" y="3649662"/>
            <a:ext cx="1738503" cy="440548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985" y="2881311"/>
            <a:ext cx="1738503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985" y="3649662"/>
            <a:ext cx="1738503" cy="440548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39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812800"/>
            <a:ext cx="3570589" cy="17610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20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731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98139"/>
            <a:ext cx="1569477" cy="1704621"/>
          </a:xfrm>
        </p:spPr>
        <p:txBody>
          <a:bodyPr anchor="b">
            <a:normAutofit/>
          </a:bodyPr>
          <a:lstStyle>
            <a:lvl1pPr>
              <a:defRPr sz="112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8842" y="686567"/>
            <a:ext cx="1904646" cy="736858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3702759"/>
            <a:ext cx="1569477" cy="3445932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38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400800"/>
            <a:ext cx="3570589" cy="755651"/>
          </a:xfrm>
        </p:spPr>
        <p:txBody>
          <a:bodyPr anchor="b">
            <a:normAutofit/>
          </a:bodyPr>
          <a:lstStyle>
            <a:lvl1pPr algn="l">
              <a:defRPr sz="135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" y="812800"/>
            <a:ext cx="3570589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156451"/>
            <a:ext cx="3570589" cy="898699"/>
          </a:xfrm>
        </p:spPr>
        <p:txBody>
          <a:bodyPr>
            <a:normAutofit/>
          </a:bodyPr>
          <a:lstStyle>
            <a:lvl1pPr marL="0" indent="0">
              <a:buNone/>
              <a:defRPr sz="675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36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4762" y="-11290"/>
            <a:ext cx="5158015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812800"/>
            <a:ext cx="3570589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80787"/>
            <a:ext cx="3570589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0458" y="8055152"/>
            <a:ext cx="38482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055152"/>
            <a:ext cx="260042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25130" y="8055152"/>
            <a:ext cx="28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accent1"/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46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  <p:sldLayoutId id="2147483988" r:id="rId13"/>
    <p:sldLayoutId id="2147483989" r:id="rId14"/>
    <p:sldLayoutId id="2147483990" r:id="rId15"/>
    <p:sldLayoutId id="2147483991" r:id="rId16"/>
  </p:sldLayoutIdLst>
  <p:txStyles>
    <p:titleStyle>
      <a:lvl1pPr algn="l" defTabSz="257175" rtl="0" eaLnBrk="1" latinLnBrk="0" hangingPunct="1">
        <a:spcBef>
          <a:spcPct val="0"/>
        </a:spcBef>
        <a:buNone/>
        <a:defRPr sz="2025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92881" indent="-192881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17909" indent="-160734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2938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00113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57288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14463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ts val="56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632" y="0"/>
            <a:ext cx="5084202" cy="33348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s-AR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SARCOIDOSIS, UN DESAFÍO DIAGNÓSTICO</a:t>
            </a:r>
            <a:endParaRPr lang="es-ES" sz="1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632" y="6653720"/>
            <a:ext cx="5084201" cy="241695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REVISIÓN Y DISCUSIÓN</a:t>
            </a:r>
            <a:endParaRPr lang="es-ES" sz="960" b="1" u="sng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afectación pulmonar en sarcoidosis se presenta en 90% de los casos, pudiendo manifestarse clínicamente con disnea de esfuerzo y tos, o ser asintomática. 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clasifica en Estadios 0 al IV, según los hallazgos radiológicos observados. El patrón clásico incluye adenopatías hiliares bilaterales y paratraqueales derechas, e infiltrados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nodulillares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Sin embargo, nuestro paciente presentó una manifestación atípica en estadio II, con infiltrados en vidrio deslustrado.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diagnóstico se confirma mediante la demostración histopatológica de granulomas no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caseificantes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en los órganos afectados. Aunque la BTB mediante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fibrobroncoscopia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es la técnica recomendada, en este caso se requirió una biopsia quirúrgica. 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tratamiento de base son los corticoides, que suele establecerse según las manifestaciones clínicas y los órganos lesionados.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Este caso resalta la naturaleza simuladora de la sarcoidosis, que hace que su diagnóstico sea un desafío. A menudo se considera inicialmente una causa infecciosa, debido a sus múltiples manifestaciones clínicas y hallazgos radiológicos variados, lo cual contribuye a que sea una enfermedad subdiagnosticada en nuestro medio.</a:t>
            </a:r>
            <a:endParaRPr lang="es-ES" sz="96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58D4BFA-5359-F50D-6AD2-F5919118CA6E}"/>
              </a:ext>
            </a:extLst>
          </p:cNvPr>
          <p:cNvSpPr txBox="1">
            <a:spLocks/>
          </p:cNvSpPr>
          <p:nvPr/>
        </p:nvSpPr>
        <p:spPr>
          <a:xfrm>
            <a:off x="15572" y="339208"/>
            <a:ext cx="5143499" cy="5964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Menga Rocío,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Altamirano Agustina,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Bima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Guillermo,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Ballina Ariel,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Maillo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Martin,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Wustten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Sebastian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Gonzalez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Vara Martin,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Vegetti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Luciana,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Gonzalo Paula</a:t>
            </a:r>
            <a:br>
              <a:rPr lang="es-AR" sz="900" b="0" dirty="0">
                <a:effectLst/>
              </a:rPr>
            </a:b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Servicio de </a:t>
            </a:r>
            <a:r>
              <a:rPr lang="es-AR" sz="9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Neumonología</a:t>
            </a: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Alergia</a:t>
            </a:r>
            <a:endParaRPr lang="es-AR" sz="9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AR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Hospital José María Cullen - Santa Fe Capital</a:t>
            </a:r>
            <a:endParaRPr lang="es-AR" sz="900" b="0" dirty="0">
              <a:effectLst/>
            </a:endParaRPr>
          </a:p>
        </p:txBody>
      </p:sp>
      <p:pic>
        <p:nvPicPr>
          <p:cNvPr id="6" name="Imagen 5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F148A777-5883-0B0A-C32E-D572E0E72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391" y="2083305"/>
            <a:ext cx="2061863" cy="1619264"/>
          </a:xfrm>
          <a:prstGeom prst="rect">
            <a:avLst/>
          </a:prstGeom>
        </p:spPr>
      </p:pic>
      <p:pic>
        <p:nvPicPr>
          <p:cNvPr id="8" name="Imagen 7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D0BA13E0-DA77-181A-B359-A2CC9B10B8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391" y="3851896"/>
            <a:ext cx="2074540" cy="143914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A9D1E61-9D56-BD75-A0AA-72049880FDD5}"/>
              </a:ext>
            </a:extLst>
          </p:cNvPr>
          <p:cNvSpPr txBox="1"/>
          <p:nvPr/>
        </p:nvSpPr>
        <p:spPr>
          <a:xfrm>
            <a:off x="12612" y="894573"/>
            <a:ext cx="5101221" cy="9879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INTRODUCCIÓN</a:t>
            </a:r>
            <a:endParaRPr lang="es-ES" sz="960" b="1" u="sng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sarcoidosis es una enfermedad granulomatosa multisistémica de causa desconocida, caracterizada histológicamente por granulomas epitelioides no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caseificantes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afectan a diferentes tejidos y órganos, con síntomas variables. Afecta principalmente a adultos jóvenes, con leve predominio en mujeres. La incidencia está entre 5 a 40 casos por cada 100000 habitantes/año.</a:t>
            </a:r>
            <a:endParaRPr lang="es-ES" sz="960" b="0" dirty="0">
              <a:effectLst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4B69BB9-EBDA-0FB8-9FB7-712AC3AA25AD}"/>
              </a:ext>
            </a:extLst>
          </p:cNvPr>
          <p:cNvSpPr txBox="1"/>
          <p:nvPr/>
        </p:nvSpPr>
        <p:spPr>
          <a:xfrm>
            <a:off x="12612" y="1868182"/>
            <a:ext cx="2938261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CASO CLÍNICO</a:t>
            </a:r>
            <a:endParaRPr lang="es-ES" sz="960" b="1" u="sng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Paciente masculino de 37 años, ex tabaquista de 14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paq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/año, consumo ocasional de cocaína, sin antecedentes patológicos conocidos. Presenta pareja con diagnóstico de HIV, sin seguimiento. 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Consulta por cuadro de 2 meses de evolución, caracterizado por disnea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mMRC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3, tos, expectoración y pérdida de peso.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Al examen físico: TA 120/80 FC 95 FR 20 SatO2 96% Auscultación libre. Sin lesiones cutáneas.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realiza TC tórax donde se evidencian múltiples adenomegalias mediastinales, paratraqueales izquierdas. Parénquima pulmonar con imágenes en vidrio deslustrado e imágenes </a:t>
            </a:r>
            <a:r>
              <a:rPr lang="es-ES" sz="96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micronodulillares</a:t>
            </a:r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dispersas, bilaterales.</a:t>
            </a:r>
          </a:p>
          <a:p>
            <a:pPr algn="just"/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Ante sospecha de infección respiratoria, se solicita cultivo de esputo y se inicia tratamiento antibiótico empírico con Ampicilina/sulbactam, Claritromicina, Trimetoprima/Sulfametoxazol y Oseltamivir.</a:t>
            </a:r>
          </a:p>
          <a:p>
            <a:pPr algn="just"/>
            <a:r>
              <a:rPr lang="es-ES" sz="96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obtienen laboratorios con valores dentro de normalidad, serologías Hepatitis A, B, </a:t>
            </a: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C, HIV, negativas. PPD no reactiva. Cultivo esputo (gérmenes comunes, atípicos, micológico, tinciones PCP) negativas. </a:t>
            </a:r>
            <a:endParaRPr lang="es-ES" sz="960" b="0" dirty="0">
              <a:effectLst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38EEC84-7592-00F5-4BF9-0B06871F5444}"/>
              </a:ext>
            </a:extLst>
          </p:cNvPr>
          <p:cNvSpPr txBox="1"/>
          <p:nvPr/>
        </p:nvSpPr>
        <p:spPr>
          <a:xfrm>
            <a:off x="-4" y="5403613"/>
            <a:ext cx="5143497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realiza </a:t>
            </a:r>
            <a:r>
              <a:rPr lang="es-ES" sz="960" b="0" i="0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Fibrobroncoscopia</a:t>
            </a: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citología, cultivo con tinciones (Giemsa, </a:t>
            </a:r>
            <a:r>
              <a:rPr lang="es-ES" sz="960" b="0" i="0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Kinyoun</a:t>
            </a: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y toma de biopsia transbronquial (BTB) negativos.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Luego de 7 días de suspendido el tratamiento instaurado, el paciente comienza con disnea y astenia. TC tórax, sin cambios respecto a la anterior. 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realiza biopsia quirúrgica de pulmón cuyo resultado informa proceso inflamatorio crónico granulomatoso, no necrotizante, compatible con sarcoidosis.</a:t>
            </a:r>
            <a:endParaRPr lang="es-ES" sz="96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96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inicia tratamiento con prednisona 20 mg/día, con buena respuesta al mismo y mejoría clínica.</a:t>
            </a:r>
            <a:endParaRPr lang="es-ES" sz="960" b="0" dirty="0">
              <a:effectLst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5698E9E-1D01-7622-B24C-4B733AF9BF2A}"/>
              </a:ext>
            </a:extLst>
          </p:cNvPr>
          <p:cNvSpPr/>
          <p:nvPr/>
        </p:nvSpPr>
        <p:spPr>
          <a:xfrm>
            <a:off x="2963489" y="1975101"/>
            <a:ext cx="2150344" cy="340248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D6AFD5-03C1-D5A5-2847-8BE3049BC8E3}"/>
              </a:ext>
            </a:extLst>
          </p:cNvPr>
          <p:cNvSpPr txBox="1"/>
          <p:nvPr/>
        </p:nvSpPr>
        <p:spPr>
          <a:xfrm>
            <a:off x="4424779" y="-5722"/>
            <a:ext cx="7342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5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P-115</a:t>
            </a:r>
            <a:endParaRPr lang="es-AR" sz="1500" b="1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Personalizado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4B29B"/>
      </a:accent1>
      <a:accent2>
        <a:srgbClr val="DE6B5C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10034</TotalTime>
  <Words>571</Words>
  <Application>Microsoft Office PowerPoint</Application>
  <PresentationFormat>Presentación en pantalla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SARCOIDOSIS, UN DESAFÍO DIAGNÓSTICO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Rocío Menga</dc:creator>
  <cp:lastModifiedBy>Rocío Menga</cp:lastModifiedBy>
  <cp:revision>4</cp:revision>
  <dcterms:created xsi:type="dcterms:W3CDTF">2024-10-07T00:16:07Z</dcterms:created>
  <dcterms:modified xsi:type="dcterms:W3CDTF">2024-10-16T00:58:46Z</dcterms:modified>
</cp:coreProperties>
</file>